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5356D0C-84DF-4B71-B24C-218DCECEC0A4}">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C3FA3-DF98-4CA3-97DF-372781E38072}" type="datetimeFigureOut">
              <a:rPr lang="en-US" smtClean="0"/>
              <a:t>4/29/2024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66264BB-476C-4F65-95CE-2E19576B24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89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3FA3-DF98-4CA3-97DF-372781E3807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264BB-476C-4F65-95CE-2E19576B24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18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3FA3-DF98-4CA3-97DF-372781E3807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264BB-476C-4F65-95CE-2E19576B24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866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3FA3-DF98-4CA3-97DF-372781E3807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264BB-476C-4F65-95CE-2E19576B24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29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C3FA3-DF98-4CA3-97DF-372781E3807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264BB-476C-4F65-95CE-2E19576B24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525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C3FA3-DF98-4CA3-97DF-372781E38072}"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264BB-476C-4F65-95CE-2E19576B24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375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C3FA3-DF98-4CA3-97DF-372781E38072}"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264BB-476C-4F65-95CE-2E19576B24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51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C3FA3-DF98-4CA3-97DF-372781E38072}"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264BB-476C-4F65-95CE-2E19576B24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3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C3FA3-DF98-4CA3-97DF-372781E38072}"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264BB-476C-4F65-95CE-2E19576B243D}" type="slidenum">
              <a:rPr lang="en-US" smtClean="0"/>
              <a:t>‹#›</a:t>
            </a:fld>
            <a:endParaRPr lang="en-US"/>
          </a:p>
        </p:txBody>
      </p:sp>
    </p:spTree>
    <p:extLst>
      <p:ext uri="{BB962C8B-B14F-4D97-AF65-F5344CB8AC3E}">
        <p14:creationId xmlns:p14="http://schemas.microsoft.com/office/powerpoint/2010/main" val="287204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C3FA3-DF98-4CA3-97DF-372781E38072}"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264BB-476C-4F65-95CE-2E19576B24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38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33C3FA3-DF98-4CA3-97DF-372781E38072}" type="datetimeFigureOut">
              <a:rPr lang="en-US" smtClean="0"/>
              <a:t>4/29/2024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66264BB-476C-4F65-95CE-2E19576B24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815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33C3FA3-DF98-4CA3-97DF-372781E38072}" type="datetimeFigureOut">
              <a:rPr lang="en-US" smtClean="0"/>
              <a:t>4/29/2024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6264BB-476C-4F65-95CE-2E19576B243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39045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ournal.uob.edu.bh/bitstream/handle/123456789/620/IJCDS050107.pdf?sequence=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64ED-027B-4931-B725-A1854CE780FC}"/>
              </a:ext>
            </a:extLst>
          </p:cNvPr>
          <p:cNvSpPr>
            <a:spLocks noGrp="1"/>
          </p:cNvSpPr>
          <p:nvPr>
            <p:ph type="ctrTitle"/>
          </p:nvPr>
        </p:nvSpPr>
        <p:spPr>
          <a:xfrm>
            <a:off x="2417778" y="491579"/>
            <a:ext cx="8637073" cy="2074067"/>
          </a:xfrm>
          <a:solidFill>
            <a:schemeClr val="bg1">
              <a:lumMod val="50000"/>
            </a:schemeClr>
          </a:solidFill>
        </p:spPr>
        <p:txBody>
          <a:bodyPr>
            <a:noAutofit/>
          </a:bodyPr>
          <a:lstStyle/>
          <a:p>
            <a:pPr algn="ctr"/>
            <a:r>
              <a:rPr lang="en-US" sz="3000" b="1" dirty="0">
                <a:solidFill>
                  <a:schemeClr val="accent2"/>
                </a:solidFill>
              </a:rPr>
              <a:t>Design and Implementation of a Mobile-Based Archival and Retrieval of Missing Objects Application using Image Matching</a:t>
            </a:r>
            <a:br>
              <a:rPr lang="en-US" sz="3000" dirty="0"/>
            </a:br>
            <a:endParaRPr lang="en-US" sz="3000" dirty="0"/>
          </a:p>
        </p:txBody>
      </p:sp>
      <p:sp>
        <p:nvSpPr>
          <p:cNvPr id="3" name="Subtitle 2">
            <a:extLst>
              <a:ext uri="{FF2B5EF4-FFF2-40B4-BE49-F238E27FC236}">
                <a16:creationId xmlns:a16="http://schemas.microsoft.com/office/drawing/2014/main" id="{DD87A0D0-60CC-41E2-8AB9-D118FA44616D}"/>
              </a:ext>
            </a:extLst>
          </p:cNvPr>
          <p:cNvSpPr>
            <a:spLocks noGrp="1"/>
          </p:cNvSpPr>
          <p:nvPr>
            <p:ph type="subTitle" idx="1"/>
          </p:nvPr>
        </p:nvSpPr>
        <p:spPr/>
        <p:txBody>
          <a:bodyPr>
            <a:noAutofit/>
          </a:bodyPr>
          <a:lstStyle/>
          <a:p>
            <a:pPr algn="ctr"/>
            <a:r>
              <a:rPr lang="en-US" sz="3000" b="1" dirty="0"/>
              <a:t>REQUIREMENT GATHERING</a:t>
            </a:r>
            <a:endParaRPr lang="en-US" sz="3000" dirty="0"/>
          </a:p>
          <a:p>
            <a:pPr algn="ctr"/>
            <a:endParaRPr lang="en-US" sz="3000" dirty="0"/>
          </a:p>
        </p:txBody>
      </p:sp>
      <p:sp>
        <p:nvSpPr>
          <p:cNvPr id="4" name="TextBox 3">
            <a:extLst>
              <a:ext uri="{FF2B5EF4-FFF2-40B4-BE49-F238E27FC236}">
                <a16:creationId xmlns:a16="http://schemas.microsoft.com/office/drawing/2014/main" id="{B0129F43-D7F9-4545-991E-99CB43A0ABC6}"/>
              </a:ext>
            </a:extLst>
          </p:cNvPr>
          <p:cNvSpPr txBox="1"/>
          <p:nvPr/>
        </p:nvSpPr>
        <p:spPr>
          <a:xfrm>
            <a:off x="2417777" y="2565646"/>
            <a:ext cx="8637073" cy="584775"/>
          </a:xfrm>
          <a:prstGeom prst="rect">
            <a:avLst/>
          </a:prstGeom>
          <a:noFill/>
        </p:spPr>
        <p:txBody>
          <a:bodyPr wrap="square" rtlCol="0">
            <a:spAutoFit/>
          </a:bodyPr>
          <a:lstStyle/>
          <a:p>
            <a:pPr algn="ctr"/>
            <a:r>
              <a:rPr lang="en-US" sz="3200" i="1" dirty="0"/>
              <a:t>By Group 17</a:t>
            </a:r>
            <a:endParaRPr lang="en-CM" i="1" dirty="0"/>
          </a:p>
        </p:txBody>
      </p:sp>
    </p:spTree>
    <p:extLst>
      <p:ext uri="{BB962C8B-B14F-4D97-AF65-F5344CB8AC3E}">
        <p14:creationId xmlns:p14="http://schemas.microsoft.com/office/powerpoint/2010/main" val="367845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05DDA-AA58-4B06-B56D-FF3BEBFDA6C1}"/>
              </a:ext>
            </a:extLst>
          </p:cNvPr>
          <p:cNvSpPr>
            <a:spLocks noGrp="1"/>
          </p:cNvSpPr>
          <p:nvPr>
            <p:ph idx="1"/>
          </p:nvPr>
        </p:nvSpPr>
        <p:spPr>
          <a:xfrm>
            <a:off x="583096" y="398967"/>
            <a:ext cx="10074193" cy="5299468"/>
          </a:xfrm>
        </p:spPr>
        <p:txBody>
          <a:bodyPr>
            <a:normAutofit/>
          </a:bodyPr>
          <a:lstStyle/>
          <a:p>
            <a:pPr lvl="0"/>
            <a:r>
              <a:rPr lang="en-US" b="1" dirty="0"/>
              <a:t>Insights from Documentation Review:</a:t>
            </a:r>
            <a:endParaRPr lang="en-US" dirty="0"/>
          </a:p>
          <a:p>
            <a:pPr marL="0" indent="0">
              <a:buNone/>
            </a:pPr>
            <a:r>
              <a:rPr lang="en-US" dirty="0"/>
              <a:t>- Existing research provided valuable insights into image matching algorithms, mobile application development best practices, and data management techniques.</a:t>
            </a:r>
          </a:p>
          <a:p>
            <a:pPr marL="0" indent="0">
              <a:buNone/>
            </a:pPr>
            <a:r>
              <a:rPr lang="en-US" dirty="0"/>
              <a:t>- Potential challenges and limitations were identified, informing decision-making during the design and implementation phases.</a:t>
            </a:r>
          </a:p>
          <a:p>
            <a:pPr lvl="0"/>
            <a:r>
              <a:rPr lang="en-US" b="1" dirty="0"/>
              <a:t>Regulatory and Compliance Considerations:</a:t>
            </a:r>
            <a:endParaRPr lang="en-US" dirty="0"/>
          </a:p>
          <a:p>
            <a:pPr marL="0" indent="0">
              <a:buNone/>
            </a:pPr>
            <a:r>
              <a:rPr lang="en-US" dirty="0"/>
              <a:t>- Existing research provided valuable insights into image matching algorithms, mobile application development best practices, and data management techniques.</a:t>
            </a:r>
          </a:p>
          <a:p>
            <a:pPr marL="0" indent="0">
              <a:buNone/>
            </a:pPr>
            <a:r>
              <a:rPr lang="en-US" dirty="0"/>
              <a:t>- Potential challenges and limitations were identified, informing decision-making during the design and implementation phases.</a:t>
            </a:r>
          </a:p>
        </p:txBody>
      </p:sp>
    </p:spTree>
    <p:extLst>
      <p:ext uri="{BB962C8B-B14F-4D97-AF65-F5344CB8AC3E}">
        <p14:creationId xmlns:p14="http://schemas.microsoft.com/office/powerpoint/2010/main" val="188456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D5C0-A4BD-421F-853B-4AC25B6CE31C}"/>
              </a:ext>
            </a:extLst>
          </p:cNvPr>
          <p:cNvSpPr>
            <a:spLocks noGrp="1"/>
          </p:cNvSpPr>
          <p:nvPr>
            <p:ph type="title"/>
          </p:nvPr>
        </p:nvSpPr>
        <p:spPr>
          <a:xfrm>
            <a:off x="1451579" y="342420"/>
            <a:ext cx="9603275" cy="1049235"/>
          </a:xfrm>
        </p:spPr>
        <p:txBody>
          <a:bodyPr/>
          <a:lstStyle/>
          <a:p>
            <a:r>
              <a:rPr lang="en-US" b="1" dirty="0"/>
              <a:t>5. Summary of Requirements</a:t>
            </a:r>
            <a:br>
              <a:rPr lang="en-US" b="1" dirty="0"/>
            </a:br>
            <a:endParaRPr lang="en-US" dirty="0"/>
          </a:p>
        </p:txBody>
      </p:sp>
      <p:sp>
        <p:nvSpPr>
          <p:cNvPr id="3" name="Content Placeholder 2">
            <a:extLst>
              <a:ext uri="{FF2B5EF4-FFF2-40B4-BE49-F238E27FC236}">
                <a16:creationId xmlns:a16="http://schemas.microsoft.com/office/drawing/2014/main" id="{636F2317-5E80-4830-B224-5E784E21FA4B}"/>
              </a:ext>
            </a:extLst>
          </p:cNvPr>
          <p:cNvSpPr>
            <a:spLocks noGrp="1"/>
          </p:cNvSpPr>
          <p:nvPr>
            <p:ph idx="1"/>
          </p:nvPr>
        </p:nvSpPr>
        <p:spPr>
          <a:xfrm>
            <a:off x="1451578" y="1002921"/>
            <a:ext cx="9603275" cy="4810539"/>
          </a:xfrm>
        </p:spPr>
        <p:txBody>
          <a:bodyPr>
            <a:normAutofit fontScale="92500" lnSpcReduction="10000"/>
          </a:bodyPr>
          <a:lstStyle/>
          <a:p>
            <a:r>
              <a:rPr lang="en-US" b="1" dirty="0"/>
              <a:t>Prioritized Requirements</a:t>
            </a:r>
          </a:p>
          <a:p>
            <a:pPr marL="0" indent="0">
              <a:buNone/>
            </a:pPr>
            <a:r>
              <a:rPr lang="en-US" dirty="0"/>
              <a:t>- Existing research provided valuable insights into image matching algorithms, mobile application development best practices, and data management techniques which will be used later on in the project.</a:t>
            </a:r>
          </a:p>
          <a:p>
            <a:pPr marL="0" indent="0">
              <a:buNone/>
            </a:pPr>
            <a:r>
              <a:rPr lang="en-US" dirty="0"/>
              <a:t>-Potential challenges and limitations such as phone type(IOS and Android, as well as Cellphones), blur images of missing objects such as ID cards which makes it difficult to match were identified, informing decision-making during the design and implementation phases.</a:t>
            </a:r>
          </a:p>
          <a:p>
            <a:pPr lvl="0"/>
            <a:r>
              <a:rPr lang="en-US" b="1" dirty="0"/>
              <a:t>Consensus Areas and Disagreements</a:t>
            </a:r>
          </a:p>
          <a:p>
            <a:pPr marL="0" indent="0">
              <a:buNone/>
            </a:pPr>
            <a:r>
              <a:rPr lang="en-US" dirty="0"/>
              <a:t>-Consensus: There was unanimous agreement among stakeholder on the importance of real-time notification functionality and user-friendly interface.</a:t>
            </a:r>
          </a:p>
          <a:p>
            <a:pPr marL="0" indent="0">
              <a:buNone/>
            </a:pPr>
            <a:r>
              <a:rPr lang="en-US" dirty="0"/>
              <a:t>-Disagreements: Some stakeholders had differing opinions on the prioritization of features, with varying emphasis placed on data security versus community engagement.</a:t>
            </a:r>
          </a:p>
          <a:p>
            <a:pPr>
              <a:buFontTx/>
              <a:buChar char="-"/>
            </a:pPr>
            <a:endParaRPr lang="en-US" dirty="0"/>
          </a:p>
          <a:p>
            <a:endParaRPr lang="en-US" dirty="0"/>
          </a:p>
        </p:txBody>
      </p:sp>
    </p:spTree>
    <p:extLst>
      <p:ext uri="{BB962C8B-B14F-4D97-AF65-F5344CB8AC3E}">
        <p14:creationId xmlns:p14="http://schemas.microsoft.com/office/powerpoint/2010/main" val="76383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FBB2-7664-45E1-A662-5D24825C4273}"/>
              </a:ext>
            </a:extLst>
          </p:cNvPr>
          <p:cNvSpPr>
            <a:spLocks noGrp="1"/>
          </p:cNvSpPr>
          <p:nvPr>
            <p:ph type="title"/>
          </p:nvPr>
        </p:nvSpPr>
        <p:spPr/>
        <p:txBody>
          <a:bodyPr/>
          <a:lstStyle/>
          <a:p>
            <a:r>
              <a:rPr lang="en-US" b="1" dirty="0"/>
              <a:t>6. References</a:t>
            </a:r>
            <a:br>
              <a:rPr lang="en-US" dirty="0"/>
            </a:br>
            <a:endParaRPr lang="en-US" dirty="0"/>
          </a:p>
        </p:txBody>
      </p:sp>
      <p:sp>
        <p:nvSpPr>
          <p:cNvPr id="3" name="Content Placeholder 2">
            <a:extLst>
              <a:ext uri="{FF2B5EF4-FFF2-40B4-BE49-F238E27FC236}">
                <a16:creationId xmlns:a16="http://schemas.microsoft.com/office/drawing/2014/main" id="{99ED22AD-AD1F-4E7D-BD1A-8EB352A26950}"/>
              </a:ext>
            </a:extLst>
          </p:cNvPr>
          <p:cNvSpPr>
            <a:spLocks noGrp="1"/>
          </p:cNvSpPr>
          <p:nvPr>
            <p:ph idx="1"/>
          </p:nvPr>
        </p:nvSpPr>
        <p:spPr/>
        <p:txBody>
          <a:bodyPr/>
          <a:lstStyle/>
          <a:p>
            <a:pPr lvl="0"/>
            <a:r>
              <a:rPr lang="en-US" dirty="0"/>
              <a:t>UOB Journals, Archival and Retrieval of Lost Objects using Mini-Feature Image: </a:t>
            </a:r>
            <a:r>
              <a:rPr lang="en-US" u="sng" dirty="0">
                <a:hlinkClick r:id="rId2"/>
              </a:rPr>
              <a:t>https://journal.uob.edu.bh/bitstream/handle/123456789/620/IJCDS050107.pdf?sequence=1</a:t>
            </a:r>
            <a:endParaRPr lang="en-US" dirty="0"/>
          </a:p>
          <a:p>
            <a:pPr lvl="0"/>
            <a:r>
              <a:rPr lang="en-US" dirty="0"/>
              <a:t>IEEE Xplore:  https://ieeexplore.ieee.org/document/7300878/</a:t>
            </a:r>
          </a:p>
          <a:p>
            <a:endParaRPr lang="en-US" dirty="0"/>
          </a:p>
        </p:txBody>
      </p:sp>
    </p:spTree>
    <p:extLst>
      <p:ext uri="{BB962C8B-B14F-4D97-AF65-F5344CB8AC3E}">
        <p14:creationId xmlns:p14="http://schemas.microsoft.com/office/powerpoint/2010/main" val="67048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B7E9-EEB0-42BD-A284-865150A1FC94}"/>
              </a:ext>
            </a:extLst>
          </p:cNvPr>
          <p:cNvSpPr>
            <a:spLocks noGrp="1"/>
          </p:cNvSpPr>
          <p:nvPr>
            <p:ph type="ctrTitle"/>
          </p:nvPr>
        </p:nvSpPr>
        <p:spPr/>
        <p:txBody>
          <a:bodyPr>
            <a:normAutofit fontScale="90000"/>
          </a:bodyPr>
          <a:lstStyle/>
          <a:p>
            <a:pPr algn="ctr"/>
            <a:r>
              <a:rPr lang="en-US" dirty="0"/>
              <a:t>THANK YOU FOR YOUR KEEN ATTENTION</a:t>
            </a:r>
            <a:endParaRPr lang="en-CM" dirty="0"/>
          </a:p>
        </p:txBody>
      </p:sp>
    </p:spTree>
    <p:extLst>
      <p:ext uri="{BB962C8B-B14F-4D97-AF65-F5344CB8AC3E}">
        <p14:creationId xmlns:p14="http://schemas.microsoft.com/office/powerpoint/2010/main" val="121132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7914-F54F-4C49-9271-2C8582E65FFD}"/>
              </a:ext>
            </a:extLst>
          </p:cNvPr>
          <p:cNvSpPr>
            <a:spLocks noGrp="1"/>
          </p:cNvSpPr>
          <p:nvPr>
            <p:ph type="title"/>
          </p:nvPr>
        </p:nvSpPr>
        <p:spPr>
          <a:xfrm>
            <a:off x="1451578" y="618989"/>
            <a:ext cx="9603275" cy="1049235"/>
          </a:xfrm>
        </p:spPr>
        <p:txBody>
          <a:bodyPr>
            <a:normAutofit fontScale="90000"/>
          </a:bodyPr>
          <a:lstStyle/>
          <a:p>
            <a:r>
              <a:rPr lang="en-US" b="1" dirty="0"/>
              <a:t>1. Introduction</a:t>
            </a:r>
            <a:br>
              <a:rPr lang="en-US" b="1" dirty="0"/>
            </a:br>
            <a:br>
              <a:rPr lang="en-US" b="1" dirty="0"/>
            </a:br>
            <a:r>
              <a:rPr lang="en-US" sz="2800" b="1" dirty="0"/>
              <a:t>1.1 Overview</a:t>
            </a:r>
            <a:br>
              <a:rPr lang="en-US" b="1" dirty="0"/>
            </a:br>
            <a:endParaRPr lang="en-US" dirty="0"/>
          </a:p>
        </p:txBody>
      </p:sp>
      <p:sp>
        <p:nvSpPr>
          <p:cNvPr id="3" name="Content Placeholder 2">
            <a:extLst>
              <a:ext uri="{FF2B5EF4-FFF2-40B4-BE49-F238E27FC236}">
                <a16:creationId xmlns:a16="http://schemas.microsoft.com/office/drawing/2014/main" id="{F4D2DA69-774E-405C-AC33-3704E6627D2C}"/>
              </a:ext>
            </a:extLst>
          </p:cNvPr>
          <p:cNvSpPr>
            <a:spLocks noGrp="1"/>
          </p:cNvSpPr>
          <p:nvPr>
            <p:ph idx="1"/>
          </p:nvPr>
        </p:nvSpPr>
        <p:spPr/>
        <p:txBody>
          <a:bodyPr/>
          <a:lstStyle/>
          <a:p>
            <a:r>
              <a:rPr lang="en-US" dirty="0"/>
              <a:t>-The project aims to develop a Mobile-Based Archival and Retrieval of Missing Objects Application using Image Matching</a:t>
            </a:r>
          </a:p>
          <a:p>
            <a:r>
              <a:rPr lang="en-US" dirty="0"/>
              <a:t>-Therefore, the project proposes leveraging mobile technology and image matching algorithms to create a robust platform for archiving and retrieving missing objects</a:t>
            </a:r>
          </a:p>
          <a:p>
            <a:endParaRPr lang="en-US" dirty="0"/>
          </a:p>
        </p:txBody>
      </p:sp>
    </p:spTree>
    <p:extLst>
      <p:ext uri="{BB962C8B-B14F-4D97-AF65-F5344CB8AC3E}">
        <p14:creationId xmlns:p14="http://schemas.microsoft.com/office/powerpoint/2010/main" val="6438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B1A7-6198-46D6-8CB7-F7A2B995DB93}"/>
              </a:ext>
            </a:extLst>
          </p:cNvPr>
          <p:cNvSpPr>
            <a:spLocks noGrp="1"/>
          </p:cNvSpPr>
          <p:nvPr>
            <p:ph type="title"/>
          </p:nvPr>
        </p:nvSpPr>
        <p:spPr/>
        <p:txBody>
          <a:bodyPr>
            <a:normAutofit fontScale="90000"/>
          </a:bodyPr>
          <a:lstStyle/>
          <a:p>
            <a:r>
              <a:rPr lang="en-US" dirty="0"/>
              <a:t>i.2 </a:t>
            </a:r>
            <a:r>
              <a:rPr lang="en-US" b="1" dirty="0"/>
              <a:t>Objectives of gathering requirements</a:t>
            </a:r>
            <a:br>
              <a:rPr lang="en-US" b="1" dirty="0"/>
            </a:br>
            <a:endParaRPr lang="en-US" dirty="0"/>
          </a:p>
        </p:txBody>
      </p:sp>
      <p:sp>
        <p:nvSpPr>
          <p:cNvPr id="3" name="Content Placeholder 2">
            <a:extLst>
              <a:ext uri="{FF2B5EF4-FFF2-40B4-BE49-F238E27FC236}">
                <a16:creationId xmlns:a16="http://schemas.microsoft.com/office/drawing/2014/main" id="{32C27D92-A9DC-4686-A027-D9383223CA7F}"/>
              </a:ext>
            </a:extLst>
          </p:cNvPr>
          <p:cNvSpPr>
            <a:spLocks noGrp="1"/>
          </p:cNvSpPr>
          <p:nvPr>
            <p:ph idx="1"/>
          </p:nvPr>
        </p:nvSpPr>
        <p:spPr/>
        <p:txBody>
          <a:bodyPr/>
          <a:lstStyle/>
          <a:p>
            <a:r>
              <a:rPr lang="en-US" dirty="0"/>
              <a:t>The main objective of requirement gathering is to understand stakeholders' needs regarding the application</a:t>
            </a:r>
          </a:p>
          <a:p>
            <a:r>
              <a:rPr lang="en-US" dirty="0"/>
              <a:t>Through research, surveys, </a:t>
            </a:r>
            <a:r>
              <a:rPr lang="en-US" dirty="0" err="1"/>
              <a:t>etc</a:t>
            </a:r>
            <a:r>
              <a:rPr lang="en-US" dirty="0"/>
              <a:t>, we aim to gather insights into user requirements, technical constraints, and regulatory considerations.</a:t>
            </a:r>
          </a:p>
          <a:p>
            <a:endParaRPr lang="en-US" dirty="0"/>
          </a:p>
        </p:txBody>
      </p:sp>
    </p:spTree>
    <p:extLst>
      <p:ext uri="{BB962C8B-B14F-4D97-AF65-F5344CB8AC3E}">
        <p14:creationId xmlns:p14="http://schemas.microsoft.com/office/powerpoint/2010/main" val="291804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F9A5-F1AF-45A3-9D08-C65A2B178D66}"/>
              </a:ext>
            </a:extLst>
          </p:cNvPr>
          <p:cNvSpPr>
            <a:spLocks noGrp="1"/>
          </p:cNvSpPr>
          <p:nvPr>
            <p:ph type="title"/>
          </p:nvPr>
        </p:nvSpPr>
        <p:spPr/>
        <p:txBody>
          <a:bodyPr/>
          <a:lstStyle/>
          <a:p>
            <a:r>
              <a:rPr lang="en-US" dirty="0"/>
              <a:t>1.3 summary</a:t>
            </a:r>
          </a:p>
        </p:txBody>
      </p:sp>
      <p:sp>
        <p:nvSpPr>
          <p:cNvPr id="3" name="Content Placeholder 2">
            <a:extLst>
              <a:ext uri="{FF2B5EF4-FFF2-40B4-BE49-F238E27FC236}">
                <a16:creationId xmlns:a16="http://schemas.microsoft.com/office/drawing/2014/main" id="{20753C5C-9B45-4094-AE3E-368E15B538B5}"/>
              </a:ext>
            </a:extLst>
          </p:cNvPr>
          <p:cNvSpPr>
            <a:spLocks noGrp="1"/>
          </p:cNvSpPr>
          <p:nvPr>
            <p:ph idx="1"/>
          </p:nvPr>
        </p:nvSpPr>
        <p:spPr/>
        <p:txBody>
          <a:bodyPr/>
          <a:lstStyle/>
          <a:p>
            <a:pPr lvl="1"/>
            <a:r>
              <a:rPr lang="en-US" dirty="0"/>
              <a:t>Since losing personal belongings is a common issue causing inconvenience, the project seeks to address this by creating a mobile app that uses image matching to find missing items. It will feature intuitive interfaces, advanced technology, and real-time notifications.</a:t>
            </a:r>
          </a:p>
          <a:p>
            <a:endParaRPr lang="en-US" dirty="0"/>
          </a:p>
        </p:txBody>
      </p:sp>
    </p:spTree>
    <p:extLst>
      <p:ext uri="{BB962C8B-B14F-4D97-AF65-F5344CB8AC3E}">
        <p14:creationId xmlns:p14="http://schemas.microsoft.com/office/powerpoint/2010/main" val="106515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51B3-B316-4022-813A-59898F6EAD67}"/>
              </a:ext>
            </a:extLst>
          </p:cNvPr>
          <p:cNvSpPr>
            <a:spLocks noGrp="1"/>
          </p:cNvSpPr>
          <p:nvPr>
            <p:ph type="title"/>
          </p:nvPr>
        </p:nvSpPr>
        <p:spPr>
          <a:xfrm>
            <a:off x="1451579" y="592485"/>
            <a:ext cx="9603275" cy="1049235"/>
          </a:xfrm>
        </p:spPr>
        <p:txBody>
          <a:bodyPr>
            <a:normAutofit fontScale="90000"/>
          </a:bodyPr>
          <a:lstStyle/>
          <a:p>
            <a:r>
              <a:rPr lang="en-US" b="1" dirty="0"/>
              <a:t>2. Stakeholder Analysis</a:t>
            </a:r>
            <a:br>
              <a:rPr lang="en-US" b="1" dirty="0"/>
            </a:br>
            <a:br>
              <a:rPr lang="en-US" b="1" dirty="0"/>
            </a:br>
            <a:r>
              <a:rPr lang="en-US" sz="2800" b="1" dirty="0"/>
              <a:t>2.12.1- Primary Stakeholders</a:t>
            </a:r>
            <a:br>
              <a:rPr lang="en-US" b="1" dirty="0"/>
            </a:br>
            <a:endParaRPr lang="en-US" dirty="0"/>
          </a:p>
        </p:txBody>
      </p:sp>
      <p:sp>
        <p:nvSpPr>
          <p:cNvPr id="3" name="Content Placeholder 2">
            <a:extLst>
              <a:ext uri="{FF2B5EF4-FFF2-40B4-BE49-F238E27FC236}">
                <a16:creationId xmlns:a16="http://schemas.microsoft.com/office/drawing/2014/main" id="{8CF81889-8A80-4DB5-9AFB-804A9947CE41}"/>
              </a:ext>
            </a:extLst>
          </p:cNvPr>
          <p:cNvSpPr>
            <a:spLocks noGrp="1"/>
          </p:cNvSpPr>
          <p:nvPr>
            <p:ph idx="1"/>
          </p:nvPr>
        </p:nvSpPr>
        <p:spPr/>
        <p:txBody>
          <a:bodyPr>
            <a:normAutofit fontScale="92500" lnSpcReduction="10000"/>
          </a:bodyPr>
          <a:lstStyle/>
          <a:p>
            <a:pPr marL="0" indent="0">
              <a:buNone/>
            </a:pPr>
            <a:r>
              <a:rPr lang="en-US" dirty="0"/>
              <a:t>The primary stakeholders identified for the project include:</a:t>
            </a:r>
          </a:p>
          <a:p>
            <a:r>
              <a:rPr lang="en-US" b="1" dirty="0"/>
              <a:t>End Users:</a:t>
            </a:r>
            <a:r>
              <a:rPr lang="en-US" dirty="0"/>
              <a:t> Individuals who have lost personal belongings and will use the application to search for and retrieve them.</a:t>
            </a:r>
          </a:p>
          <a:p>
            <a:r>
              <a:rPr lang="en-US" b="1" dirty="0"/>
              <a:t>Developers:</a:t>
            </a:r>
            <a:r>
              <a:rPr lang="en-US" dirty="0"/>
              <a:t> The team responsible for designing, developing, and implementing the mobile application and its backend infrastructure goes to us.</a:t>
            </a:r>
          </a:p>
          <a:p>
            <a:r>
              <a:rPr lang="en-US" b="1" dirty="0"/>
              <a:t>Administrators:</a:t>
            </a:r>
            <a:r>
              <a:rPr lang="en-US" dirty="0"/>
              <a:t> Personnel responsible for managing the application's database, monitoring user activities, and ensuring system reliability, especially as the system becomes congested.</a:t>
            </a:r>
          </a:p>
          <a:p>
            <a:r>
              <a:rPr lang="en-US" b="1" dirty="0"/>
              <a:t>Regulatory Authorities:</a:t>
            </a:r>
            <a:r>
              <a:rPr lang="en-US" dirty="0"/>
              <a:t> Entities responsible for enforcing data protection regulations and ensuring compliance with legal requirements.</a:t>
            </a:r>
          </a:p>
        </p:txBody>
      </p:sp>
    </p:spTree>
    <p:extLst>
      <p:ext uri="{BB962C8B-B14F-4D97-AF65-F5344CB8AC3E}">
        <p14:creationId xmlns:p14="http://schemas.microsoft.com/office/powerpoint/2010/main" val="92543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8FD5-A027-4401-A963-66D467A47EB0}"/>
              </a:ext>
            </a:extLst>
          </p:cNvPr>
          <p:cNvSpPr>
            <a:spLocks noGrp="1"/>
          </p:cNvSpPr>
          <p:nvPr>
            <p:ph type="title"/>
          </p:nvPr>
        </p:nvSpPr>
        <p:spPr/>
        <p:txBody>
          <a:bodyPr>
            <a:normAutofit fontScale="90000"/>
          </a:bodyPr>
          <a:lstStyle/>
          <a:p>
            <a:pPr algn="ctr"/>
            <a:r>
              <a:rPr lang="en-US" b="1" dirty="0"/>
              <a:t>2.2	Roles and Responsibilities of Stakeholders</a:t>
            </a:r>
            <a:br>
              <a:rPr lang="en-US" b="1" dirty="0"/>
            </a:br>
            <a:endParaRPr lang="en-US" dirty="0"/>
          </a:p>
        </p:txBody>
      </p:sp>
      <p:sp>
        <p:nvSpPr>
          <p:cNvPr id="3" name="Content Placeholder 2">
            <a:extLst>
              <a:ext uri="{FF2B5EF4-FFF2-40B4-BE49-F238E27FC236}">
                <a16:creationId xmlns:a16="http://schemas.microsoft.com/office/drawing/2014/main" id="{3F677807-0E9E-4B12-902B-1CC7D82BA3B4}"/>
              </a:ext>
            </a:extLst>
          </p:cNvPr>
          <p:cNvSpPr>
            <a:spLocks noGrp="1"/>
          </p:cNvSpPr>
          <p:nvPr>
            <p:ph idx="1"/>
          </p:nvPr>
        </p:nvSpPr>
        <p:spPr/>
        <p:txBody>
          <a:bodyPr/>
          <a:lstStyle/>
          <a:p>
            <a:r>
              <a:rPr lang="en-US" b="1" dirty="0"/>
              <a:t>End Users:</a:t>
            </a:r>
            <a:r>
              <a:rPr lang="en-US" dirty="0"/>
              <a:t> Provide input on user requirements, test application prototypes, and provide feedback for improvement.</a:t>
            </a:r>
          </a:p>
          <a:p>
            <a:r>
              <a:rPr lang="en-US" b="1" dirty="0"/>
              <a:t>Developers</a:t>
            </a:r>
            <a:r>
              <a:rPr lang="en-US" dirty="0"/>
              <a:t>: Analyze stakeholder requirements, design and implement the mobile application, and ensure technical feasibility and scalability.</a:t>
            </a:r>
          </a:p>
          <a:p>
            <a:r>
              <a:rPr lang="en-US" b="1" dirty="0"/>
              <a:t>Administrators</a:t>
            </a:r>
            <a:r>
              <a:rPr lang="en-US" dirty="0"/>
              <a:t>: Manage the application's database, monitor system performance, and address user inquiries or technical issues.</a:t>
            </a:r>
          </a:p>
          <a:p>
            <a:r>
              <a:rPr lang="en-US" b="1" dirty="0"/>
              <a:t>Regulatory Authorities</a:t>
            </a:r>
            <a:r>
              <a:rPr lang="en-US" dirty="0"/>
              <a:t>: Review the application's compliance with data protection regulations and provide guidance on ensuring user privacy and security.</a:t>
            </a:r>
          </a:p>
          <a:p>
            <a:endParaRPr lang="en-US" dirty="0"/>
          </a:p>
        </p:txBody>
      </p:sp>
    </p:spTree>
    <p:extLst>
      <p:ext uri="{BB962C8B-B14F-4D97-AF65-F5344CB8AC3E}">
        <p14:creationId xmlns:p14="http://schemas.microsoft.com/office/powerpoint/2010/main" val="303257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F3FE-48AC-4D31-BF44-D73041DF74FF}"/>
              </a:ext>
            </a:extLst>
          </p:cNvPr>
          <p:cNvSpPr>
            <a:spLocks noGrp="1"/>
          </p:cNvSpPr>
          <p:nvPr>
            <p:ph type="title"/>
          </p:nvPr>
        </p:nvSpPr>
        <p:spPr/>
        <p:txBody>
          <a:bodyPr/>
          <a:lstStyle/>
          <a:p>
            <a:r>
              <a:rPr lang="en-US" dirty="0"/>
              <a:t>3. Requirement Gathering Techniques</a:t>
            </a:r>
          </a:p>
        </p:txBody>
      </p:sp>
      <p:sp>
        <p:nvSpPr>
          <p:cNvPr id="3" name="Content Placeholder 2">
            <a:extLst>
              <a:ext uri="{FF2B5EF4-FFF2-40B4-BE49-F238E27FC236}">
                <a16:creationId xmlns:a16="http://schemas.microsoft.com/office/drawing/2014/main" id="{03C10AAE-F20F-4366-BBB5-3077F11B1B38}"/>
              </a:ext>
            </a:extLst>
          </p:cNvPr>
          <p:cNvSpPr>
            <a:spLocks noGrp="1"/>
          </p:cNvSpPr>
          <p:nvPr>
            <p:ph idx="1"/>
          </p:nvPr>
        </p:nvSpPr>
        <p:spPr/>
        <p:txBody>
          <a:bodyPr>
            <a:normAutofit fontScale="92500"/>
          </a:bodyPr>
          <a:lstStyle/>
          <a:p>
            <a:pPr marL="0" indent="0">
              <a:buNone/>
            </a:pPr>
            <a:r>
              <a:rPr lang="en-US" dirty="0"/>
              <a:t>Three methods were utilized to get and uncover the requirements for our project, they are:</a:t>
            </a:r>
          </a:p>
          <a:p>
            <a:pPr lvl="0"/>
            <a:r>
              <a:rPr lang="en-US" b="1" dirty="0"/>
              <a:t>Stakeholder Research: </a:t>
            </a:r>
            <a:r>
              <a:rPr lang="en-US" dirty="0"/>
              <a:t>Conducted some fact-finding research with stakeholders to gain insights into their various perspectives, experiences, and expectations regarding the mobile application. These interviews provided valuable qualitative data on user needs, preferences, and pain points</a:t>
            </a:r>
          </a:p>
          <a:p>
            <a:pPr lvl="0"/>
            <a:r>
              <a:rPr lang="en-US" b="1" dirty="0"/>
              <a:t>Stakeholder Research: </a:t>
            </a:r>
            <a:r>
              <a:rPr lang="en-US" dirty="0"/>
              <a:t>Conducted some fact-finding research with stakeholders to gain insights into their various perspectives, experiences, and expectations regarding the mobile application. These interviews provided valuable qualitative data on user needs, preferences, and pain points</a:t>
            </a:r>
          </a:p>
        </p:txBody>
      </p:sp>
    </p:spTree>
    <p:extLst>
      <p:ext uri="{BB962C8B-B14F-4D97-AF65-F5344CB8AC3E}">
        <p14:creationId xmlns:p14="http://schemas.microsoft.com/office/powerpoint/2010/main" val="226291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75FEB-7FE0-4276-B907-DFC350E5121C}"/>
              </a:ext>
            </a:extLst>
          </p:cNvPr>
          <p:cNvSpPr>
            <a:spLocks noGrp="1"/>
          </p:cNvSpPr>
          <p:nvPr>
            <p:ph idx="1"/>
          </p:nvPr>
        </p:nvSpPr>
        <p:spPr>
          <a:xfrm>
            <a:off x="523926" y="528733"/>
            <a:ext cx="9603275" cy="4448812"/>
          </a:xfrm>
        </p:spPr>
        <p:txBody>
          <a:bodyPr>
            <a:normAutofit fontScale="92500" lnSpcReduction="10000"/>
          </a:bodyPr>
          <a:lstStyle/>
          <a:p>
            <a:r>
              <a:rPr lang="en-US" b="1" dirty="0"/>
              <a:t>Documentation Review: </a:t>
            </a:r>
            <a:r>
              <a:rPr lang="en-US" dirty="0"/>
              <a:t>Reviewed relevant documentation, including project proposals, research papers, and technical specifications, to gain insights into domain-specific knowledge and existing challenges in image matching algorithms, mobile application development, and database management.</a:t>
            </a:r>
          </a:p>
          <a:p>
            <a:pPr lvl="0"/>
            <a:r>
              <a:rPr lang="en-US" b="1" dirty="0"/>
              <a:t>Regulatory and Compliance Analysis: </a:t>
            </a:r>
            <a:r>
              <a:rPr lang="en-US" dirty="0"/>
              <a:t>Identified legal and regulatory requirements relevant to the project, such as data protection regulations (e.g., GDPR), consumer privacy laws, etc. An analysis of regulatory requirements was conducted to ensure that the application design and data handling practices comply with applicable regulations.</a:t>
            </a:r>
          </a:p>
          <a:p>
            <a:pPr lvl="0"/>
            <a:r>
              <a:rPr lang="en-US" b="1" dirty="0"/>
              <a:t>Risk Assessment: </a:t>
            </a:r>
            <a:r>
              <a:rPr lang="en-US" dirty="0"/>
              <a:t>Conducted a risk assessment to identify potential threats to the project's success, including technical challenges, resource constraints, and market competition. Risks were evaluated based on their probability and impact, and mitigation strategies were developed to address identified risks throughout the project lifecycle.</a:t>
            </a:r>
          </a:p>
          <a:p>
            <a:pPr lvl="0"/>
            <a:endParaRPr lang="en-US" dirty="0"/>
          </a:p>
          <a:p>
            <a:endParaRPr lang="en-US" dirty="0"/>
          </a:p>
        </p:txBody>
      </p:sp>
    </p:spTree>
    <p:extLst>
      <p:ext uri="{BB962C8B-B14F-4D97-AF65-F5344CB8AC3E}">
        <p14:creationId xmlns:p14="http://schemas.microsoft.com/office/powerpoint/2010/main" val="233155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96C6-2B27-47C1-B997-6CDBF7D0BAE0}"/>
              </a:ext>
            </a:extLst>
          </p:cNvPr>
          <p:cNvSpPr>
            <a:spLocks noGrp="1"/>
          </p:cNvSpPr>
          <p:nvPr>
            <p:ph type="title"/>
          </p:nvPr>
        </p:nvSpPr>
        <p:spPr/>
        <p:txBody>
          <a:bodyPr>
            <a:normAutofit fontScale="90000"/>
          </a:bodyPr>
          <a:lstStyle/>
          <a:p>
            <a:r>
              <a:rPr lang="en-US" dirty="0"/>
              <a:t>4. </a:t>
            </a:r>
            <a:r>
              <a:rPr lang="en-US" b="1" dirty="0"/>
              <a:t>Findings from Requirement Gathering</a:t>
            </a:r>
            <a:br>
              <a:rPr lang="en-US" b="1" dirty="0"/>
            </a:br>
            <a:endParaRPr lang="en-US" dirty="0"/>
          </a:p>
        </p:txBody>
      </p:sp>
      <p:sp>
        <p:nvSpPr>
          <p:cNvPr id="3" name="Content Placeholder 2">
            <a:extLst>
              <a:ext uri="{FF2B5EF4-FFF2-40B4-BE49-F238E27FC236}">
                <a16:creationId xmlns:a16="http://schemas.microsoft.com/office/drawing/2014/main" id="{EA7709E1-E105-414F-B6B0-3132C385A3E3}"/>
              </a:ext>
            </a:extLst>
          </p:cNvPr>
          <p:cNvSpPr>
            <a:spLocks noGrp="1"/>
          </p:cNvSpPr>
          <p:nvPr>
            <p:ph idx="1"/>
          </p:nvPr>
        </p:nvSpPr>
        <p:spPr/>
        <p:txBody>
          <a:bodyPr>
            <a:normAutofit fontScale="85000" lnSpcReduction="10000"/>
          </a:bodyPr>
          <a:lstStyle/>
          <a:p>
            <a:pPr lvl="0"/>
            <a:r>
              <a:rPr lang="en-US" b="1" dirty="0"/>
              <a:t>Insights from Stakeholder Interviews: </a:t>
            </a:r>
            <a:endParaRPr lang="en-US" dirty="0"/>
          </a:p>
          <a:p>
            <a:pPr marL="0" indent="0">
              <a:buNone/>
            </a:pPr>
            <a:r>
              <a:rPr lang="en-US" dirty="0"/>
              <a:t>- Stakeholders expressed frustration with long and lengthy process involve with traditional methods of searching for lost items.</a:t>
            </a:r>
          </a:p>
          <a:p>
            <a:pPr marL="0" indent="0">
              <a:buNone/>
            </a:pPr>
            <a:r>
              <a:rPr lang="en-US" dirty="0"/>
              <a:t>- Users emphasized the importance of privacy and data security in the application.</a:t>
            </a:r>
          </a:p>
          <a:p>
            <a:pPr lvl="0"/>
            <a:r>
              <a:rPr lang="en-US" b="1" dirty="0"/>
              <a:t> Key Findings from Market Research: </a:t>
            </a:r>
            <a:endParaRPr lang="en-US" dirty="0"/>
          </a:p>
          <a:p>
            <a:pPr marL="0" indent="0">
              <a:buNone/>
            </a:pPr>
            <a:r>
              <a:rPr lang="en-US" dirty="0"/>
              <a:t>- Existing solutions for lost and found services are often limited in functionality and accessibility.</a:t>
            </a:r>
          </a:p>
          <a:p>
            <a:pPr marL="0" indent="0">
              <a:buNone/>
            </a:pPr>
            <a:r>
              <a:rPr lang="en-US" dirty="0"/>
              <a:t>- Image recognition technologies have advanced significantly, offering opportunities for innovative solutions.</a:t>
            </a:r>
          </a:p>
          <a:p>
            <a:pPr marL="0" indent="0">
              <a:buNone/>
            </a:pPr>
            <a:r>
              <a:rPr lang="en-US" dirty="0"/>
              <a:t>- Mobile applications addressing similar problems have gained popularity, indicating a growing demand for such services.</a:t>
            </a:r>
          </a:p>
          <a:p>
            <a:endParaRPr lang="en-US" dirty="0"/>
          </a:p>
        </p:txBody>
      </p:sp>
    </p:spTree>
    <p:extLst>
      <p:ext uri="{BB962C8B-B14F-4D97-AF65-F5344CB8AC3E}">
        <p14:creationId xmlns:p14="http://schemas.microsoft.com/office/powerpoint/2010/main" val="1838420628"/>
      </p:ext>
    </p:extLst>
  </p:cSld>
  <p:clrMapOvr>
    <a:masterClrMapping/>
  </p:clrMapOvr>
</p:sld>
</file>

<file path=ppt/theme/theme1.xml><?xml version="1.0" encoding="utf-8"?>
<a:theme xmlns:a="http://schemas.openxmlformats.org/drawingml/2006/main" name="Gallery">
  <a:themeElements>
    <a:clrScheme name="Custom 1">
      <a:dk1>
        <a:srgbClr val="4C6E79"/>
      </a:dk1>
      <a:lt1>
        <a:sysClr val="window" lastClr="FFFFFF"/>
      </a:lt1>
      <a:dk2>
        <a:srgbClr val="454545"/>
      </a:dk2>
      <a:lt2>
        <a:srgbClr val="BFBFBF"/>
      </a:lt2>
      <a:accent1>
        <a:srgbClr val="B71E42"/>
      </a:accent1>
      <a:accent2>
        <a:srgbClr val="262626"/>
      </a:accent2>
      <a:accent3>
        <a:srgbClr val="BC72F0"/>
      </a:accent3>
      <a:accent4>
        <a:srgbClr val="795FAF"/>
      </a:accent4>
      <a:accent5>
        <a:srgbClr val="586EA6"/>
      </a:accent5>
      <a:accent6>
        <a:srgbClr val="6892A0"/>
      </a:accent6>
      <a:hlink>
        <a:srgbClr val="42527C"/>
      </a:hlink>
      <a:folHlink>
        <a:srgbClr val="8F0324"/>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405</TotalTime>
  <Words>990</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Design and Implementation of a Mobile-Based Archival and Retrieval of Missing Objects Application using Image Matching </vt:lpstr>
      <vt:lpstr>1. Introduction  1.1 Overview </vt:lpstr>
      <vt:lpstr>i.2 Objectives of gathering requirements </vt:lpstr>
      <vt:lpstr>1.3 summary</vt:lpstr>
      <vt:lpstr>2. Stakeholder Analysis  2.12.1- Primary Stakeholders </vt:lpstr>
      <vt:lpstr>2.2 Roles and Responsibilities of Stakeholders </vt:lpstr>
      <vt:lpstr>3. Requirement Gathering Techniques</vt:lpstr>
      <vt:lpstr>PowerPoint Presentation</vt:lpstr>
      <vt:lpstr>4. Findings from Requirement Gathering </vt:lpstr>
      <vt:lpstr>PowerPoint Presentation</vt:lpstr>
      <vt:lpstr>5. Summary of Requirements </vt:lpstr>
      <vt:lpstr>6. References </vt:lpstr>
      <vt:lpstr>THANK YOU FOR YOUR KEEN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dc:creator>
  <cp:lastModifiedBy>lloyd</cp:lastModifiedBy>
  <cp:revision>40</cp:revision>
  <dcterms:created xsi:type="dcterms:W3CDTF">2024-04-22T07:34:11Z</dcterms:created>
  <dcterms:modified xsi:type="dcterms:W3CDTF">2024-04-29T19:42:13Z</dcterms:modified>
</cp:coreProperties>
</file>