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3"/>
  </p:notesMasterIdLst>
  <p:sldIdLst>
    <p:sldId id="256" r:id="rId2"/>
    <p:sldId id="257" r:id="rId3"/>
    <p:sldId id="258" r:id="rId4"/>
    <p:sldId id="271" r:id="rId5"/>
    <p:sldId id="262" r:id="rId6"/>
    <p:sldId id="263" r:id="rId7"/>
    <p:sldId id="260" r:id="rId8"/>
    <p:sldId id="264" r:id="rId9"/>
    <p:sldId id="265" r:id="rId10"/>
    <p:sldId id="272" r:id="rId11"/>
    <p:sldId id="273" r:id="rId12"/>
    <p:sldId id="274" r:id="rId13"/>
    <p:sldId id="275" r:id="rId14"/>
    <p:sldId id="276" r:id="rId15"/>
    <p:sldId id="277" r:id="rId16"/>
    <p:sldId id="278" r:id="rId17"/>
    <p:sldId id="279" r:id="rId18"/>
    <p:sldId id="280" r:id="rId19"/>
    <p:sldId id="281" r:id="rId20"/>
    <p:sldId id="285" r:id="rId21"/>
    <p:sldId id="282" r:id="rId22"/>
    <p:sldId id="284" r:id="rId23"/>
    <p:sldId id="286" r:id="rId24"/>
    <p:sldId id="287" r:id="rId25"/>
    <p:sldId id="288" r:id="rId26"/>
    <p:sldId id="289" r:id="rId27"/>
    <p:sldId id="290" r:id="rId28"/>
    <p:sldId id="266" r:id="rId29"/>
    <p:sldId id="267" r:id="rId30"/>
    <p:sldId id="270"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87" d="100"/>
          <a:sy n="87" d="100"/>
        </p:scale>
        <p:origin x="52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FF135-4A77-4074-860B-EE15965C4547}"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AA25A-6C86-42C4-9A19-9D4F6DED3AED}" type="slidenum">
              <a:rPr lang="en-IN" smtClean="0"/>
              <a:t>‹#›</a:t>
            </a:fld>
            <a:endParaRPr lang="en-IN"/>
          </a:p>
        </p:txBody>
      </p:sp>
    </p:spTree>
    <p:extLst>
      <p:ext uri="{BB962C8B-B14F-4D97-AF65-F5344CB8AC3E}">
        <p14:creationId xmlns:p14="http://schemas.microsoft.com/office/powerpoint/2010/main" val="3589546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10AA25A-6C86-42C4-9A19-9D4F6DED3AED}" type="slidenum">
              <a:rPr lang="en-IN" smtClean="0"/>
              <a:t>1</a:t>
            </a:fld>
            <a:endParaRPr lang="en-IN"/>
          </a:p>
        </p:txBody>
      </p:sp>
    </p:spTree>
    <p:extLst>
      <p:ext uri="{BB962C8B-B14F-4D97-AF65-F5344CB8AC3E}">
        <p14:creationId xmlns:p14="http://schemas.microsoft.com/office/powerpoint/2010/main" val="4080180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0AA25A-6C86-42C4-9A19-9D4F6DED3AED}" type="slidenum">
              <a:rPr lang="en-IN" smtClean="0"/>
              <a:t>11</a:t>
            </a:fld>
            <a:endParaRPr lang="en-IN"/>
          </a:p>
        </p:txBody>
      </p:sp>
    </p:spTree>
    <p:extLst>
      <p:ext uri="{BB962C8B-B14F-4D97-AF65-F5344CB8AC3E}">
        <p14:creationId xmlns:p14="http://schemas.microsoft.com/office/powerpoint/2010/main" val="392487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D323-CCFE-1EDE-F768-27BA4B6788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AA7EA4-AE21-C996-AE30-B0C1263EB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8389B0-2A1E-5662-5A2A-89168F076AEF}"/>
              </a:ext>
            </a:extLst>
          </p:cNvPr>
          <p:cNvSpPr>
            <a:spLocks noGrp="1"/>
          </p:cNvSpPr>
          <p:nvPr>
            <p:ph type="dt" sz="half" idx="10"/>
          </p:nvPr>
        </p:nvSpPr>
        <p:spPr/>
        <p:txBody>
          <a:bodyPr/>
          <a:lstStyle/>
          <a:p>
            <a:fld id="{7B1CC829-E607-4D78-884B-E29386D1D0DD}" type="datetimeFigureOut">
              <a:rPr lang="en-IN" smtClean="0"/>
              <a:t>14-07-2024</a:t>
            </a:fld>
            <a:endParaRPr lang="en-IN" dirty="0"/>
          </a:p>
        </p:txBody>
      </p:sp>
      <p:sp>
        <p:nvSpPr>
          <p:cNvPr id="5" name="Footer Placeholder 4">
            <a:extLst>
              <a:ext uri="{FF2B5EF4-FFF2-40B4-BE49-F238E27FC236}">
                <a16:creationId xmlns:a16="http://schemas.microsoft.com/office/drawing/2014/main" id="{0296DF27-BE46-F1BF-A15C-BEA8CAD7DFF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91A46FF-628E-BCD0-F70C-1B8DDF6C7D4F}"/>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197751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E919-A4E9-08CF-E7D2-BAA6377C7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B11050-D2CF-371E-7C94-BD969F0EF5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C2801-033A-FD93-8CE0-9A88ADA7C107}"/>
              </a:ext>
            </a:extLst>
          </p:cNvPr>
          <p:cNvSpPr>
            <a:spLocks noGrp="1"/>
          </p:cNvSpPr>
          <p:nvPr>
            <p:ph type="dt" sz="half" idx="10"/>
          </p:nvPr>
        </p:nvSpPr>
        <p:spPr/>
        <p:txBody>
          <a:bodyPr/>
          <a:lstStyle/>
          <a:p>
            <a:fld id="{7B1CC829-E607-4D78-884B-E29386D1D0DD}" type="datetimeFigureOut">
              <a:rPr lang="en-IN" smtClean="0"/>
              <a:t>14-07-2024</a:t>
            </a:fld>
            <a:endParaRPr lang="en-IN" dirty="0"/>
          </a:p>
        </p:txBody>
      </p:sp>
      <p:sp>
        <p:nvSpPr>
          <p:cNvPr id="5" name="Footer Placeholder 4">
            <a:extLst>
              <a:ext uri="{FF2B5EF4-FFF2-40B4-BE49-F238E27FC236}">
                <a16:creationId xmlns:a16="http://schemas.microsoft.com/office/drawing/2014/main" id="{26CA397B-293C-FC56-1BB0-006FAB0C77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E30084-D42D-C1FA-2922-C370D4BFED74}"/>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222441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664FF8-9964-A00C-647D-2DB01E289D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2856F0-2A96-478E-1994-52BC32DEF2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5B564-ED8C-EC4D-5E61-5230F10209EE}"/>
              </a:ext>
            </a:extLst>
          </p:cNvPr>
          <p:cNvSpPr>
            <a:spLocks noGrp="1"/>
          </p:cNvSpPr>
          <p:nvPr>
            <p:ph type="dt" sz="half" idx="10"/>
          </p:nvPr>
        </p:nvSpPr>
        <p:spPr/>
        <p:txBody>
          <a:bodyPr/>
          <a:lstStyle/>
          <a:p>
            <a:fld id="{7B1CC829-E607-4D78-884B-E29386D1D0DD}" type="datetimeFigureOut">
              <a:rPr lang="en-IN" smtClean="0"/>
              <a:t>14-07-2024</a:t>
            </a:fld>
            <a:endParaRPr lang="en-IN" dirty="0"/>
          </a:p>
        </p:txBody>
      </p:sp>
      <p:sp>
        <p:nvSpPr>
          <p:cNvPr id="5" name="Footer Placeholder 4">
            <a:extLst>
              <a:ext uri="{FF2B5EF4-FFF2-40B4-BE49-F238E27FC236}">
                <a16:creationId xmlns:a16="http://schemas.microsoft.com/office/drawing/2014/main" id="{7FF4C144-868E-7829-5B27-A7D75A666D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058803C-23CE-5390-741D-17EDF034E55A}"/>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1657924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D115-3357-7CB2-FD29-C10E38E59D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2C64B2-1DC1-1C38-7761-A178C28765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63917A-9D49-82C8-A3D2-A66C56C5ED12}"/>
              </a:ext>
            </a:extLst>
          </p:cNvPr>
          <p:cNvSpPr>
            <a:spLocks noGrp="1"/>
          </p:cNvSpPr>
          <p:nvPr>
            <p:ph type="dt" sz="half" idx="10"/>
          </p:nvPr>
        </p:nvSpPr>
        <p:spPr/>
        <p:txBody>
          <a:bodyPr/>
          <a:lstStyle/>
          <a:p>
            <a:fld id="{7B1CC829-E607-4D78-884B-E29386D1D0DD}" type="datetimeFigureOut">
              <a:rPr lang="en-IN" smtClean="0"/>
              <a:t>14-07-2024</a:t>
            </a:fld>
            <a:endParaRPr lang="en-IN" dirty="0"/>
          </a:p>
        </p:txBody>
      </p:sp>
      <p:sp>
        <p:nvSpPr>
          <p:cNvPr id="5" name="Footer Placeholder 4">
            <a:extLst>
              <a:ext uri="{FF2B5EF4-FFF2-40B4-BE49-F238E27FC236}">
                <a16:creationId xmlns:a16="http://schemas.microsoft.com/office/drawing/2014/main" id="{C95C14FD-DBFB-AEC6-0394-3EC6321FAB3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9D12440-5D85-7C09-3904-1204723A0885}"/>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1860621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CB77-B0D4-B068-908F-769C0CBE1E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17BAD0-0A25-83EC-D1E2-D4251EEAE4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FE617B-10AE-724C-5095-9A791661B073}"/>
              </a:ext>
            </a:extLst>
          </p:cNvPr>
          <p:cNvSpPr>
            <a:spLocks noGrp="1"/>
          </p:cNvSpPr>
          <p:nvPr>
            <p:ph type="dt" sz="half" idx="10"/>
          </p:nvPr>
        </p:nvSpPr>
        <p:spPr/>
        <p:txBody>
          <a:bodyPr/>
          <a:lstStyle/>
          <a:p>
            <a:fld id="{7B1CC829-E607-4D78-884B-E29386D1D0DD}" type="datetimeFigureOut">
              <a:rPr lang="en-IN" smtClean="0"/>
              <a:t>14-07-2024</a:t>
            </a:fld>
            <a:endParaRPr lang="en-IN" dirty="0"/>
          </a:p>
        </p:txBody>
      </p:sp>
      <p:sp>
        <p:nvSpPr>
          <p:cNvPr id="5" name="Footer Placeholder 4">
            <a:extLst>
              <a:ext uri="{FF2B5EF4-FFF2-40B4-BE49-F238E27FC236}">
                <a16:creationId xmlns:a16="http://schemas.microsoft.com/office/drawing/2014/main" id="{5DDC0BAF-3C9E-2BD2-2628-271DB1B1107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AB586E-8345-E174-5A76-1D2FE72F86F1}"/>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287816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B26A-1079-EC09-D562-AE9390F771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A09FF0-D6C5-59CB-AA2E-D51419D9BE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2B1D4F-3A63-D05F-1239-BEA0892BB1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09AF61-E4CC-B99B-5809-2CC60621C8C2}"/>
              </a:ext>
            </a:extLst>
          </p:cNvPr>
          <p:cNvSpPr>
            <a:spLocks noGrp="1"/>
          </p:cNvSpPr>
          <p:nvPr>
            <p:ph type="dt" sz="half" idx="10"/>
          </p:nvPr>
        </p:nvSpPr>
        <p:spPr/>
        <p:txBody>
          <a:bodyPr/>
          <a:lstStyle/>
          <a:p>
            <a:fld id="{7B1CC829-E607-4D78-884B-E29386D1D0DD}" type="datetimeFigureOut">
              <a:rPr lang="en-IN" smtClean="0"/>
              <a:t>14-07-2024</a:t>
            </a:fld>
            <a:endParaRPr lang="en-IN" dirty="0"/>
          </a:p>
        </p:txBody>
      </p:sp>
      <p:sp>
        <p:nvSpPr>
          <p:cNvPr id="6" name="Footer Placeholder 5">
            <a:extLst>
              <a:ext uri="{FF2B5EF4-FFF2-40B4-BE49-F238E27FC236}">
                <a16:creationId xmlns:a16="http://schemas.microsoft.com/office/drawing/2014/main" id="{77AB95BE-7755-A42D-5334-6D98128AF9E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ED9858D-64A0-A380-0437-45FDFDBBAF83}"/>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88374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052C-20E4-6A68-A917-DCC92E7B87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226BE0-3BE2-9BF5-2C6B-62FE98765C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850709-F0D5-43EE-6013-13662F03B7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D7C5C0-9869-48F0-95FE-288C5DC35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DAB651-8561-03CC-F812-5CFB8BA171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FB7D7F-2404-E094-2AF9-BB1C2E887A03}"/>
              </a:ext>
            </a:extLst>
          </p:cNvPr>
          <p:cNvSpPr>
            <a:spLocks noGrp="1"/>
          </p:cNvSpPr>
          <p:nvPr>
            <p:ph type="dt" sz="half" idx="10"/>
          </p:nvPr>
        </p:nvSpPr>
        <p:spPr/>
        <p:txBody>
          <a:bodyPr/>
          <a:lstStyle/>
          <a:p>
            <a:fld id="{7B1CC829-E607-4D78-884B-E29386D1D0DD}" type="datetimeFigureOut">
              <a:rPr lang="en-IN" smtClean="0"/>
              <a:t>14-07-2024</a:t>
            </a:fld>
            <a:endParaRPr lang="en-IN" dirty="0"/>
          </a:p>
        </p:txBody>
      </p:sp>
      <p:sp>
        <p:nvSpPr>
          <p:cNvPr id="8" name="Footer Placeholder 7">
            <a:extLst>
              <a:ext uri="{FF2B5EF4-FFF2-40B4-BE49-F238E27FC236}">
                <a16:creationId xmlns:a16="http://schemas.microsoft.com/office/drawing/2014/main" id="{B84310AA-3B1C-DAF0-16C4-DC4E6FFC734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0C2163A-D3B7-ABB1-8502-5149977323F9}"/>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235491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35A2-2BF5-196A-D0D6-42B8BD5EDB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03DA6B-C48F-66E5-0EDA-5A1C13587ACE}"/>
              </a:ext>
            </a:extLst>
          </p:cNvPr>
          <p:cNvSpPr>
            <a:spLocks noGrp="1"/>
          </p:cNvSpPr>
          <p:nvPr>
            <p:ph type="dt" sz="half" idx="10"/>
          </p:nvPr>
        </p:nvSpPr>
        <p:spPr/>
        <p:txBody>
          <a:bodyPr/>
          <a:lstStyle/>
          <a:p>
            <a:fld id="{7B1CC829-E607-4D78-884B-E29386D1D0DD}" type="datetimeFigureOut">
              <a:rPr lang="en-IN" smtClean="0"/>
              <a:t>14-07-2024</a:t>
            </a:fld>
            <a:endParaRPr lang="en-IN" dirty="0"/>
          </a:p>
        </p:txBody>
      </p:sp>
      <p:sp>
        <p:nvSpPr>
          <p:cNvPr id="4" name="Footer Placeholder 3">
            <a:extLst>
              <a:ext uri="{FF2B5EF4-FFF2-40B4-BE49-F238E27FC236}">
                <a16:creationId xmlns:a16="http://schemas.microsoft.com/office/drawing/2014/main" id="{122AB69E-AFD5-FD5D-A253-5ABCBF2ACF8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6018A91-4442-505E-D264-B839F8AAE7ED}"/>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422326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D7AA2A-5C5E-AC55-4E65-44F2E7CC7283}"/>
              </a:ext>
            </a:extLst>
          </p:cNvPr>
          <p:cNvSpPr>
            <a:spLocks noGrp="1"/>
          </p:cNvSpPr>
          <p:nvPr>
            <p:ph type="dt" sz="half" idx="10"/>
          </p:nvPr>
        </p:nvSpPr>
        <p:spPr/>
        <p:txBody>
          <a:bodyPr/>
          <a:lstStyle/>
          <a:p>
            <a:fld id="{7B1CC829-E607-4D78-884B-E29386D1D0DD}" type="datetimeFigureOut">
              <a:rPr lang="en-IN" smtClean="0"/>
              <a:t>14-07-2024</a:t>
            </a:fld>
            <a:endParaRPr lang="en-IN" dirty="0"/>
          </a:p>
        </p:txBody>
      </p:sp>
      <p:sp>
        <p:nvSpPr>
          <p:cNvPr id="3" name="Footer Placeholder 2">
            <a:extLst>
              <a:ext uri="{FF2B5EF4-FFF2-40B4-BE49-F238E27FC236}">
                <a16:creationId xmlns:a16="http://schemas.microsoft.com/office/drawing/2014/main" id="{1CE2D8DC-DF4F-8F90-CEF6-AF8CC7E2C2D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5FD7B06-8567-47DC-6AB7-1E64ED3C1F9E}"/>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324961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EF41-3078-9DED-298E-6FF9AAB8F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94A456-35A2-5E6B-56A5-19E15DD7B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2C1BD5-F262-5356-BCD4-B744C89A6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94825-3320-E1B2-F4C3-BA94D9F0A447}"/>
              </a:ext>
            </a:extLst>
          </p:cNvPr>
          <p:cNvSpPr>
            <a:spLocks noGrp="1"/>
          </p:cNvSpPr>
          <p:nvPr>
            <p:ph type="dt" sz="half" idx="10"/>
          </p:nvPr>
        </p:nvSpPr>
        <p:spPr/>
        <p:txBody>
          <a:bodyPr/>
          <a:lstStyle/>
          <a:p>
            <a:fld id="{7B1CC829-E607-4D78-884B-E29386D1D0DD}" type="datetimeFigureOut">
              <a:rPr lang="en-IN" smtClean="0"/>
              <a:t>14-07-2024</a:t>
            </a:fld>
            <a:endParaRPr lang="en-IN" dirty="0"/>
          </a:p>
        </p:txBody>
      </p:sp>
      <p:sp>
        <p:nvSpPr>
          <p:cNvPr id="6" name="Footer Placeholder 5">
            <a:extLst>
              <a:ext uri="{FF2B5EF4-FFF2-40B4-BE49-F238E27FC236}">
                <a16:creationId xmlns:a16="http://schemas.microsoft.com/office/drawing/2014/main" id="{B7AFF66C-286F-C15C-7FA0-0AF65A0A788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27F77C9-F41D-4938-8BAA-8B9C22C9C95E}"/>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331079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407E-38BA-1A24-7791-F77DEAE14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A97B02-F21A-925B-C3F9-E1BB0D574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808569-A267-535C-D95E-647CFB93D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EB273-20BD-0FC1-2E45-5EF30CE27503}"/>
              </a:ext>
            </a:extLst>
          </p:cNvPr>
          <p:cNvSpPr>
            <a:spLocks noGrp="1"/>
          </p:cNvSpPr>
          <p:nvPr>
            <p:ph type="dt" sz="half" idx="10"/>
          </p:nvPr>
        </p:nvSpPr>
        <p:spPr/>
        <p:txBody>
          <a:bodyPr/>
          <a:lstStyle/>
          <a:p>
            <a:fld id="{7B1CC829-E607-4D78-884B-E29386D1D0DD}" type="datetimeFigureOut">
              <a:rPr lang="en-IN" smtClean="0"/>
              <a:t>14-07-2024</a:t>
            </a:fld>
            <a:endParaRPr lang="en-IN" dirty="0"/>
          </a:p>
        </p:txBody>
      </p:sp>
      <p:sp>
        <p:nvSpPr>
          <p:cNvPr id="6" name="Footer Placeholder 5">
            <a:extLst>
              <a:ext uri="{FF2B5EF4-FFF2-40B4-BE49-F238E27FC236}">
                <a16:creationId xmlns:a16="http://schemas.microsoft.com/office/drawing/2014/main" id="{7BEDB38E-9591-1ABE-BED5-6672449003E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5FFD859-4F32-927F-5E36-CD8E980B8DE4}"/>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116738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922071-F31B-2821-3BA9-2ED8AC2D8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7F17DF-9493-6A7E-6124-3AD8686F8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A90505-D547-AF77-55AF-7CD0E7E967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CC829-E607-4D78-884B-E29386D1D0DD}" type="datetimeFigureOut">
              <a:rPr lang="en-IN" smtClean="0"/>
              <a:t>14-07-2024</a:t>
            </a:fld>
            <a:endParaRPr lang="en-IN" dirty="0"/>
          </a:p>
        </p:txBody>
      </p:sp>
      <p:sp>
        <p:nvSpPr>
          <p:cNvPr id="5" name="Footer Placeholder 4">
            <a:extLst>
              <a:ext uri="{FF2B5EF4-FFF2-40B4-BE49-F238E27FC236}">
                <a16:creationId xmlns:a16="http://schemas.microsoft.com/office/drawing/2014/main" id="{715C2D22-0212-3FF2-D420-70CBC570D4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2823301-11C7-1CB1-90E5-36C0505C4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547E6-C69E-4BDF-AEFF-02819839BFF4}" type="slidenum">
              <a:rPr lang="en-IN" smtClean="0"/>
              <a:t>‹#›</a:t>
            </a:fld>
            <a:endParaRPr lang="en-IN" dirty="0"/>
          </a:p>
        </p:txBody>
      </p:sp>
    </p:spTree>
    <p:extLst>
      <p:ext uri="{BB962C8B-B14F-4D97-AF65-F5344CB8AC3E}">
        <p14:creationId xmlns:p14="http://schemas.microsoft.com/office/powerpoint/2010/main" val="73576832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sujaradha/thermal-images-diseased-healthy-leaves-padd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eeexplore.ieee.org/document/1027372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7110-C414-E35F-B6C1-B7CB18AC2130}"/>
              </a:ext>
            </a:extLst>
          </p:cNvPr>
          <p:cNvSpPr>
            <a:spLocks noGrp="1"/>
          </p:cNvSpPr>
          <p:nvPr>
            <p:ph type="ctrTitle"/>
          </p:nvPr>
        </p:nvSpPr>
        <p:spPr>
          <a:xfrm>
            <a:off x="1523999" y="1634835"/>
            <a:ext cx="9716655" cy="1332499"/>
          </a:xfrm>
        </p:spPr>
        <p:txBody>
          <a:bodyPr>
            <a:normAutofit/>
          </a:bodyPr>
          <a:lstStyle/>
          <a:p>
            <a:r>
              <a:rPr lang="en-IN" sz="2800" b="1" dirty="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INNOVATIVE APPROACHES FOR MULTICLASS IDENTIFICATION OF PADDY DISEASES THROUGH ENHANCED FEATURE TRANSFORMATION </a:t>
            </a:r>
          </a:p>
        </p:txBody>
      </p:sp>
      <p:sp>
        <p:nvSpPr>
          <p:cNvPr id="3" name="Subtitle 2">
            <a:extLst>
              <a:ext uri="{FF2B5EF4-FFF2-40B4-BE49-F238E27FC236}">
                <a16:creationId xmlns:a16="http://schemas.microsoft.com/office/drawing/2014/main" id="{7825EBC5-792D-9FA2-92E9-2911D96C05D5}"/>
              </a:ext>
            </a:extLst>
          </p:cNvPr>
          <p:cNvSpPr>
            <a:spLocks noGrp="1"/>
          </p:cNvSpPr>
          <p:nvPr>
            <p:ph type="subTitle" idx="1"/>
          </p:nvPr>
        </p:nvSpPr>
        <p:spPr>
          <a:xfrm>
            <a:off x="1523999" y="3777673"/>
            <a:ext cx="9144001" cy="2623126"/>
          </a:xfrm>
        </p:spPr>
        <p:txBody>
          <a:bodyPr>
            <a:normAutofit fontScale="85000" lnSpcReduction="20000"/>
          </a:bodyPr>
          <a:lstStyle/>
          <a:p>
            <a:pPr algn="l"/>
            <a:r>
              <a:rPr lang="en-IN" b="1" dirty="0"/>
              <a:t>PRESENTED BY </a:t>
            </a:r>
            <a:r>
              <a:rPr lang="en-IN" sz="2000" dirty="0"/>
              <a:t>:-       </a:t>
            </a:r>
            <a:r>
              <a:rPr lang="en-IN" sz="1800" b="1" dirty="0">
                <a:latin typeface="Times New Roman" panose="02020603050405020304" pitchFamily="18" charset="0"/>
                <a:cs typeface="Times New Roman" panose="02020603050405020304" pitchFamily="18" charset="0"/>
              </a:rPr>
              <a:t>Y. HARSHA SUMANTH REDDY</a:t>
            </a:r>
            <a:r>
              <a:rPr lang="en-IN" sz="1800" dirty="0">
                <a:latin typeface="Times New Roman" panose="02020603050405020304" pitchFamily="18" charset="0"/>
                <a:cs typeface="Times New Roman" panose="02020603050405020304" pitchFamily="18" charset="0"/>
              </a:rPr>
              <a:t>       - 125015167   -  IT</a:t>
            </a:r>
          </a:p>
          <a:p>
            <a:pPr algn="l"/>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Y. KIRAN KUMAR REDDY</a:t>
            </a:r>
            <a:r>
              <a:rPr lang="en-IN" sz="1800" dirty="0">
                <a:latin typeface="Times New Roman" panose="02020603050405020304" pitchFamily="18" charset="0"/>
                <a:cs typeface="Times New Roman" panose="02020603050405020304" pitchFamily="18" charset="0"/>
              </a:rPr>
              <a:t>	            - 125014027   -  ICT</a:t>
            </a:r>
          </a:p>
          <a:p>
            <a:pPr algn="l"/>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     N. SUDEENDRA                                   </a:t>
            </a:r>
            <a:r>
              <a:rPr lang="en-IN" sz="1800" dirty="0">
                <a:latin typeface="Times New Roman" panose="02020603050405020304" pitchFamily="18" charset="0"/>
                <a:cs typeface="Times New Roman" panose="02020603050405020304" pitchFamily="18" charset="0"/>
              </a:rPr>
              <a:t>-  125003465  -  CSE</a:t>
            </a:r>
          </a:p>
          <a:p>
            <a:pPr algn="l"/>
            <a:endParaRPr lang="en-IN" sz="1800" dirty="0">
              <a:latin typeface="Times New Roman" panose="02020603050405020304" pitchFamily="18" charset="0"/>
              <a:cs typeface="Times New Roman" panose="02020603050405020304" pitchFamily="18" charset="0"/>
            </a:endParaRPr>
          </a:p>
          <a:p>
            <a:pPr algn="l"/>
            <a:r>
              <a:rPr lang="en-IN" b="1" dirty="0"/>
              <a:t>GUIDED BY       </a:t>
            </a:r>
            <a:r>
              <a:rPr lang="en-IN" sz="2000" dirty="0"/>
              <a:t>:-       </a:t>
            </a:r>
            <a:r>
              <a:rPr lang="en-IN" sz="1800" b="1" dirty="0">
                <a:latin typeface="Times New Roman" panose="02020603050405020304" pitchFamily="18" charset="0"/>
                <a:cs typeface="Times New Roman" panose="02020603050405020304" pitchFamily="18" charset="0"/>
              </a:rPr>
              <a:t>Ms. GOWRI L </a:t>
            </a:r>
            <a:r>
              <a:rPr lang="en-IN" sz="1800" dirty="0">
                <a:latin typeface="Times New Roman" panose="02020603050405020304" pitchFamily="18" charset="0"/>
                <a:cs typeface="Times New Roman" panose="02020603050405020304" pitchFamily="18" charset="0"/>
              </a:rPr>
              <a:t>(ASSITANT PROFESSOR - II , DEPT OF CSE, SCHOOL</a:t>
            </a:r>
          </a:p>
          <a:p>
            <a:pPr algn="l"/>
            <a:r>
              <a:rPr lang="en-IN" sz="1800" dirty="0">
                <a:latin typeface="Times New Roman" panose="02020603050405020304" pitchFamily="18" charset="0"/>
                <a:cs typeface="Times New Roman" panose="02020603050405020304" pitchFamily="18" charset="0"/>
              </a:rPr>
              <a:t>                                          OF COMPUTING, SASTRA DEEMED TO BE UNIVERSITY)</a:t>
            </a:r>
          </a:p>
          <a:p>
            <a:pPr algn="l"/>
            <a:endParaRPr lang="en-IN" sz="2000" dirty="0"/>
          </a:p>
          <a:p>
            <a:r>
              <a:rPr lang="en-IN" dirty="0"/>
              <a:t> </a:t>
            </a:r>
          </a:p>
        </p:txBody>
      </p:sp>
      <p:sp>
        <p:nvSpPr>
          <p:cNvPr id="4" name="Rectangle 3">
            <a:extLst>
              <a:ext uri="{FF2B5EF4-FFF2-40B4-BE49-F238E27FC236}">
                <a16:creationId xmlns:a16="http://schemas.microsoft.com/office/drawing/2014/main" id="{66728F7F-B753-1FAE-9BE6-6F1C35F97E2C}"/>
              </a:ext>
            </a:extLst>
          </p:cNvPr>
          <p:cNvSpPr/>
          <p:nvPr/>
        </p:nvSpPr>
        <p:spPr>
          <a:xfrm>
            <a:off x="5969987" y="2967335"/>
            <a:ext cx="251992" cy="461665"/>
          </a:xfrm>
          <a:prstGeom prst="rect">
            <a:avLst/>
          </a:prstGeom>
          <a:noFill/>
        </p:spPr>
        <p:txBody>
          <a:bodyPr wrap="none" lIns="91440" tIns="45720" rIns="91440" bIns="45720">
            <a:spAutoFit/>
          </a:bodyPr>
          <a:lstStyle/>
          <a:p>
            <a:pPr algn="ctr"/>
            <a:r>
              <a:rPr lang="en-IN"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mbria Math" panose="02040503050406030204" pitchFamily="18" charset="0"/>
                <a:ea typeface="Cambria Math" panose="02040503050406030204" pitchFamily="18" charset="0"/>
              </a:rPr>
              <a:t> </a:t>
            </a:r>
            <a:endParaRPr lang="en-IN"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AutoShape 2">
            <a:extLst>
              <a:ext uri="{FF2B5EF4-FFF2-40B4-BE49-F238E27FC236}">
                <a16:creationId xmlns:a16="http://schemas.microsoft.com/office/drawing/2014/main" id="{41EF5990-D216-4A84-27A4-D51569C522DB}"/>
              </a:ext>
            </a:extLst>
          </p:cNvPr>
          <p:cNvSpPr>
            <a:spLocks noChangeAspect="1" noChangeArrowheads="1"/>
          </p:cNvSpPr>
          <p:nvPr/>
        </p:nvSpPr>
        <p:spPr bwMode="auto">
          <a:xfrm>
            <a:off x="5943599" y="2172855"/>
            <a:ext cx="1408545" cy="14085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9" name="Picture 8">
            <a:extLst>
              <a:ext uri="{FF2B5EF4-FFF2-40B4-BE49-F238E27FC236}">
                <a16:creationId xmlns:a16="http://schemas.microsoft.com/office/drawing/2014/main" id="{B77E6320-42F6-2642-B6A1-C34AB58E5C3D}"/>
              </a:ext>
            </a:extLst>
          </p:cNvPr>
          <p:cNvPicPr>
            <a:picLocks noChangeAspect="1"/>
          </p:cNvPicPr>
          <p:nvPr/>
        </p:nvPicPr>
        <p:blipFill>
          <a:blip r:embed="rId3"/>
          <a:stretch>
            <a:fillRect/>
          </a:stretch>
        </p:blipFill>
        <p:spPr>
          <a:xfrm>
            <a:off x="1524000" y="0"/>
            <a:ext cx="9144000" cy="1390650"/>
          </a:xfrm>
          <a:prstGeom prst="rect">
            <a:avLst/>
          </a:prstGeom>
        </p:spPr>
      </p:pic>
    </p:spTree>
    <p:extLst>
      <p:ext uri="{BB962C8B-B14F-4D97-AF65-F5344CB8AC3E}">
        <p14:creationId xmlns:p14="http://schemas.microsoft.com/office/powerpoint/2010/main" val="244616977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A0C4-6298-B485-E53C-403F89CFE117}"/>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Work Flow:</a:t>
            </a:r>
          </a:p>
        </p:txBody>
      </p:sp>
      <p:pic>
        <p:nvPicPr>
          <p:cNvPr id="5" name="Content Placeholder 4">
            <a:extLst>
              <a:ext uri="{FF2B5EF4-FFF2-40B4-BE49-F238E27FC236}">
                <a16:creationId xmlns:a16="http://schemas.microsoft.com/office/drawing/2014/main" id="{8FF48E5B-2F74-9D7F-4FF4-9B9711CF4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276" y="1329179"/>
            <a:ext cx="8804635" cy="5163696"/>
          </a:xfrm>
        </p:spPr>
      </p:pic>
      <p:pic>
        <p:nvPicPr>
          <p:cNvPr id="3" name="Picture 2">
            <a:extLst>
              <a:ext uri="{FF2B5EF4-FFF2-40B4-BE49-F238E27FC236}">
                <a16:creationId xmlns:a16="http://schemas.microsoft.com/office/drawing/2014/main" id="{C619A1B4-CE94-EDF5-1629-9B216A01363F}"/>
              </a:ext>
            </a:extLst>
          </p:cNvPr>
          <p:cNvPicPr>
            <a:picLocks noChangeAspect="1"/>
          </p:cNvPicPr>
          <p:nvPr/>
        </p:nvPicPr>
        <p:blipFill>
          <a:blip r:embed="rId3"/>
          <a:stretch>
            <a:fillRect/>
          </a:stretch>
        </p:blipFill>
        <p:spPr>
          <a:xfrm>
            <a:off x="9649748" y="0"/>
            <a:ext cx="2542252" cy="774259"/>
          </a:xfrm>
          <a:prstGeom prst="rect">
            <a:avLst/>
          </a:prstGeom>
        </p:spPr>
      </p:pic>
    </p:spTree>
    <p:extLst>
      <p:ext uri="{BB962C8B-B14F-4D97-AF65-F5344CB8AC3E}">
        <p14:creationId xmlns:p14="http://schemas.microsoft.com/office/powerpoint/2010/main" val="331578476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027B-0FA8-3971-AFF5-676AA5CC7A20}"/>
              </a:ext>
            </a:extLst>
          </p:cNvPr>
          <p:cNvSpPr>
            <a:spLocks noGrp="1"/>
          </p:cNvSpPr>
          <p:nvPr>
            <p:ph type="title"/>
          </p:nvPr>
        </p:nvSpPr>
        <p:spPr>
          <a:xfrm>
            <a:off x="838200" y="1016000"/>
            <a:ext cx="10515600" cy="674688"/>
          </a:xfrm>
        </p:spPr>
        <p:txBody>
          <a:bodyPr>
            <a:normAutofit/>
          </a:bodyPr>
          <a:lstStyle/>
          <a:p>
            <a:r>
              <a:rPr lang="en-US" sz="4000" b="1" dirty="0">
                <a:solidFill>
                  <a:schemeClr val="dk1"/>
                </a:solidFill>
                <a:latin typeface="Cambria Math" panose="02040503050406030204" pitchFamily="18" charset="0"/>
                <a:ea typeface="Cambria Math" panose="02040503050406030204" pitchFamily="18" charset="0"/>
                <a:cs typeface="Times New Roman"/>
                <a:sym typeface="Times New Roman"/>
              </a:rPr>
              <a:t>Data Collection:</a:t>
            </a:r>
            <a:endParaRPr lang="en-IN" sz="4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2C1DF2C0-E25E-C475-7E86-96ADDEC7A169}"/>
              </a:ext>
            </a:extLst>
          </p:cNvPr>
          <p:cNvSpPr>
            <a:spLocks noGrp="1"/>
          </p:cNvSpPr>
          <p:nvPr>
            <p:ph idx="1"/>
          </p:nvPr>
        </p:nvSpPr>
        <p:spPr/>
        <p:txBody>
          <a:bodyPr>
            <a:normAutofit/>
          </a:bodyPr>
          <a:lstStyle/>
          <a:p>
            <a:pPr marL="0" marR="0" lvl="0" indent="0" algn="l" rtl="0">
              <a:spcBef>
                <a:spcPts val="0"/>
              </a:spcBef>
              <a:spcAft>
                <a:spcPts val="0"/>
              </a:spcAft>
              <a:buClr>
                <a:schemeClr val="dk1"/>
              </a:buClr>
              <a:buSzPts val="3800"/>
              <a:buFont typeface="Calibri"/>
              <a:buNone/>
            </a:pPr>
            <a:endParaRPr lang="en-US" sz="3600" dirty="0">
              <a:solidFill>
                <a:schemeClr val="dk1"/>
              </a:solidFill>
              <a:latin typeface="Times New Roman"/>
              <a:ea typeface="Times New Roman"/>
              <a:cs typeface="Times New Roman"/>
              <a:sym typeface="Times New Roman"/>
            </a:endParaRPr>
          </a:p>
          <a:p>
            <a:pPr marL="342900" marR="0" lvl="0" indent="-190500" algn="l" rtl="0">
              <a:spcBef>
                <a:spcPts val="0"/>
              </a:spcBef>
              <a:spcAft>
                <a:spcPts val="0"/>
              </a:spcAft>
              <a:buClr>
                <a:schemeClr val="dk1"/>
              </a:buClr>
              <a:buSzPts val="2400"/>
              <a:buFont typeface="Arial"/>
              <a:buNone/>
            </a:pPr>
            <a:endParaRPr lang="en-US" sz="2000" dirty="0">
              <a:solidFill>
                <a:schemeClr val="dk1"/>
              </a:solidFill>
              <a:latin typeface="Times New Roman"/>
              <a:ea typeface="Times New Roman"/>
              <a:cs typeface="Times New Roman"/>
              <a:sym typeface="Times New Roman"/>
            </a:endParaRPr>
          </a:p>
          <a:p>
            <a:pPr marL="342900" marR="0" lvl="0" indent="-190500" algn="l" rtl="0">
              <a:spcBef>
                <a:spcPts val="0"/>
              </a:spcBef>
              <a:spcAft>
                <a:spcPts val="0"/>
              </a:spcAft>
              <a:buClr>
                <a:schemeClr val="dk1"/>
              </a:buClr>
              <a:buSzPts val="2400"/>
              <a:buFont typeface="Arial"/>
              <a:buNone/>
            </a:pPr>
            <a:endParaRPr lang="en-US"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600"/>
              <a:buFont typeface="Arial"/>
              <a:buChar char="•"/>
            </a:pPr>
            <a:r>
              <a:rPr lang="en-US" sz="2400" dirty="0">
                <a:solidFill>
                  <a:schemeClr val="dk1"/>
                </a:solidFill>
                <a:latin typeface="Times New Roman"/>
                <a:ea typeface="Times New Roman"/>
                <a:cs typeface="Times New Roman"/>
                <a:sym typeface="Times New Roman"/>
              </a:rPr>
              <a:t>The data sets for this project were obtained from </a:t>
            </a:r>
            <a:r>
              <a:rPr lang="en-US" sz="2400" dirty="0" err="1">
                <a:solidFill>
                  <a:schemeClr val="dk1"/>
                </a:solidFill>
                <a:latin typeface="Times New Roman"/>
                <a:ea typeface="Times New Roman"/>
                <a:cs typeface="Times New Roman"/>
                <a:sym typeface="Times New Roman"/>
              </a:rPr>
              <a:t>kaggle</a:t>
            </a:r>
            <a:r>
              <a:rPr lang="en-US" sz="2400" dirty="0">
                <a:solidFill>
                  <a:schemeClr val="dk1"/>
                </a:solidFill>
                <a:latin typeface="Times New Roman"/>
                <a:ea typeface="Times New Roman"/>
                <a:cs typeface="Times New Roman"/>
                <a:sym typeface="Times New Roman"/>
              </a:rPr>
              <a:t>.</a:t>
            </a:r>
          </a:p>
          <a:p>
            <a:pPr marL="342900" marR="0" lvl="0" indent="-342900" algn="l" rtl="0">
              <a:spcBef>
                <a:spcPts val="0"/>
              </a:spcBef>
              <a:spcAft>
                <a:spcPts val="0"/>
              </a:spcAft>
              <a:buClr>
                <a:schemeClr val="dk1"/>
              </a:buClr>
              <a:buSzPts val="2600"/>
              <a:buFont typeface="Arial"/>
              <a:buChar char="•"/>
            </a:pPr>
            <a:r>
              <a:rPr lang="en-US" sz="2400" dirty="0">
                <a:solidFill>
                  <a:schemeClr val="dk1"/>
                </a:solidFill>
                <a:latin typeface="Times New Roman"/>
                <a:ea typeface="Times New Roman"/>
                <a:cs typeface="Times New Roman"/>
                <a:sym typeface="Times New Roman"/>
              </a:rPr>
              <a:t>The collected data consists of :</a:t>
            </a:r>
          </a:p>
          <a:p>
            <a:pPr marL="342900" marR="0" lvl="0" indent="-342900" algn="l" rtl="0">
              <a:spcBef>
                <a:spcPts val="0"/>
              </a:spcBef>
              <a:spcAft>
                <a:spcPts val="0"/>
              </a:spcAft>
              <a:buClr>
                <a:schemeClr val="dk1"/>
              </a:buClr>
              <a:buSzPts val="2600"/>
              <a:buFont typeface="Arial"/>
              <a:buChar char="•"/>
            </a:pPr>
            <a:r>
              <a:rPr lang="en-US" sz="2400" dirty="0">
                <a:solidFill>
                  <a:schemeClr val="dk1"/>
                </a:solidFill>
                <a:latin typeface="Times New Roman"/>
                <a:ea typeface="Times New Roman"/>
                <a:cs typeface="Times New Roman"/>
                <a:sym typeface="Times New Roman"/>
              </a:rPr>
              <a:t>Images of a leaf containing Blast, Bacterial leaf blight, </a:t>
            </a:r>
            <a:r>
              <a:rPr lang="en-US" sz="2400" dirty="0" err="1">
                <a:solidFill>
                  <a:schemeClr val="dk1"/>
                </a:solidFill>
                <a:latin typeface="Times New Roman"/>
                <a:ea typeface="Times New Roman"/>
                <a:cs typeface="Times New Roman"/>
                <a:sym typeface="Times New Roman"/>
              </a:rPr>
              <a:t>hispa</a:t>
            </a:r>
            <a:r>
              <a:rPr lang="en-US" sz="2400" dirty="0">
                <a:solidFill>
                  <a:schemeClr val="dk1"/>
                </a:solidFill>
                <a:latin typeface="Times New Roman"/>
                <a:ea typeface="Times New Roman"/>
                <a:cs typeface="Times New Roman"/>
                <a:sym typeface="Times New Roman"/>
              </a:rPr>
              <a:t>, leaf folder, </a:t>
            </a:r>
          </a:p>
          <a:p>
            <a:pPr marL="342900" marR="0" lvl="0" indent="-342900" algn="l" rtl="0">
              <a:spcBef>
                <a:spcPts val="0"/>
              </a:spcBef>
              <a:spcAft>
                <a:spcPts val="0"/>
              </a:spcAft>
              <a:buClr>
                <a:schemeClr val="dk1"/>
              </a:buClr>
              <a:buSzPts val="2600"/>
              <a:buFont typeface="Times New Roman"/>
              <a:buNone/>
            </a:pPr>
            <a:r>
              <a:rPr lang="en-US" sz="2400" dirty="0">
                <a:solidFill>
                  <a:schemeClr val="dk1"/>
                </a:solidFill>
                <a:latin typeface="Times New Roman"/>
                <a:ea typeface="Times New Roman"/>
                <a:cs typeface="Times New Roman"/>
                <a:sym typeface="Times New Roman"/>
              </a:rPr>
              <a:t>     leafspot and healthy </a:t>
            </a:r>
            <a:r>
              <a:rPr lang="en-US" sz="2400" dirty="0" err="1">
                <a:solidFill>
                  <a:schemeClr val="dk1"/>
                </a:solidFill>
                <a:latin typeface="Times New Roman"/>
                <a:ea typeface="Times New Roman"/>
                <a:cs typeface="Times New Roman"/>
                <a:sym typeface="Times New Roman"/>
              </a:rPr>
              <a:t>leafs</a:t>
            </a:r>
            <a:r>
              <a:rPr lang="en-US" sz="2400" dirty="0">
                <a:solidFill>
                  <a:schemeClr val="dk1"/>
                </a:solidFill>
                <a:latin typeface="Times New Roman"/>
                <a:ea typeface="Times New Roman"/>
                <a:cs typeface="Times New Roman"/>
                <a:sym typeface="Times New Roman"/>
              </a:rPr>
              <a:t>.</a:t>
            </a:r>
          </a:p>
          <a:p>
            <a:pPr marL="0" indent="0">
              <a:buNone/>
            </a:pPr>
            <a:endParaRPr lang="en-IN" dirty="0"/>
          </a:p>
        </p:txBody>
      </p:sp>
      <p:pic>
        <p:nvPicPr>
          <p:cNvPr id="4" name="Picture 3">
            <a:extLst>
              <a:ext uri="{FF2B5EF4-FFF2-40B4-BE49-F238E27FC236}">
                <a16:creationId xmlns:a16="http://schemas.microsoft.com/office/drawing/2014/main" id="{AC738146-79EB-9D6A-282B-29BE38B78478}"/>
              </a:ext>
            </a:extLst>
          </p:cNvPr>
          <p:cNvPicPr>
            <a:picLocks noChangeAspect="1"/>
          </p:cNvPicPr>
          <p:nvPr/>
        </p:nvPicPr>
        <p:blipFill>
          <a:blip r:embed="rId3"/>
          <a:stretch>
            <a:fillRect/>
          </a:stretch>
        </p:blipFill>
        <p:spPr>
          <a:xfrm>
            <a:off x="9649748" y="0"/>
            <a:ext cx="2542252" cy="774259"/>
          </a:xfrm>
          <a:prstGeom prst="rect">
            <a:avLst/>
          </a:prstGeom>
        </p:spPr>
      </p:pic>
    </p:spTree>
    <p:extLst>
      <p:ext uri="{BB962C8B-B14F-4D97-AF65-F5344CB8AC3E}">
        <p14:creationId xmlns:p14="http://schemas.microsoft.com/office/powerpoint/2010/main" val="91968427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A781-F189-D285-AD8A-2F8038FA8B6D}"/>
              </a:ext>
            </a:extLst>
          </p:cNvPr>
          <p:cNvSpPr>
            <a:spLocks noGrp="1"/>
          </p:cNvSpPr>
          <p:nvPr>
            <p:ph type="title"/>
          </p:nvPr>
        </p:nvSpPr>
        <p:spPr>
          <a:xfrm>
            <a:off x="900954" y="774259"/>
            <a:ext cx="10515600" cy="1242800"/>
          </a:xfrm>
        </p:spPr>
        <p:txBody>
          <a:bodyPr>
            <a:normAutofit/>
          </a:bodyPr>
          <a:lstStyle/>
          <a:p>
            <a:r>
              <a:rPr lang="en-US" sz="4000" b="1" dirty="0">
                <a:latin typeface="Cambria Math" panose="02040503050406030204" pitchFamily="18" charset="0"/>
                <a:ea typeface="Cambria Math" panose="02040503050406030204" pitchFamily="18" charset="0"/>
                <a:cs typeface="Calibri"/>
                <a:sym typeface="Calibri"/>
              </a:rPr>
              <a:t>Data Processing:</a:t>
            </a:r>
            <a:endParaRPr lang="en-IN" sz="4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1BFD3667-4B08-DB9E-C999-986EFDA47CA7}"/>
              </a:ext>
            </a:extLst>
          </p:cNvPr>
          <p:cNvSpPr>
            <a:spLocks noGrp="1"/>
          </p:cNvSpPr>
          <p:nvPr>
            <p:ph idx="1"/>
          </p:nvPr>
        </p:nvSpPr>
        <p:spPr>
          <a:xfrm>
            <a:off x="838198" y="2115674"/>
            <a:ext cx="10515601" cy="4132723"/>
          </a:xfrm>
        </p:spPr>
        <p:txBody>
          <a:bodyPr>
            <a:normAutofit/>
          </a:bodyPr>
          <a:lstStyle/>
          <a:p>
            <a:pPr marL="228600" marR="0" lvl="0" indent="-228600" algn="l" rtl="0">
              <a:lnSpc>
                <a:spcPct val="90000"/>
              </a:lnSpc>
              <a:spcBef>
                <a:spcPts val="0"/>
              </a:spcBef>
              <a:spcAft>
                <a:spcPts val="0"/>
              </a:spcAft>
              <a:buClr>
                <a:schemeClr val="dk1"/>
              </a:buClr>
              <a:buSzPts val="2800"/>
              <a:buFont typeface="Arial"/>
              <a:buChar char="•"/>
            </a:pPr>
            <a:r>
              <a:rPr lang="en-US" sz="2400" b="0" i="0" u="none" strike="noStrike" cap="none" dirty="0">
                <a:solidFill>
                  <a:schemeClr val="dk1"/>
                </a:solidFill>
                <a:latin typeface="Times New Roman"/>
                <a:ea typeface="Times New Roman"/>
                <a:cs typeface="Times New Roman"/>
                <a:sym typeface="Times New Roman"/>
              </a:rPr>
              <a:t>Removed corrupted or </a:t>
            </a:r>
            <a:r>
              <a:rPr lang="en-US" sz="2400" b="0" i="0" u="none" strike="noStrike" cap="none" dirty="0" err="1">
                <a:solidFill>
                  <a:schemeClr val="dk1"/>
                </a:solidFill>
                <a:latin typeface="Times New Roman"/>
                <a:ea typeface="Times New Roman"/>
                <a:cs typeface="Times New Roman"/>
                <a:sym typeface="Times New Roman"/>
              </a:rPr>
              <a:t>irrelavent</a:t>
            </a:r>
            <a:r>
              <a:rPr lang="en-US" sz="2400" b="0" i="0" u="none" strike="noStrike" cap="none" dirty="0">
                <a:solidFill>
                  <a:schemeClr val="dk1"/>
                </a:solidFill>
                <a:latin typeface="Times New Roman"/>
                <a:ea typeface="Times New Roman"/>
                <a:cs typeface="Times New Roman"/>
                <a:sym typeface="Times New Roman"/>
              </a:rPr>
              <a:t> images from the datasets.</a:t>
            </a:r>
          </a:p>
          <a:p>
            <a:pPr marL="228600" marR="0" lvl="0" indent="-228600" algn="l" rtl="0">
              <a:lnSpc>
                <a:spcPct val="90000"/>
              </a:lnSpc>
              <a:spcBef>
                <a:spcPts val="1000"/>
              </a:spcBef>
              <a:spcAft>
                <a:spcPts val="0"/>
              </a:spcAft>
              <a:buClr>
                <a:schemeClr val="dk1"/>
              </a:buClr>
              <a:buSzPts val="2800"/>
              <a:buFont typeface="Arial"/>
              <a:buChar char="•"/>
            </a:pPr>
            <a:r>
              <a:rPr lang="en-US" sz="2400" b="0" i="0" u="none" strike="noStrike" cap="none" dirty="0">
                <a:solidFill>
                  <a:schemeClr val="dk1"/>
                </a:solidFill>
                <a:latin typeface="Times New Roman"/>
                <a:ea typeface="Times New Roman"/>
                <a:cs typeface="Times New Roman"/>
                <a:sym typeface="Times New Roman"/>
              </a:rPr>
              <a:t>Data processing is done by using </a:t>
            </a:r>
            <a:r>
              <a:rPr lang="en-US" sz="2400" b="0" i="0" u="none" strike="noStrike" cap="none" dirty="0" err="1">
                <a:solidFill>
                  <a:schemeClr val="dk1"/>
                </a:solidFill>
                <a:latin typeface="Times New Roman"/>
                <a:ea typeface="Times New Roman"/>
                <a:cs typeface="Times New Roman"/>
                <a:sym typeface="Times New Roman"/>
              </a:rPr>
              <a:t>numpy,tensorflow,matplotlib</a:t>
            </a:r>
            <a:endParaRPr lang="en-US" sz="2400" b="0" i="0" u="none" strike="noStrike" cap="none" dirty="0">
              <a:solidFill>
                <a:schemeClr val="dk1"/>
              </a:solidFill>
              <a:latin typeface="Times New Roman"/>
              <a:ea typeface="Times New Roman"/>
              <a:cs typeface="Times New Roman"/>
              <a:sym typeface="Times New Roman"/>
            </a:endParaRPr>
          </a:p>
          <a:p>
            <a:pPr marL="228600" marR="0" lvl="0" indent="-228600" algn="l" rtl="0">
              <a:lnSpc>
                <a:spcPct val="90000"/>
              </a:lnSpc>
              <a:spcBef>
                <a:spcPts val="1000"/>
              </a:spcBef>
              <a:spcAft>
                <a:spcPts val="0"/>
              </a:spcAft>
              <a:buClr>
                <a:schemeClr val="dk1"/>
              </a:buClr>
              <a:buSzPts val="2800"/>
              <a:buFont typeface="Arial"/>
              <a:buNone/>
            </a:pPr>
            <a:r>
              <a:rPr lang="en-US" sz="2400" b="0" i="0" u="none" strike="noStrike" cap="none" dirty="0">
                <a:solidFill>
                  <a:schemeClr val="dk1"/>
                </a:solidFill>
                <a:latin typeface="Times New Roman"/>
                <a:ea typeface="Times New Roman"/>
                <a:cs typeface="Times New Roman"/>
                <a:sym typeface="Times New Roman"/>
              </a:rPr>
              <a:t>   libraries.</a:t>
            </a:r>
          </a:p>
          <a:p>
            <a:pPr marL="228600" marR="0" lvl="0" indent="-228600" algn="l" rtl="0">
              <a:lnSpc>
                <a:spcPct val="90000"/>
              </a:lnSpc>
              <a:spcBef>
                <a:spcPts val="1000"/>
              </a:spcBef>
              <a:spcAft>
                <a:spcPts val="0"/>
              </a:spcAft>
              <a:buClr>
                <a:schemeClr val="dk1"/>
              </a:buClr>
              <a:buSzPts val="2800"/>
              <a:buFont typeface="Arial"/>
              <a:buChar char="•"/>
            </a:pPr>
            <a:r>
              <a:rPr lang="en-US" sz="2400" b="0" i="0" u="none" strike="noStrike" cap="none" dirty="0">
                <a:solidFill>
                  <a:schemeClr val="dk1"/>
                </a:solidFill>
                <a:latin typeface="Times New Roman"/>
                <a:ea typeface="Times New Roman"/>
                <a:cs typeface="Times New Roman"/>
                <a:sym typeface="Times New Roman"/>
              </a:rPr>
              <a:t>Thermal images in the datasets were read using </a:t>
            </a:r>
            <a:r>
              <a:rPr lang="en-US" sz="2400" b="0" i="0" u="none" strike="noStrike" cap="none" dirty="0" err="1">
                <a:solidFill>
                  <a:schemeClr val="dk1"/>
                </a:solidFill>
                <a:latin typeface="Times New Roman"/>
                <a:ea typeface="Times New Roman"/>
                <a:cs typeface="Times New Roman"/>
                <a:sym typeface="Times New Roman"/>
              </a:rPr>
              <a:t>load_img,imshow</a:t>
            </a:r>
            <a:r>
              <a:rPr lang="en-US" sz="2400" b="0" i="0" u="none" strike="noStrike" cap="none" dirty="0">
                <a:solidFill>
                  <a:schemeClr val="dk1"/>
                </a:solidFill>
                <a:latin typeface="Times New Roman"/>
                <a:ea typeface="Times New Roman"/>
                <a:cs typeface="Times New Roman"/>
                <a:sym typeface="Times New Roman"/>
              </a:rPr>
              <a:t>().</a:t>
            </a:r>
          </a:p>
          <a:p>
            <a:pPr marL="228600" marR="0" lvl="0" indent="-228600" algn="l" rtl="0">
              <a:lnSpc>
                <a:spcPct val="90000"/>
              </a:lnSpc>
              <a:spcBef>
                <a:spcPts val="1000"/>
              </a:spcBef>
              <a:spcAft>
                <a:spcPts val="0"/>
              </a:spcAft>
              <a:buClr>
                <a:schemeClr val="dk1"/>
              </a:buClr>
              <a:buSzPts val="2800"/>
              <a:buFont typeface="Arial"/>
              <a:buChar char="•"/>
            </a:pPr>
            <a:r>
              <a:rPr lang="en-US" sz="2400" b="0" i="0" u="none" strike="noStrike" cap="none" dirty="0">
                <a:solidFill>
                  <a:schemeClr val="dk1"/>
                </a:solidFill>
                <a:latin typeface="Times New Roman"/>
                <a:ea typeface="Times New Roman"/>
                <a:cs typeface="Times New Roman"/>
                <a:sym typeface="Times New Roman"/>
              </a:rPr>
              <a:t>Statistical feature extraction was done by help of </a:t>
            </a:r>
            <a:r>
              <a:rPr lang="en-US" sz="2400" b="0" i="0" u="none" strike="noStrike" cap="none" dirty="0" err="1">
                <a:solidFill>
                  <a:schemeClr val="dk1"/>
                </a:solidFill>
                <a:latin typeface="Times New Roman"/>
                <a:ea typeface="Times New Roman"/>
                <a:cs typeface="Times New Roman"/>
                <a:sym typeface="Times New Roman"/>
              </a:rPr>
              <a:t>numpy</a:t>
            </a:r>
            <a:r>
              <a:rPr lang="en-US" sz="2400" b="0" i="0" u="none" strike="noStrike" cap="none" dirty="0">
                <a:solidFill>
                  <a:schemeClr val="dk1"/>
                </a:solidFill>
                <a:latin typeface="Times New Roman"/>
                <a:ea typeface="Times New Roman"/>
                <a:cs typeface="Times New Roman"/>
                <a:sym typeface="Times New Roman"/>
              </a:rPr>
              <a:t> library.</a:t>
            </a:r>
            <a:endParaRPr lang="en-US" sz="2400" b="0" i="0" u="none" strike="noStrike" cap="none" dirty="0">
              <a:solidFill>
                <a:schemeClr val="dk1"/>
              </a:solidFill>
              <a:latin typeface="Calibri"/>
              <a:ea typeface="Calibri"/>
              <a:cs typeface="Calibri"/>
              <a:sym typeface="Calibri"/>
            </a:endParaRPr>
          </a:p>
          <a:p>
            <a:pPr marL="0" indent="0">
              <a:buNone/>
            </a:pPr>
            <a:endParaRPr lang="en-IN" sz="2000" dirty="0">
              <a:latin typeface="Cambria Math" panose="02040503050406030204" pitchFamily="18" charset="0"/>
              <a:ea typeface="Cambria Math" panose="02040503050406030204" pitchFamily="18" charset="0"/>
            </a:endParaRPr>
          </a:p>
        </p:txBody>
      </p:sp>
      <p:pic>
        <p:nvPicPr>
          <p:cNvPr id="12" name="Picture 11">
            <a:extLst>
              <a:ext uri="{FF2B5EF4-FFF2-40B4-BE49-F238E27FC236}">
                <a16:creationId xmlns:a16="http://schemas.microsoft.com/office/drawing/2014/main" id="{9340D735-024C-1438-5B06-EB1F52C0A447}"/>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354017359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26F3-9DF5-A889-A199-DAB5F21F8402}"/>
              </a:ext>
            </a:extLst>
          </p:cNvPr>
          <p:cNvSpPr>
            <a:spLocks noGrp="1"/>
          </p:cNvSpPr>
          <p:nvPr>
            <p:ph type="title"/>
          </p:nvPr>
        </p:nvSpPr>
        <p:spPr/>
        <p:txBody>
          <a:bodyPr>
            <a:normAutofit/>
          </a:bodyPr>
          <a:lstStyle/>
          <a:p>
            <a:r>
              <a:rPr lang="en-US" sz="4000" b="1" dirty="0">
                <a:latin typeface="Cambria Math" panose="02040503050406030204" pitchFamily="18" charset="0"/>
                <a:ea typeface="Cambria Math" panose="02040503050406030204" pitchFamily="18" charset="0"/>
                <a:cs typeface="Calibri"/>
                <a:sym typeface="Calibri"/>
              </a:rPr>
              <a:t>Exploratory Data Analysis:</a:t>
            </a:r>
            <a:endParaRPr lang="en-IN" sz="4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B6E7E9A4-D37F-903E-1F42-C3FDD556B6D6}"/>
              </a:ext>
            </a:extLst>
          </p:cNvPr>
          <p:cNvSpPr>
            <a:spLocks noGrp="1"/>
          </p:cNvSpPr>
          <p:nvPr>
            <p:ph idx="1"/>
          </p:nvPr>
        </p:nvSpPr>
        <p:spPr/>
        <p:txBody>
          <a:bodyPr>
            <a:normAutofit/>
          </a:bodyPr>
          <a:lstStyle/>
          <a:p>
            <a:pPr marL="228600" marR="0" lvl="0" indent="-228600" algn="l" rtl="0">
              <a:lnSpc>
                <a:spcPct val="90000"/>
              </a:lnSpc>
              <a:spcBef>
                <a:spcPts val="0"/>
              </a:spcBef>
              <a:spcAft>
                <a:spcPts val="0"/>
              </a:spcAft>
              <a:buClr>
                <a:schemeClr val="dk1"/>
              </a:buClr>
              <a:buSzPts val="2800"/>
              <a:buFont typeface="Arial"/>
              <a:buChar char="•"/>
            </a:pPr>
            <a:r>
              <a:rPr lang="en-US" sz="2400" b="0" i="0" u="none" strike="noStrike" cap="none" dirty="0">
                <a:solidFill>
                  <a:schemeClr val="dk1"/>
                </a:solidFill>
                <a:latin typeface="Times New Roman"/>
                <a:ea typeface="Times New Roman"/>
                <a:cs typeface="Times New Roman"/>
                <a:sym typeface="Times New Roman"/>
              </a:rPr>
              <a:t>Exploratory data analysis(EDA) is an open-ended process where we calculate statistics and make plots to find trends , </a:t>
            </a:r>
            <a:r>
              <a:rPr lang="en-US" sz="2400" b="0" i="0" u="none" strike="noStrike" cap="none" dirty="0" err="1">
                <a:solidFill>
                  <a:schemeClr val="dk1"/>
                </a:solidFill>
                <a:latin typeface="Times New Roman"/>
                <a:ea typeface="Times New Roman"/>
                <a:cs typeface="Times New Roman"/>
                <a:sym typeface="Times New Roman"/>
              </a:rPr>
              <a:t>anamolies</a:t>
            </a:r>
            <a:r>
              <a:rPr lang="en-US" sz="2400" b="0" i="0" u="none" strike="noStrike" cap="none" dirty="0">
                <a:solidFill>
                  <a:schemeClr val="dk1"/>
                </a:solidFill>
                <a:latin typeface="Times New Roman"/>
                <a:ea typeface="Times New Roman"/>
                <a:cs typeface="Times New Roman"/>
                <a:sym typeface="Times New Roman"/>
              </a:rPr>
              <a:t>, patterns or relationships within the data. The goal of EDA is to learn about the data.</a:t>
            </a:r>
          </a:p>
          <a:p>
            <a:pPr marL="254000" marR="0" lvl="0" indent="-254000" algn="l" rtl="0">
              <a:lnSpc>
                <a:spcPct val="90000"/>
              </a:lnSpc>
              <a:spcBef>
                <a:spcPts val="1000"/>
              </a:spcBef>
              <a:spcAft>
                <a:spcPts val="0"/>
              </a:spcAft>
              <a:buClr>
                <a:schemeClr val="dk1"/>
              </a:buClr>
              <a:buSzPts val="28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Visualization of the data is performed by using </a:t>
            </a:r>
            <a:r>
              <a:rPr lang="en-US" sz="2400" b="0" i="0" u="none" strike="noStrike" cap="none" dirty="0" err="1">
                <a:solidFill>
                  <a:schemeClr val="dk1"/>
                </a:solidFill>
                <a:latin typeface="Times New Roman"/>
                <a:ea typeface="Times New Roman"/>
                <a:cs typeface="Times New Roman"/>
                <a:sym typeface="Times New Roman"/>
              </a:rPr>
              <a:t>matplotlib.pyplot</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library.This</a:t>
            </a:r>
            <a:r>
              <a:rPr lang="en-US" sz="2400" b="0" i="0" u="none" strike="noStrike" cap="none" dirty="0">
                <a:solidFill>
                  <a:schemeClr val="dk1"/>
                </a:solidFill>
                <a:latin typeface="Times New Roman"/>
                <a:ea typeface="Times New Roman"/>
                <a:cs typeface="Times New Roman"/>
                <a:sym typeface="Times New Roman"/>
              </a:rPr>
              <a:t> library includes a variety of plots to show how the data variables relate to one another.</a:t>
            </a:r>
          </a:p>
          <a:p>
            <a:pPr marR="0" lvl="0" algn="l" rtl="0">
              <a:spcBef>
                <a:spcPts val="0"/>
              </a:spcBef>
              <a:spcAft>
                <a:spcPts val="0"/>
              </a:spcAft>
              <a:buClr>
                <a:schemeClr val="dk1"/>
              </a:buClr>
              <a:buSzPts val="2800"/>
            </a:pPr>
            <a:r>
              <a:rPr lang="en-US" sz="2400" dirty="0">
                <a:solidFill>
                  <a:schemeClr val="dk1"/>
                </a:solidFill>
                <a:latin typeface="Times New Roman"/>
                <a:ea typeface="Times New Roman"/>
                <a:cs typeface="Times New Roman"/>
                <a:sym typeface="Times New Roman"/>
              </a:rPr>
              <a:t>Statistical feature extraction includes finding mean, variance, entropy, skewness,  kurtosis, variation, SEM.</a:t>
            </a:r>
          </a:p>
          <a:p>
            <a:pPr>
              <a:buClr>
                <a:schemeClr val="dk1"/>
              </a:buClr>
              <a:buSzPts val="2800"/>
            </a:pPr>
            <a:r>
              <a:rPr lang="en-US" sz="2400" dirty="0">
                <a:solidFill>
                  <a:schemeClr val="dk1"/>
                </a:solidFill>
                <a:latin typeface="Times New Roman"/>
                <a:ea typeface="Times New Roman"/>
                <a:cs typeface="Times New Roman"/>
                <a:sym typeface="Times New Roman"/>
              </a:rPr>
              <a:t>This is done using </a:t>
            </a:r>
            <a:r>
              <a:rPr lang="en-US" sz="2400" dirty="0" err="1">
                <a:solidFill>
                  <a:schemeClr val="dk1"/>
                </a:solidFill>
                <a:latin typeface="Times New Roman"/>
                <a:ea typeface="Times New Roman"/>
                <a:cs typeface="Times New Roman"/>
                <a:sym typeface="Times New Roman"/>
              </a:rPr>
              <a:t>numpy</a:t>
            </a:r>
            <a:r>
              <a:rPr lang="en-US" sz="2400" dirty="0">
                <a:solidFill>
                  <a:schemeClr val="dk1"/>
                </a:solidFill>
                <a:latin typeface="Times New Roman"/>
                <a:ea typeface="Times New Roman"/>
                <a:cs typeface="Times New Roman"/>
                <a:sym typeface="Times New Roman"/>
              </a:rPr>
              <a:t> libraries.</a:t>
            </a:r>
            <a:endParaRPr lang="en-US" sz="1600" dirty="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2800"/>
              <a:buNone/>
            </a:pPr>
            <a:endParaRPr lang="en-US" sz="2400" b="0" i="0" u="none" strike="noStrike" cap="none" dirty="0">
              <a:solidFill>
                <a:schemeClr val="dk1"/>
              </a:solidFill>
              <a:latin typeface="Times New Roman"/>
              <a:ea typeface="Times New Roman"/>
              <a:cs typeface="Times New Roman"/>
              <a:sym typeface="Times New Roman"/>
            </a:endParaRPr>
          </a:p>
          <a:p>
            <a:pPr marL="228600" marR="0" lvl="0" indent="-228600" algn="l" rtl="0">
              <a:lnSpc>
                <a:spcPct val="90000"/>
              </a:lnSpc>
              <a:spcBef>
                <a:spcPts val="1000"/>
              </a:spcBef>
              <a:spcAft>
                <a:spcPts val="0"/>
              </a:spcAft>
              <a:buClr>
                <a:schemeClr val="dk1"/>
              </a:buClr>
              <a:buSzPts val="2800"/>
              <a:buFont typeface="Arial"/>
              <a:buNone/>
            </a:pPr>
            <a:endParaRPr lang="en-US" sz="2400" b="0" i="0" u="none" strike="noStrike" cap="none" dirty="0">
              <a:solidFill>
                <a:schemeClr val="dk1"/>
              </a:solidFill>
              <a:latin typeface="Times New Roman"/>
              <a:ea typeface="Times New Roman"/>
              <a:cs typeface="Times New Roman"/>
              <a:sym typeface="Times New Roman"/>
            </a:endParaRPr>
          </a:p>
          <a:p>
            <a:pPr marL="228600" marR="0" lvl="0" indent="-228600" algn="l" rtl="0">
              <a:lnSpc>
                <a:spcPct val="90000"/>
              </a:lnSpc>
              <a:spcBef>
                <a:spcPts val="1000"/>
              </a:spcBef>
              <a:spcAft>
                <a:spcPts val="0"/>
              </a:spcAft>
              <a:buClr>
                <a:schemeClr val="dk1"/>
              </a:buClr>
              <a:buSzPts val="2800"/>
              <a:buFont typeface="Arial"/>
              <a:buNone/>
            </a:pPr>
            <a:endParaRPr lang="en-US" sz="2400" b="0" i="0" u="none" strike="noStrike" cap="none" dirty="0">
              <a:solidFill>
                <a:schemeClr val="dk1"/>
              </a:solidFill>
              <a:latin typeface="Calibri"/>
              <a:ea typeface="Calibri"/>
              <a:cs typeface="Calibri"/>
              <a:sym typeface="Calibri"/>
            </a:endParaRPr>
          </a:p>
          <a:p>
            <a:endParaRPr lang="en-US" sz="28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0B568EB-EBB1-9277-91A9-F197F48E3D15}"/>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149488063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592B-B3F6-D3BE-EEF6-1DD8D08D58BD}"/>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(Continued..)</a:t>
            </a:r>
          </a:p>
        </p:txBody>
      </p:sp>
      <p:pic>
        <p:nvPicPr>
          <p:cNvPr id="6" name="Content Placeholder 5">
            <a:extLst>
              <a:ext uri="{FF2B5EF4-FFF2-40B4-BE49-F238E27FC236}">
                <a16:creationId xmlns:a16="http://schemas.microsoft.com/office/drawing/2014/main" id="{DAAF903A-A9B6-B63C-5A19-593530FCBB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9753" y="2149311"/>
            <a:ext cx="9150506" cy="3827283"/>
          </a:xfrm>
        </p:spPr>
      </p:pic>
      <p:pic>
        <p:nvPicPr>
          <p:cNvPr id="4" name="Picture 3">
            <a:extLst>
              <a:ext uri="{FF2B5EF4-FFF2-40B4-BE49-F238E27FC236}">
                <a16:creationId xmlns:a16="http://schemas.microsoft.com/office/drawing/2014/main" id="{D69BDE46-D4F8-D9A2-64E1-487458A96D51}"/>
              </a:ext>
            </a:extLst>
          </p:cNvPr>
          <p:cNvPicPr>
            <a:picLocks noChangeAspect="1"/>
          </p:cNvPicPr>
          <p:nvPr/>
        </p:nvPicPr>
        <p:blipFill>
          <a:blip r:embed="rId3"/>
          <a:stretch>
            <a:fillRect/>
          </a:stretch>
        </p:blipFill>
        <p:spPr>
          <a:xfrm>
            <a:off x="9649748" y="0"/>
            <a:ext cx="2542252" cy="774259"/>
          </a:xfrm>
          <a:prstGeom prst="rect">
            <a:avLst/>
          </a:prstGeom>
        </p:spPr>
      </p:pic>
    </p:spTree>
    <p:extLst>
      <p:ext uri="{BB962C8B-B14F-4D97-AF65-F5344CB8AC3E}">
        <p14:creationId xmlns:p14="http://schemas.microsoft.com/office/powerpoint/2010/main" val="245208702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1CF4-03F1-DC26-199F-F2845C26409A}"/>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Transformation:</a:t>
            </a:r>
          </a:p>
        </p:txBody>
      </p:sp>
      <p:sp>
        <p:nvSpPr>
          <p:cNvPr id="3" name="Content Placeholder 2">
            <a:extLst>
              <a:ext uri="{FF2B5EF4-FFF2-40B4-BE49-F238E27FC236}">
                <a16:creationId xmlns:a16="http://schemas.microsoft.com/office/drawing/2014/main" id="{44854480-16AC-4078-5820-EA7A54C1C13E}"/>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Transformation of statistical measures are done by Box-Cox </a:t>
            </a:r>
            <a:r>
              <a:rPr lang="en-IN" sz="2400" dirty="0" err="1">
                <a:latin typeface="Times New Roman" panose="02020603050405020304" pitchFamily="18" charset="0"/>
                <a:cs typeface="Times New Roman" panose="02020603050405020304" pitchFamily="18" charset="0"/>
              </a:rPr>
              <a:t>powertransformation</a:t>
            </a:r>
            <a:r>
              <a:rPr lang="en-IN"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transform is used to convert the non-normal feature into feature that follows normal distribution.</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resulting histograms illustrate the impact of the Box-Cox transformation on the data distribution. The transformation aims to make the transformed data more symmetric and closer to a normal distribution.</a:t>
            </a:r>
          </a:p>
          <a:p>
            <a:r>
              <a:rPr lang="en-US" sz="2400" dirty="0">
                <a:latin typeface="Times New Roman" panose="02020603050405020304" pitchFamily="18" charset="0"/>
                <a:cs typeface="Times New Roman" panose="02020603050405020304" pitchFamily="18" charset="0"/>
              </a:rPr>
              <a:t>The following contains comparison of statistical measures before and after Box-Cox transformation.</a:t>
            </a:r>
            <a:endParaRPr lang="en-IN" sz="2400" dirty="0">
              <a:latin typeface="Times New Roman" panose="02020603050405020304" pitchFamily="18" charset="0"/>
              <a:cs typeface="Times New Roman" panose="02020603050405020304" pitchFamily="18" charset="0"/>
            </a:endParaRPr>
          </a:p>
          <a:p>
            <a:endParaRPr lang="en-IN" dirty="0"/>
          </a:p>
          <a:p>
            <a:endParaRPr lang="en-IN" dirty="0"/>
          </a:p>
        </p:txBody>
      </p:sp>
      <p:pic>
        <p:nvPicPr>
          <p:cNvPr id="4" name="Picture 3">
            <a:extLst>
              <a:ext uri="{FF2B5EF4-FFF2-40B4-BE49-F238E27FC236}">
                <a16:creationId xmlns:a16="http://schemas.microsoft.com/office/drawing/2014/main" id="{2C449518-293A-BFA6-E1B5-B59CF616FA93}"/>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15868417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D15D-34E4-B963-FD0F-DCC8CA0FB332}"/>
              </a:ext>
            </a:extLst>
          </p:cNvPr>
          <p:cNvSpPr>
            <a:spLocks noGrp="1"/>
          </p:cNvSpPr>
          <p:nvPr>
            <p:ph type="title"/>
          </p:nvPr>
        </p:nvSpPr>
        <p:spPr>
          <a:xfrm>
            <a:off x="838200" y="365125"/>
            <a:ext cx="10515600" cy="1325563"/>
          </a:xfrm>
        </p:spPr>
        <p:txBody>
          <a:bodyPr>
            <a:normAutofit/>
          </a:bodyPr>
          <a:lstStyle/>
          <a:p>
            <a:r>
              <a:rPr lang="en-IN" sz="3600" b="1" dirty="0">
                <a:latin typeface="Cambria Math" panose="02040503050406030204" pitchFamily="18" charset="0"/>
                <a:ea typeface="Cambria Math" panose="02040503050406030204" pitchFamily="18" charset="0"/>
              </a:rPr>
              <a:t>Statistical measures before &amp; after transformation:</a:t>
            </a:r>
          </a:p>
        </p:txBody>
      </p:sp>
      <p:pic>
        <p:nvPicPr>
          <p:cNvPr id="4" name="Picture 3">
            <a:extLst>
              <a:ext uri="{FF2B5EF4-FFF2-40B4-BE49-F238E27FC236}">
                <a16:creationId xmlns:a16="http://schemas.microsoft.com/office/drawing/2014/main" id="{4058A86D-3541-56AF-F00F-770674200EE9}"/>
              </a:ext>
            </a:extLst>
          </p:cNvPr>
          <p:cNvPicPr>
            <a:picLocks noChangeAspect="1"/>
          </p:cNvPicPr>
          <p:nvPr/>
        </p:nvPicPr>
        <p:blipFill>
          <a:blip r:embed="rId2"/>
          <a:stretch>
            <a:fillRect/>
          </a:stretch>
        </p:blipFill>
        <p:spPr>
          <a:xfrm>
            <a:off x="9649748" y="0"/>
            <a:ext cx="2542252" cy="774259"/>
          </a:xfrm>
          <a:prstGeom prst="rect">
            <a:avLst/>
          </a:prstGeom>
        </p:spPr>
      </p:pic>
      <p:pic>
        <p:nvPicPr>
          <p:cNvPr id="7" name="Content Placeholder 6">
            <a:extLst>
              <a:ext uri="{FF2B5EF4-FFF2-40B4-BE49-F238E27FC236}">
                <a16:creationId xmlns:a16="http://schemas.microsoft.com/office/drawing/2014/main" id="{2B5B214B-898B-122F-4C70-22276D2494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9709"/>
            <a:ext cx="5091260" cy="4349862"/>
          </a:xfrm>
        </p:spPr>
      </p:pic>
      <p:pic>
        <p:nvPicPr>
          <p:cNvPr id="9" name="Picture 8">
            <a:extLst>
              <a:ext uri="{FF2B5EF4-FFF2-40B4-BE49-F238E27FC236}">
                <a16:creationId xmlns:a16="http://schemas.microsoft.com/office/drawing/2014/main" id="{445EDA56-73B4-5AE3-0DA5-944693096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5110" y="1599709"/>
            <a:ext cx="5091261" cy="4349862"/>
          </a:xfrm>
          <a:prstGeom prst="rect">
            <a:avLst/>
          </a:prstGeom>
        </p:spPr>
      </p:pic>
    </p:spTree>
    <p:extLst>
      <p:ext uri="{BB962C8B-B14F-4D97-AF65-F5344CB8AC3E}">
        <p14:creationId xmlns:p14="http://schemas.microsoft.com/office/powerpoint/2010/main" val="355396121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8E90-5FF0-61BA-7C1B-6E5BF3BAA804}"/>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Scaling:</a:t>
            </a:r>
          </a:p>
        </p:txBody>
      </p:sp>
      <p:sp>
        <p:nvSpPr>
          <p:cNvPr id="3" name="Content Placeholder 2">
            <a:extLst>
              <a:ext uri="{FF2B5EF4-FFF2-40B4-BE49-F238E27FC236}">
                <a16:creationId xmlns:a16="http://schemas.microsoft.com/office/drawing/2014/main" id="{07BFF31A-A12B-A38D-E5CB-BF6D2E798A3D}"/>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The extracted features from box-cox transformation passed to the Robust Scalar.</a:t>
            </a:r>
          </a:p>
          <a:p>
            <a:r>
              <a:rPr lang="en-IN" sz="2400" dirty="0">
                <a:latin typeface="Times New Roman" panose="02020603050405020304" pitchFamily="18" charset="0"/>
                <a:cs typeface="Times New Roman" panose="02020603050405020304" pitchFamily="18" charset="0"/>
              </a:rPr>
              <a:t>It is used to convert features to a common scale.</a:t>
            </a:r>
          </a:p>
          <a:p>
            <a:r>
              <a:rPr lang="en-US" sz="2400" dirty="0">
                <a:latin typeface="Times New Roman" panose="02020603050405020304" pitchFamily="18" charset="0"/>
                <a:cs typeface="Times New Roman" panose="02020603050405020304" pitchFamily="18" charset="0"/>
              </a:rPr>
              <a:t>Robust scaler is mainly preferred because of its ability to treat outliers.</a:t>
            </a:r>
          </a:p>
          <a:p>
            <a:r>
              <a:rPr lang="en-US" sz="2400" dirty="0">
                <a:latin typeface="Times New Roman" panose="02020603050405020304" pitchFamily="18" charset="0"/>
                <a:cs typeface="Times New Roman" panose="02020603050405020304" pitchFamily="18" charset="0"/>
              </a:rPr>
              <a:t>It is particularly useful when the dataset contains extreme values.</a:t>
            </a:r>
          </a:p>
          <a:p>
            <a:r>
              <a:rPr lang="en-US" sz="2400" dirty="0">
                <a:latin typeface="Times New Roman" panose="02020603050405020304" pitchFamily="18" charset="0"/>
                <a:cs typeface="Times New Roman" panose="02020603050405020304" pitchFamily="18" charset="0"/>
              </a:rPr>
              <a:t>The resulting histograms illustrate the impact of robust scaling, which reduces the influence of outliers on the scaled data distribution.</a:t>
            </a:r>
          </a:p>
          <a:p>
            <a:r>
              <a:rPr lang="en-US" sz="2400" dirty="0">
                <a:latin typeface="Times New Roman" panose="02020603050405020304" pitchFamily="18" charset="0"/>
                <a:cs typeface="Times New Roman" panose="02020603050405020304" pitchFamily="18" charset="0"/>
              </a:rPr>
              <a:t>The following contains comparison of statistical measures before and after Robust Scaling.</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A9057A8-82EC-3A54-5758-D0131A4C7234}"/>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325256959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F5D87F-4C52-D666-3F67-F3F26DC48635}"/>
              </a:ext>
            </a:extLst>
          </p:cNvPr>
          <p:cNvSpPr txBox="1"/>
          <p:nvPr/>
        </p:nvSpPr>
        <p:spPr>
          <a:xfrm>
            <a:off x="553071" y="731834"/>
            <a:ext cx="11419897" cy="646331"/>
          </a:xfrm>
          <a:prstGeom prst="rect">
            <a:avLst/>
          </a:prstGeom>
          <a:noFill/>
        </p:spPr>
        <p:txBody>
          <a:bodyPr wrap="square" rtlCol="0">
            <a:spAutoFit/>
          </a:bodyPr>
          <a:lstStyle/>
          <a:p>
            <a:r>
              <a:rPr lang="en-IN" sz="3600" b="1" dirty="0">
                <a:latin typeface="Cambria Math" panose="02040503050406030204" pitchFamily="18" charset="0"/>
                <a:ea typeface="Cambria Math" panose="02040503050406030204" pitchFamily="18" charset="0"/>
              </a:rPr>
              <a:t>Statistical measures before &amp; after scaling: </a:t>
            </a:r>
          </a:p>
        </p:txBody>
      </p:sp>
      <p:pic>
        <p:nvPicPr>
          <p:cNvPr id="5" name="Picture 4">
            <a:extLst>
              <a:ext uri="{FF2B5EF4-FFF2-40B4-BE49-F238E27FC236}">
                <a16:creationId xmlns:a16="http://schemas.microsoft.com/office/drawing/2014/main" id="{98CB0F65-1E18-7759-1C03-157645C1D54C}"/>
              </a:ext>
            </a:extLst>
          </p:cNvPr>
          <p:cNvPicPr>
            <a:picLocks noChangeAspect="1"/>
          </p:cNvPicPr>
          <p:nvPr/>
        </p:nvPicPr>
        <p:blipFill>
          <a:blip r:embed="rId2"/>
          <a:stretch>
            <a:fillRect/>
          </a:stretch>
        </p:blipFill>
        <p:spPr>
          <a:xfrm>
            <a:off x="9649748" y="0"/>
            <a:ext cx="2542252" cy="774259"/>
          </a:xfrm>
          <a:prstGeom prst="rect">
            <a:avLst/>
          </a:prstGeom>
        </p:spPr>
      </p:pic>
      <p:pic>
        <p:nvPicPr>
          <p:cNvPr id="3" name="Picture 2">
            <a:extLst>
              <a:ext uri="{FF2B5EF4-FFF2-40B4-BE49-F238E27FC236}">
                <a16:creationId xmlns:a16="http://schemas.microsoft.com/office/drawing/2014/main" id="{A23970CA-90C4-1388-6061-19B7AA49E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071" y="1669506"/>
            <a:ext cx="5263268" cy="4552186"/>
          </a:xfrm>
          <a:prstGeom prst="rect">
            <a:avLst/>
          </a:prstGeom>
        </p:spPr>
      </p:pic>
      <p:pic>
        <p:nvPicPr>
          <p:cNvPr id="9" name="Picture 8">
            <a:extLst>
              <a:ext uri="{FF2B5EF4-FFF2-40B4-BE49-F238E27FC236}">
                <a16:creationId xmlns:a16="http://schemas.microsoft.com/office/drawing/2014/main" id="{94B5040B-7829-D959-1F40-06841E03F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5663" y="1669506"/>
            <a:ext cx="5263266" cy="4552186"/>
          </a:xfrm>
          <a:prstGeom prst="rect">
            <a:avLst/>
          </a:prstGeom>
        </p:spPr>
      </p:pic>
    </p:spTree>
    <p:extLst>
      <p:ext uri="{BB962C8B-B14F-4D97-AF65-F5344CB8AC3E}">
        <p14:creationId xmlns:p14="http://schemas.microsoft.com/office/powerpoint/2010/main" val="358282863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12E9-F926-A53B-60A4-AED1CE45A092}"/>
              </a:ext>
            </a:extLst>
          </p:cNvPr>
          <p:cNvSpPr>
            <a:spLocks noGrp="1"/>
          </p:cNvSpPr>
          <p:nvPr>
            <p:ph type="title"/>
          </p:nvPr>
        </p:nvSpPr>
        <p:spPr/>
        <p:txBody>
          <a:bodyPr>
            <a:normAutofit/>
          </a:bodyPr>
          <a:lstStyle/>
          <a:p>
            <a:pPr>
              <a:lnSpc>
                <a:spcPct val="150000"/>
              </a:lnSpc>
            </a:pPr>
            <a:r>
              <a:rPr lang="en-IN" sz="4000" b="1" dirty="0">
                <a:latin typeface="Cambria Math" panose="02040503050406030204" pitchFamily="18" charset="0"/>
                <a:ea typeface="Cambria Math" panose="02040503050406030204" pitchFamily="18" charset="0"/>
              </a:rPr>
              <a:t>Work Flow:</a:t>
            </a:r>
          </a:p>
        </p:txBody>
      </p:sp>
      <p:sp>
        <p:nvSpPr>
          <p:cNvPr id="3" name="Content Placeholder 2">
            <a:extLst>
              <a:ext uri="{FF2B5EF4-FFF2-40B4-BE49-F238E27FC236}">
                <a16:creationId xmlns:a16="http://schemas.microsoft.com/office/drawing/2014/main" id="{E651DD55-6FD2-A961-B0F4-03A770CD6845}"/>
              </a:ext>
            </a:extLst>
          </p:cNvPr>
          <p:cNvSpPr>
            <a:spLocks noGrp="1"/>
          </p:cNvSpPr>
          <p:nvPr>
            <p:ph idx="1"/>
          </p:nvPr>
        </p:nvSpPr>
        <p:spPr/>
        <p:txBody>
          <a:bodyPr>
            <a:normAutofit lnSpcReduction="10000"/>
          </a:bodyPr>
          <a:lstStyle/>
          <a:p>
            <a:pPr marR="0" lvl="0" algn="l" rtl="0">
              <a:lnSpc>
                <a:spcPct val="90000"/>
              </a:lnSpc>
              <a:spcBef>
                <a:spcPts val="0"/>
              </a:spcBef>
              <a:spcAft>
                <a:spcPts val="0"/>
              </a:spcAft>
              <a:buClr>
                <a:schemeClr val="dk1"/>
              </a:buClr>
              <a:buSzPts val="2800"/>
              <a:buFont typeface="Wingdings" panose="05000000000000000000" pitchFamily="2" charset="2"/>
              <a:buChar char="Ø"/>
            </a:pPr>
            <a:r>
              <a:rPr lang="en-US" sz="3200" b="0" i="0" u="none" strike="noStrike" cap="none" dirty="0">
                <a:solidFill>
                  <a:schemeClr val="dk1"/>
                </a:solidFill>
                <a:latin typeface="Calibri"/>
                <a:ea typeface="Calibri"/>
                <a:cs typeface="Calibri"/>
                <a:sym typeface="Calibri"/>
              </a:rPr>
              <a:t>Until now:</a:t>
            </a:r>
          </a:p>
          <a:p>
            <a:pPr lvl="1">
              <a:lnSpc>
                <a:spcPct val="100000"/>
              </a:lnSpc>
              <a:spcBef>
                <a:spcPts val="0"/>
              </a:spcBef>
              <a:buClr>
                <a:schemeClr val="dk1"/>
              </a:buClr>
              <a:buSzPts val="2800"/>
            </a:pPr>
            <a:r>
              <a:rPr lang="en-US"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Data set has been collected and pre-processed.</a:t>
            </a:r>
          </a:p>
          <a:p>
            <a:pPr lvl="1">
              <a:lnSpc>
                <a:spcPct val="100000"/>
              </a:lnSpc>
              <a:spcBef>
                <a:spcPts val="0"/>
              </a:spcBef>
              <a:buClr>
                <a:schemeClr val="dk1"/>
              </a:buClr>
              <a:buSzPts val="2800"/>
            </a:pPr>
            <a:r>
              <a:rPr lang="en-US" dirty="0">
                <a:solidFill>
                  <a:schemeClr val="dk1"/>
                </a:solidFill>
                <a:latin typeface="Times New Roman" panose="02020603050405020304" pitchFamily="18" charset="0"/>
                <a:ea typeface="Calibri"/>
                <a:cs typeface="Times New Roman" panose="02020603050405020304" pitchFamily="18" charset="0"/>
                <a:sym typeface="Calibri"/>
              </a:rPr>
              <a:t>Statistical measures are calculated for the images.</a:t>
            </a:r>
          </a:p>
          <a:p>
            <a:pPr lvl="1">
              <a:lnSpc>
                <a:spcPct val="100000"/>
              </a:lnSpc>
              <a:spcBef>
                <a:spcPts val="0"/>
              </a:spcBef>
              <a:buClr>
                <a:schemeClr val="dk1"/>
              </a:buClr>
              <a:buSzPts val="2800"/>
            </a:pPr>
            <a:r>
              <a:rPr lang="en-US"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Box-cox transform has been done</a:t>
            </a:r>
            <a:r>
              <a:rPr lang="en-US" dirty="0">
                <a:latin typeface="Times New Roman" panose="02020603050405020304" pitchFamily="18" charset="0"/>
                <a:cs typeface="Times New Roman" panose="02020603050405020304" pitchFamily="18" charset="0"/>
              </a:rPr>
              <a:t> in order to get normal distribution.</a:t>
            </a:r>
          </a:p>
          <a:p>
            <a:pPr lvl="1">
              <a:lnSpc>
                <a:spcPct val="100000"/>
              </a:lnSpc>
              <a:spcBef>
                <a:spcPts val="0"/>
              </a:spcBef>
              <a:buClr>
                <a:schemeClr val="dk1"/>
              </a:buClr>
              <a:buSzPts val="2800"/>
            </a:pPr>
            <a:r>
              <a:rPr lang="en-US"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Robust </a:t>
            </a:r>
            <a:r>
              <a:rPr lang="en-US" dirty="0">
                <a:solidFill>
                  <a:schemeClr val="dk1"/>
                </a:solidFill>
                <a:latin typeface="Times New Roman" panose="02020603050405020304" pitchFamily="18" charset="0"/>
                <a:ea typeface="Calibri"/>
                <a:cs typeface="Times New Roman" panose="02020603050405020304" pitchFamily="18" charset="0"/>
                <a:sym typeface="Calibri"/>
              </a:rPr>
              <a:t>Scaling has been done in order to standardize data.</a:t>
            </a:r>
            <a:endParaRPr lang="en-US" sz="2800"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lvl="1" indent="0">
              <a:spcBef>
                <a:spcPts val="0"/>
              </a:spcBef>
              <a:buClr>
                <a:schemeClr val="dk1"/>
              </a:buClr>
              <a:buSzPts val="2800"/>
              <a:buNone/>
            </a:pPr>
            <a:endParaRPr lang="en-US" sz="3200" b="0" i="0" u="none" strike="noStrike" cap="none" dirty="0">
              <a:solidFill>
                <a:schemeClr val="dk1"/>
              </a:solidFill>
              <a:latin typeface="Calibri"/>
              <a:ea typeface="Calibri"/>
              <a:cs typeface="Calibri"/>
              <a:sym typeface="Calibri"/>
            </a:endParaRPr>
          </a:p>
          <a:p>
            <a:pPr marR="0" lvl="0" algn="l" rtl="0">
              <a:lnSpc>
                <a:spcPct val="90000"/>
              </a:lnSpc>
              <a:spcBef>
                <a:spcPts val="1000"/>
              </a:spcBef>
              <a:spcAft>
                <a:spcPts val="0"/>
              </a:spcAft>
              <a:buClr>
                <a:schemeClr val="dk1"/>
              </a:buClr>
              <a:buSzPts val="2800"/>
              <a:buFont typeface="Wingdings" panose="05000000000000000000" pitchFamily="2" charset="2"/>
              <a:buChar char="Ø"/>
            </a:pPr>
            <a:r>
              <a:rPr lang="en-US" sz="3200" b="0" i="0" u="none" strike="noStrike" cap="none" dirty="0">
                <a:solidFill>
                  <a:schemeClr val="dk1"/>
                </a:solidFill>
                <a:latin typeface="Calibri"/>
                <a:ea typeface="Calibri"/>
                <a:cs typeface="Calibri"/>
                <a:sym typeface="Calibri"/>
              </a:rPr>
              <a:t>Further:</a:t>
            </a:r>
          </a:p>
          <a:p>
            <a:pPr lvl="1">
              <a:spcBef>
                <a:spcPts val="1000"/>
              </a:spcBef>
              <a:buClr>
                <a:schemeClr val="dk1"/>
              </a:buClr>
              <a:buSzPts val="2800"/>
            </a:pPr>
            <a:r>
              <a:rPr lang="en-US"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Filter-based Feature transformation has to be done using MLOA transform.</a:t>
            </a:r>
          </a:p>
          <a:p>
            <a:pPr lvl="1">
              <a:spcBef>
                <a:spcPts val="1000"/>
              </a:spcBef>
              <a:buClr>
                <a:schemeClr val="dk1"/>
              </a:buClr>
              <a:buSzPts val="2800"/>
            </a:pPr>
            <a:r>
              <a:rPr lang="en-US" dirty="0">
                <a:solidFill>
                  <a:schemeClr val="dk1"/>
                </a:solidFill>
                <a:latin typeface="Times New Roman" panose="02020603050405020304" pitchFamily="18" charset="0"/>
                <a:ea typeface="Calibri"/>
                <a:cs typeface="Times New Roman" panose="02020603050405020304" pitchFamily="18" charset="0"/>
                <a:sym typeface="Calibri"/>
              </a:rPr>
              <a:t>Supervised classifiers have to be used to predict the class for the input.</a:t>
            </a:r>
          </a:p>
          <a:p>
            <a:pPr lvl="1">
              <a:spcBef>
                <a:spcPts val="1000"/>
              </a:spcBef>
              <a:buClr>
                <a:schemeClr val="dk1"/>
              </a:buClr>
              <a:buSzPts val="2800"/>
            </a:pPr>
            <a:r>
              <a:rPr lang="en-US"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Performance </a:t>
            </a:r>
            <a:r>
              <a:rPr lang="en-US" dirty="0">
                <a:solidFill>
                  <a:schemeClr val="dk1"/>
                </a:solidFill>
                <a:latin typeface="Times New Roman" panose="02020603050405020304" pitchFamily="18" charset="0"/>
                <a:ea typeface="Calibri"/>
                <a:cs typeface="Times New Roman" panose="02020603050405020304" pitchFamily="18" charset="0"/>
                <a:sym typeface="Calibri"/>
              </a:rPr>
              <a:t>analysis has to be computed from the output of classifiers.</a:t>
            </a:r>
            <a:endParaRPr lang="en-US"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endParaRPr lang="en-IN" dirty="0"/>
          </a:p>
        </p:txBody>
      </p:sp>
      <p:pic>
        <p:nvPicPr>
          <p:cNvPr id="4" name="Picture 3">
            <a:extLst>
              <a:ext uri="{FF2B5EF4-FFF2-40B4-BE49-F238E27FC236}">
                <a16:creationId xmlns:a16="http://schemas.microsoft.com/office/drawing/2014/main" id="{529ACCDF-F6CD-F908-A687-9472281AF6A2}"/>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51236353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027B-0FA8-3971-AFF5-676AA5CC7A20}"/>
              </a:ext>
            </a:extLst>
          </p:cNvPr>
          <p:cNvSpPr>
            <a:spLocks noGrp="1"/>
          </p:cNvSpPr>
          <p:nvPr>
            <p:ph type="title"/>
          </p:nvPr>
        </p:nvSpPr>
        <p:spPr>
          <a:xfrm>
            <a:off x="838200" y="1016000"/>
            <a:ext cx="10515600" cy="674688"/>
          </a:xfrm>
        </p:spPr>
        <p:txBody>
          <a:bodyPr>
            <a:normAutofit/>
          </a:bodyPr>
          <a:lstStyle/>
          <a:p>
            <a:r>
              <a:rPr lang="en-GB" sz="4000" b="1" dirty="0">
                <a:latin typeface="Cambria Math" panose="02040503050406030204" pitchFamily="18" charset="0"/>
                <a:ea typeface="Cambria Math" panose="02040503050406030204" pitchFamily="18" charset="0"/>
              </a:rPr>
              <a:t>AGENDA :</a:t>
            </a:r>
            <a:endParaRPr lang="en-IN" sz="40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2C1DF2C0-E25E-C475-7E86-96ADDEC7A169}"/>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Base paper details</a:t>
            </a:r>
          </a:p>
          <a:p>
            <a:r>
              <a:rPr lang="en-GB" sz="2400" dirty="0">
                <a:latin typeface="Times New Roman" panose="02020603050405020304" pitchFamily="18" charset="0"/>
                <a:cs typeface="Times New Roman" panose="02020603050405020304" pitchFamily="18" charset="0"/>
              </a:rPr>
              <a:t>Abstract</a:t>
            </a:r>
          </a:p>
          <a:p>
            <a:r>
              <a:rPr lang="en-GB" sz="2400" dirty="0">
                <a:latin typeface="Times New Roman" panose="02020603050405020304" pitchFamily="18" charset="0"/>
                <a:cs typeface="Times New Roman" panose="02020603050405020304" pitchFamily="18" charset="0"/>
              </a:rPr>
              <a:t>Introduction</a:t>
            </a:r>
          </a:p>
          <a:p>
            <a:r>
              <a:rPr lang="en-GB" sz="2400" dirty="0">
                <a:latin typeface="Times New Roman" panose="02020603050405020304" pitchFamily="18" charset="0"/>
                <a:cs typeface="Times New Roman" panose="02020603050405020304" pitchFamily="18" charset="0"/>
              </a:rPr>
              <a:t>Problem Statement</a:t>
            </a:r>
          </a:p>
          <a:p>
            <a:r>
              <a:rPr lang="en-GB" sz="2400" dirty="0">
                <a:latin typeface="Times New Roman" panose="02020603050405020304" pitchFamily="18" charset="0"/>
                <a:cs typeface="Times New Roman" panose="02020603050405020304" pitchFamily="18" charset="0"/>
              </a:rPr>
              <a:t>Literature survey</a:t>
            </a:r>
          </a:p>
          <a:p>
            <a:r>
              <a:rPr lang="en-GB" sz="2400" dirty="0">
                <a:latin typeface="Times New Roman" panose="02020603050405020304" pitchFamily="18" charset="0"/>
                <a:cs typeface="Times New Roman" panose="02020603050405020304" pitchFamily="18" charset="0"/>
              </a:rPr>
              <a:t>Work plan </a:t>
            </a:r>
          </a:p>
          <a:p>
            <a:r>
              <a:rPr lang="en-GB" sz="2400" dirty="0">
                <a:latin typeface="Times New Roman" panose="02020603050405020304" pitchFamily="18" charset="0"/>
                <a:cs typeface="Times New Roman" panose="02020603050405020304" pitchFamily="18" charset="0"/>
              </a:rPr>
              <a:t>Dataset</a:t>
            </a:r>
          </a:p>
          <a:p>
            <a:r>
              <a:rPr lang="en-GB" sz="2400" dirty="0">
                <a:latin typeface="Times New Roman" panose="02020603050405020304" pitchFamily="18" charset="0"/>
                <a:cs typeface="Times New Roman" panose="02020603050405020304" pitchFamily="18" charset="0"/>
              </a:rPr>
              <a:t>Conclusion</a:t>
            </a:r>
          </a:p>
          <a:p>
            <a:r>
              <a:rPr lang="en-GB" sz="2400" dirty="0">
                <a:latin typeface="Times New Roman" panose="02020603050405020304" pitchFamily="18" charset="0"/>
                <a:cs typeface="Times New Roman" panose="02020603050405020304" pitchFamily="18" charset="0"/>
              </a:rPr>
              <a:t>References</a:t>
            </a:r>
          </a:p>
          <a:p>
            <a:pPr marL="0" indent="0">
              <a:buNone/>
            </a:pPr>
            <a:endParaRPr lang="en-IN" dirty="0"/>
          </a:p>
        </p:txBody>
      </p:sp>
      <p:pic>
        <p:nvPicPr>
          <p:cNvPr id="4" name="Picture 3">
            <a:extLst>
              <a:ext uri="{FF2B5EF4-FFF2-40B4-BE49-F238E27FC236}">
                <a16:creationId xmlns:a16="http://schemas.microsoft.com/office/drawing/2014/main" id="{AC738146-79EB-9D6A-282B-29BE38B78478}"/>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92667631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A33E-52D8-52AB-F2D1-6A9ADC1C37C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6C238F8-7BA5-2659-76FB-1784071C6F7C}"/>
              </a:ext>
            </a:extLst>
          </p:cNvPr>
          <p:cNvSpPr>
            <a:spLocks noGrp="1"/>
          </p:cNvSpPr>
          <p:nvPr>
            <p:ph idx="1"/>
          </p:nvPr>
        </p:nvSpPr>
        <p:spPr/>
        <p:txBody>
          <a:bodyPr>
            <a:normAutofit/>
          </a:bodyPr>
          <a:lstStyle/>
          <a:p>
            <a:endParaRPr lang="en-IN" sz="2800" dirty="0"/>
          </a:p>
          <a:p>
            <a:endParaRPr lang="en-IN" dirty="0"/>
          </a:p>
          <a:p>
            <a:endParaRPr lang="en-IN" sz="2800" dirty="0"/>
          </a:p>
          <a:p>
            <a:endParaRPr lang="en-IN" dirty="0"/>
          </a:p>
          <a:p>
            <a:endParaRPr lang="en-IN" sz="2800" dirty="0"/>
          </a:p>
          <a:p>
            <a:endParaRPr lang="en-IN" dirty="0"/>
          </a:p>
          <a:p>
            <a:endParaRPr lang="en-IN" sz="2800" dirty="0"/>
          </a:p>
          <a:p>
            <a:r>
              <a:rPr lang="en-IN" sz="1800" dirty="0"/>
              <a:t>Obtain 14 statistical features, i.e., 7(before trans.) + 7(after trans.) and give these features as input to the models and record the accuracy.</a:t>
            </a:r>
          </a:p>
          <a:p>
            <a:pPr marL="0" indent="0">
              <a:buNone/>
            </a:pPr>
            <a:endParaRPr lang="en-IN" sz="2800" dirty="0"/>
          </a:p>
          <a:p>
            <a:endParaRPr lang="en-IN" dirty="0"/>
          </a:p>
        </p:txBody>
      </p:sp>
      <p:pic>
        <p:nvPicPr>
          <p:cNvPr id="4" name="Picture 3">
            <a:extLst>
              <a:ext uri="{FF2B5EF4-FFF2-40B4-BE49-F238E27FC236}">
                <a16:creationId xmlns:a16="http://schemas.microsoft.com/office/drawing/2014/main" id="{2710A2E7-C0A7-5658-567D-78653E56CCEA}"/>
              </a:ext>
            </a:extLst>
          </p:cNvPr>
          <p:cNvPicPr>
            <a:picLocks noChangeAspect="1"/>
          </p:cNvPicPr>
          <p:nvPr/>
        </p:nvPicPr>
        <p:blipFill>
          <a:blip r:embed="rId2"/>
          <a:stretch>
            <a:fillRect/>
          </a:stretch>
        </p:blipFill>
        <p:spPr>
          <a:xfrm>
            <a:off x="9649748" y="0"/>
            <a:ext cx="2542252" cy="774259"/>
          </a:xfrm>
          <a:prstGeom prst="rect">
            <a:avLst/>
          </a:prstGeom>
        </p:spPr>
      </p:pic>
      <p:pic>
        <p:nvPicPr>
          <p:cNvPr id="6" name="Picture 5">
            <a:extLst>
              <a:ext uri="{FF2B5EF4-FFF2-40B4-BE49-F238E27FC236}">
                <a16:creationId xmlns:a16="http://schemas.microsoft.com/office/drawing/2014/main" id="{6055D71D-892F-C3FD-234A-955666C95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724" y="1825625"/>
            <a:ext cx="6221690" cy="3387398"/>
          </a:xfrm>
          <a:prstGeom prst="rect">
            <a:avLst/>
          </a:prstGeom>
        </p:spPr>
      </p:pic>
    </p:spTree>
    <p:extLst>
      <p:ext uri="{BB962C8B-B14F-4D97-AF65-F5344CB8AC3E}">
        <p14:creationId xmlns:p14="http://schemas.microsoft.com/office/powerpoint/2010/main" val="80129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2FC6-3786-9EF6-9C08-7A72CC0D0252}"/>
              </a:ext>
            </a:extLst>
          </p:cNvPr>
          <p:cNvSpPr>
            <a:spLocks noGrp="1"/>
          </p:cNvSpPr>
          <p:nvPr>
            <p:ph type="title"/>
          </p:nvPr>
        </p:nvSpPr>
        <p:spPr/>
        <p:txBody>
          <a:bodyPr>
            <a:normAutofit/>
          </a:bodyPr>
          <a:lstStyle/>
          <a:p>
            <a:r>
              <a:rPr lang="en-IN" sz="3800" b="1" dirty="0">
                <a:latin typeface="Cambria Math" panose="02040503050406030204" pitchFamily="18" charset="0"/>
                <a:ea typeface="Cambria Math" panose="02040503050406030204" pitchFamily="18" charset="0"/>
              </a:rPr>
              <a:t>Implementation of lemurs optimization algorithm</a:t>
            </a:r>
          </a:p>
        </p:txBody>
      </p:sp>
      <p:sp>
        <p:nvSpPr>
          <p:cNvPr id="3" name="Content Placeholder 2">
            <a:extLst>
              <a:ext uri="{FF2B5EF4-FFF2-40B4-BE49-F238E27FC236}">
                <a16:creationId xmlns:a16="http://schemas.microsoft.com/office/drawing/2014/main" id="{935A5010-C278-CDC0-5759-44652AA35A2B}"/>
              </a:ext>
            </a:extLst>
          </p:cNvPr>
          <p:cNvSpPr>
            <a:spLocks noGrp="1"/>
          </p:cNvSpPr>
          <p:nvPr>
            <p:ph idx="1"/>
          </p:nvPr>
        </p:nvSpPr>
        <p:spPr/>
        <p:txBody>
          <a:bodyPr/>
          <a:lstStyle/>
          <a:p>
            <a:r>
              <a:rPr lang="en-IN" sz="1800" dirty="0"/>
              <a:t>Firstly generate initial population matrix of s*d where </a:t>
            </a:r>
            <a:r>
              <a:rPr lang="en-IN" sz="1800" b="1" dirty="0"/>
              <a:t>s is </a:t>
            </a:r>
            <a:r>
              <a:rPr lang="en-IN" sz="1800" b="1" dirty="0" err="1"/>
              <a:t>no.of</a:t>
            </a:r>
            <a:r>
              <a:rPr lang="en-IN" sz="1800" b="1" dirty="0"/>
              <a:t> lemurs </a:t>
            </a:r>
            <a:r>
              <a:rPr lang="en-IN" sz="1800" dirty="0"/>
              <a:t>and </a:t>
            </a:r>
            <a:r>
              <a:rPr lang="en-IN" sz="1800" b="1" dirty="0"/>
              <a:t>d is </a:t>
            </a:r>
            <a:r>
              <a:rPr lang="en-IN" sz="1800" b="1" dirty="0" err="1"/>
              <a:t>no.of</a:t>
            </a:r>
            <a:r>
              <a:rPr lang="en-IN" sz="1800" b="1" dirty="0"/>
              <a:t> decision variables</a:t>
            </a:r>
          </a:p>
          <a:p>
            <a:r>
              <a:rPr lang="en-IN" sz="1800" dirty="0"/>
              <a:t>Generate this matrix using the following formula, where </a:t>
            </a:r>
            <a:r>
              <a:rPr lang="en-IN" sz="1800" b="1" dirty="0" err="1"/>
              <a:t>ubj</a:t>
            </a:r>
            <a:r>
              <a:rPr lang="en-IN" sz="1800" b="1" dirty="0"/>
              <a:t> is upper bound of j </a:t>
            </a:r>
            <a:r>
              <a:rPr lang="en-IN" sz="1800" dirty="0"/>
              <a:t>and </a:t>
            </a:r>
            <a:r>
              <a:rPr lang="en-IN" sz="1800" b="1" dirty="0" err="1"/>
              <a:t>lbj</a:t>
            </a:r>
            <a:r>
              <a:rPr lang="en-IN" sz="1800" b="1" dirty="0"/>
              <a:t> is lower bound of j </a:t>
            </a:r>
            <a:r>
              <a:rPr lang="en-IN" sz="1800" dirty="0"/>
              <a:t>and </a:t>
            </a:r>
            <a:r>
              <a:rPr lang="en-IN" sz="1800" b="1" dirty="0"/>
              <a:t>rand() is random number</a:t>
            </a:r>
            <a:r>
              <a:rPr lang="en-IN" sz="1800" dirty="0"/>
              <a:t>.</a:t>
            </a:r>
          </a:p>
          <a:p>
            <a:r>
              <a:rPr lang="en-IN" sz="1800" dirty="0"/>
              <a:t>For every iteration update the population matrix using following formula, where </a:t>
            </a:r>
            <a:r>
              <a:rPr lang="en-IN" sz="1800" b="1" dirty="0" err="1"/>
              <a:t>gbestj</a:t>
            </a:r>
            <a:r>
              <a:rPr lang="en-IN" sz="1800" b="1" dirty="0"/>
              <a:t> is global best lemur </a:t>
            </a:r>
            <a:r>
              <a:rPr lang="en-IN" sz="1800" dirty="0"/>
              <a:t>and </a:t>
            </a:r>
            <a:r>
              <a:rPr lang="en-IN" sz="1800" b="1" dirty="0" err="1"/>
              <a:t>nbestj</a:t>
            </a:r>
            <a:r>
              <a:rPr lang="en-IN" sz="1800" b="1" dirty="0"/>
              <a:t> is nearest best lemur </a:t>
            </a:r>
            <a:r>
              <a:rPr lang="en-IN" sz="1800" dirty="0"/>
              <a:t>and </a:t>
            </a:r>
            <a:r>
              <a:rPr lang="en-IN" sz="1800" b="1" dirty="0"/>
              <a:t>FRR is free risk rate</a:t>
            </a:r>
            <a:r>
              <a:rPr lang="en-IN" sz="1800" dirty="0"/>
              <a:t>.</a:t>
            </a:r>
          </a:p>
          <a:p>
            <a:endParaRPr lang="en-IN" dirty="0"/>
          </a:p>
          <a:p>
            <a:r>
              <a:rPr lang="en-IN" sz="1800" dirty="0"/>
              <a:t>For calculating free risk rate use the following </a:t>
            </a:r>
            <a:r>
              <a:rPr lang="en-IN" sz="1800" dirty="0" err="1"/>
              <a:t>formula,where</a:t>
            </a:r>
            <a:r>
              <a:rPr lang="en-IN" sz="1800" dirty="0"/>
              <a:t> </a:t>
            </a:r>
            <a:r>
              <a:rPr lang="en-IN" sz="1800" b="1" dirty="0"/>
              <a:t>HRR is high risk rate</a:t>
            </a:r>
            <a:r>
              <a:rPr lang="en-IN" sz="1800" dirty="0"/>
              <a:t>, </a:t>
            </a:r>
            <a:r>
              <a:rPr lang="en-IN" sz="1800" b="1" dirty="0"/>
              <a:t>LRR is low risk rate</a:t>
            </a:r>
            <a:r>
              <a:rPr lang="en-IN" sz="1800" dirty="0"/>
              <a:t>, and these two values are predefined and </a:t>
            </a:r>
            <a:r>
              <a:rPr lang="en-IN" sz="1800" b="1" dirty="0" err="1"/>
              <a:t>Crnt_iter</a:t>
            </a:r>
            <a:r>
              <a:rPr lang="en-IN" sz="1800" b="1" dirty="0"/>
              <a:t> is current iteration </a:t>
            </a:r>
            <a:r>
              <a:rPr lang="en-IN" sz="1800" dirty="0"/>
              <a:t>and </a:t>
            </a:r>
            <a:r>
              <a:rPr lang="en-IN" sz="1800" b="1" dirty="0" err="1"/>
              <a:t>max_iter</a:t>
            </a:r>
            <a:r>
              <a:rPr lang="en-IN" sz="1800" b="1" dirty="0"/>
              <a:t> maximum iteration</a:t>
            </a:r>
            <a:r>
              <a:rPr lang="en-IN" sz="1800" dirty="0"/>
              <a:t>.</a:t>
            </a:r>
          </a:p>
          <a:p>
            <a:pPr marL="0" indent="0">
              <a:buNone/>
            </a:pPr>
            <a:endParaRPr lang="en-IN" sz="1800" dirty="0"/>
          </a:p>
          <a:p>
            <a:r>
              <a:rPr lang="en-IN" sz="1800" dirty="0"/>
              <a:t>And give the population matrix of last iteration as input to the models and obtain the accuracy.</a:t>
            </a:r>
          </a:p>
        </p:txBody>
      </p:sp>
      <p:pic>
        <p:nvPicPr>
          <p:cNvPr id="5" name="Picture 4">
            <a:extLst>
              <a:ext uri="{FF2B5EF4-FFF2-40B4-BE49-F238E27FC236}">
                <a16:creationId xmlns:a16="http://schemas.microsoft.com/office/drawing/2014/main" id="{41A92104-A1ED-2613-B223-4B82A3CF1CD8}"/>
              </a:ext>
            </a:extLst>
          </p:cNvPr>
          <p:cNvPicPr>
            <a:picLocks noChangeAspect="1"/>
          </p:cNvPicPr>
          <p:nvPr/>
        </p:nvPicPr>
        <p:blipFill>
          <a:blip r:embed="rId2"/>
          <a:stretch>
            <a:fillRect/>
          </a:stretch>
        </p:blipFill>
        <p:spPr>
          <a:xfrm>
            <a:off x="10679783" y="1427376"/>
            <a:ext cx="1348033" cy="796497"/>
          </a:xfrm>
          <a:prstGeom prst="rect">
            <a:avLst/>
          </a:prstGeom>
        </p:spPr>
      </p:pic>
      <p:pic>
        <p:nvPicPr>
          <p:cNvPr id="7" name="Picture 6">
            <a:extLst>
              <a:ext uri="{FF2B5EF4-FFF2-40B4-BE49-F238E27FC236}">
                <a16:creationId xmlns:a16="http://schemas.microsoft.com/office/drawing/2014/main" id="{299C5FEA-0DF2-4867-968F-5F03FEE385F2}"/>
              </a:ext>
            </a:extLst>
          </p:cNvPr>
          <p:cNvPicPr>
            <a:picLocks noChangeAspect="1"/>
          </p:cNvPicPr>
          <p:nvPr/>
        </p:nvPicPr>
        <p:blipFill>
          <a:blip r:embed="rId3"/>
          <a:stretch>
            <a:fillRect/>
          </a:stretch>
        </p:blipFill>
        <p:spPr>
          <a:xfrm>
            <a:off x="4011106" y="2520433"/>
            <a:ext cx="3057425" cy="345315"/>
          </a:xfrm>
          <a:prstGeom prst="rect">
            <a:avLst/>
          </a:prstGeom>
        </p:spPr>
      </p:pic>
      <p:pic>
        <p:nvPicPr>
          <p:cNvPr id="11" name="Picture 10">
            <a:extLst>
              <a:ext uri="{FF2B5EF4-FFF2-40B4-BE49-F238E27FC236}">
                <a16:creationId xmlns:a16="http://schemas.microsoft.com/office/drawing/2014/main" id="{66C00DE6-5914-9539-CB01-45724F15AF53}"/>
              </a:ext>
            </a:extLst>
          </p:cNvPr>
          <p:cNvPicPr>
            <a:picLocks noChangeAspect="1"/>
          </p:cNvPicPr>
          <p:nvPr/>
        </p:nvPicPr>
        <p:blipFill>
          <a:blip r:embed="rId4"/>
          <a:stretch>
            <a:fillRect/>
          </a:stretch>
        </p:blipFill>
        <p:spPr>
          <a:xfrm>
            <a:off x="6552856" y="3152775"/>
            <a:ext cx="3939177" cy="627373"/>
          </a:xfrm>
          <a:prstGeom prst="rect">
            <a:avLst/>
          </a:prstGeom>
        </p:spPr>
      </p:pic>
      <p:pic>
        <p:nvPicPr>
          <p:cNvPr id="13" name="Picture 12">
            <a:extLst>
              <a:ext uri="{FF2B5EF4-FFF2-40B4-BE49-F238E27FC236}">
                <a16:creationId xmlns:a16="http://schemas.microsoft.com/office/drawing/2014/main" id="{871FFD6D-8D77-6D52-3B12-EA6A510DD030}"/>
              </a:ext>
            </a:extLst>
          </p:cNvPr>
          <p:cNvPicPr>
            <a:picLocks noChangeAspect="1"/>
          </p:cNvPicPr>
          <p:nvPr/>
        </p:nvPicPr>
        <p:blipFill>
          <a:blip r:embed="rId5"/>
          <a:stretch>
            <a:fillRect/>
          </a:stretch>
        </p:blipFill>
        <p:spPr>
          <a:xfrm>
            <a:off x="7203502" y="4530881"/>
            <a:ext cx="3686175" cy="389912"/>
          </a:xfrm>
          <a:prstGeom prst="rect">
            <a:avLst/>
          </a:prstGeom>
        </p:spPr>
      </p:pic>
      <p:pic>
        <p:nvPicPr>
          <p:cNvPr id="14" name="Picture 13">
            <a:extLst>
              <a:ext uri="{FF2B5EF4-FFF2-40B4-BE49-F238E27FC236}">
                <a16:creationId xmlns:a16="http://schemas.microsoft.com/office/drawing/2014/main" id="{82B8F4A0-C4F6-C577-954E-22061E0E4327}"/>
              </a:ext>
            </a:extLst>
          </p:cNvPr>
          <p:cNvPicPr>
            <a:picLocks noChangeAspect="1"/>
          </p:cNvPicPr>
          <p:nvPr/>
        </p:nvPicPr>
        <p:blipFill>
          <a:blip r:embed="rId6"/>
          <a:stretch>
            <a:fillRect/>
          </a:stretch>
        </p:blipFill>
        <p:spPr>
          <a:xfrm>
            <a:off x="9649748" y="662"/>
            <a:ext cx="2542252" cy="774259"/>
          </a:xfrm>
          <a:prstGeom prst="rect">
            <a:avLst/>
          </a:prstGeom>
        </p:spPr>
      </p:pic>
    </p:spTree>
    <p:extLst>
      <p:ext uri="{BB962C8B-B14F-4D97-AF65-F5344CB8AC3E}">
        <p14:creationId xmlns:p14="http://schemas.microsoft.com/office/powerpoint/2010/main" val="3012300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A7E2-08E0-27CD-F2DE-198FBAE1B331}"/>
              </a:ext>
            </a:extLst>
          </p:cNvPr>
          <p:cNvSpPr>
            <a:spLocks noGrp="1"/>
          </p:cNvSpPr>
          <p:nvPr>
            <p:ph type="title"/>
          </p:nvPr>
        </p:nvSpPr>
        <p:spPr/>
        <p:txBody>
          <a:bodyPr>
            <a:normAutofit/>
          </a:bodyPr>
          <a:lstStyle/>
          <a:p>
            <a:r>
              <a:rPr lang="en-IN" sz="3200" b="1" dirty="0">
                <a:latin typeface="Cambria Math" panose="02040503050406030204" pitchFamily="18" charset="0"/>
                <a:ea typeface="Cambria Math" panose="02040503050406030204" pitchFamily="18" charset="0"/>
              </a:rPr>
              <a:t>Implementation of modified lemurs optimization algorithm</a:t>
            </a:r>
          </a:p>
        </p:txBody>
      </p:sp>
      <p:sp>
        <p:nvSpPr>
          <p:cNvPr id="3" name="Content Placeholder 2">
            <a:extLst>
              <a:ext uri="{FF2B5EF4-FFF2-40B4-BE49-F238E27FC236}">
                <a16:creationId xmlns:a16="http://schemas.microsoft.com/office/drawing/2014/main" id="{37E4220B-2932-8991-59CF-5B2D6F1ACC42}"/>
              </a:ext>
            </a:extLst>
          </p:cNvPr>
          <p:cNvSpPr>
            <a:spLocks noGrp="1"/>
          </p:cNvSpPr>
          <p:nvPr>
            <p:ph idx="1"/>
          </p:nvPr>
        </p:nvSpPr>
        <p:spPr/>
        <p:txBody>
          <a:bodyPr>
            <a:normAutofit/>
          </a:bodyPr>
          <a:lstStyle/>
          <a:p>
            <a:r>
              <a:rPr lang="en-US" sz="1800" dirty="0"/>
              <a:t>Extract the 14 statistical features from the thermal image.</a:t>
            </a:r>
          </a:p>
          <a:p>
            <a:r>
              <a:rPr lang="en-US" sz="1800" dirty="0"/>
              <a:t>Initialize the position of Lemurs with the extracted statistical features as L.</a:t>
            </a:r>
          </a:p>
          <a:p>
            <a:r>
              <a:rPr lang="en-IN" sz="1800" dirty="0"/>
              <a:t>Initialize the parameters of MLOA: 𝐿𝑚𝑎𝑥 = max (𝐿1,𝐿2,….,𝐿14), L 𝑚𝑖𝑛 = min (𝐿1,𝐿2,….,𝐿14), </a:t>
            </a:r>
            <a:r>
              <a:rPr lang="en-IN" sz="1800" dirty="0" err="1"/>
              <a:t>Max_Iter</a:t>
            </a:r>
            <a:r>
              <a:rPr lang="en-IN" sz="1800" dirty="0"/>
              <a:t> = 12, 𝐹𝑅𝑅𝑖𝑛𝑖𝑡𝑖𝑎𝑙 = 0.5, </a:t>
            </a:r>
            <a:r>
              <a:rPr lang="en-IN" sz="1800" dirty="0" err="1"/>
              <a:t>Lrate</a:t>
            </a:r>
            <a:r>
              <a:rPr lang="en-IN" sz="1800" dirty="0"/>
              <a:t> = 0.5 </a:t>
            </a:r>
          </a:p>
          <a:p>
            <a:r>
              <a:rPr lang="en-US" sz="1800" dirty="0"/>
              <a:t>Compute the fitness value of each Lemur using following equation.</a:t>
            </a:r>
            <a:r>
              <a:rPr lang="it-IT" sz="1200" dirty="0"/>
              <a:t> </a:t>
            </a:r>
            <a:r>
              <a:rPr lang="it-IT" sz="1800" b="1" dirty="0"/>
              <a:t>F(Li) = Var(Li-1, Li, Li+1)</a:t>
            </a:r>
          </a:p>
          <a:p>
            <a:r>
              <a:rPr lang="en-US" sz="1800" dirty="0"/>
              <a:t>Based on the fitness value, find the </a:t>
            </a:r>
            <a:r>
              <a:rPr lang="en-US" sz="1800" dirty="0" err="1"/>
              <a:t>gbest</a:t>
            </a:r>
            <a:r>
              <a:rPr lang="en-US" sz="1800" dirty="0"/>
              <a:t> and </a:t>
            </a:r>
            <a:r>
              <a:rPr lang="en-US" sz="1800" dirty="0" err="1"/>
              <a:t>nbest</a:t>
            </a:r>
            <a:r>
              <a:rPr lang="it-IT" sz="1800" b="1" dirty="0"/>
              <a:t> </a:t>
            </a:r>
          </a:p>
          <a:p>
            <a:r>
              <a:rPr lang="en-US" sz="1800" dirty="0"/>
              <a:t>Update the position of all the Lemurs using equations</a:t>
            </a:r>
            <a:r>
              <a:rPr lang="it-IT" sz="1800" b="1" dirty="0"/>
              <a:t> </a:t>
            </a:r>
            <a:r>
              <a:rPr lang="it-IT" sz="1800" dirty="0"/>
              <a:t>using following equation.</a:t>
            </a:r>
          </a:p>
          <a:p>
            <a:r>
              <a:rPr lang="it-IT" sz="1800" dirty="0"/>
              <a:t>Where r1 is,</a:t>
            </a:r>
          </a:p>
          <a:p>
            <a:r>
              <a:rPr lang="en-US" sz="1800" dirty="0"/>
              <a:t>Identify the Lemur with lowest fitness value as Worst Lemur and update its position using following equation </a:t>
            </a:r>
          </a:p>
          <a:p>
            <a:endParaRPr lang="it-IT" sz="1800" dirty="0"/>
          </a:p>
          <a:p>
            <a:r>
              <a:rPr lang="en-US" sz="1800" dirty="0"/>
              <a:t>Compute the Loss function and update the weight parameter FRR using following equations</a:t>
            </a:r>
            <a:endParaRPr lang="en-IN" sz="1800" dirty="0"/>
          </a:p>
        </p:txBody>
      </p:sp>
      <p:pic>
        <p:nvPicPr>
          <p:cNvPr id="5" name="Picture 4">
            <a:extLst>
              <a:ext uri="{FF2B5EF4-FFF2-40B4-BE49-F238E27FC236}">
                <a16:creationId xmlns:a16="http://schemas.microsoft.com/office/drawing/2014/main" id="{FECF705F-0243-14EE-AD9E-FE3F02124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0392" y="3748935"/>
            <a:ext cx="3260247" cy="504718"/>
          </a:xfrm>
          <a:prstGeom prst="rect">
            <a:avLst/>
          </a:prstGeom>
        </p:spPr>
      </p:pic>
      <p:pic>
        <p:nvPicPr>
          <p:cNvPr id="7" name="Picture 6">
            <a:extLst>
              <a:ext uri="{FF2B5EF4-FFF2-40B4-BE49-F238E27FC236}">
                <a16:creationId xmlns:a16="http://schemas.microsoft.com/office/drawing/2014/main" id="{2B88C81E-0D60-63E2-CD20-1E7A6A1E9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272" y="4333799"/>
            <a:ext cx="2763469" cy="351323"/>
          </a:xfrm>
          <a:prstGeom prst="rect">
            <a:avLst/>
          </a:prstGeom>
        </p:spPr>
      </p:pic>
      <p:pic>
        <p:nvPicPr>
          <p:cNvPr id="9" name="Picture 8">
            <a:extLst>
              <a:ext uri="{FF2B5EF4-FFF2-40B4-BE49-F238E27FC236}">
                <a16:creationId xmlns:a16="http://schemas.microsoft.com/office/drawing/2014/main" id="{370DBD6D-34F5-DBB5-A14B-518D476A71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6670" y="5064547"/>
            <a:ext cx="2187130" cy="259102"/>
          </a:xfrm>
          <a:prstGeom prst="rect">
            <a:avLst/>
          </a:prstGeom>
        </p:spPr>
      </p:pic>
      <p:pic>
        <p:nvPicPr>
          <p:cNvPr id="11" name="Picture 10">
            <a:extLst>
              <a:ext uri="{FF2B5EF4-FFF2-40B4-BE49-F238E27FC236}">
                <a16:creationId xmlns:a16="http://schemas.microsoft.com/office/drawing/2014/main" id="{97D9B39D-E745-51E9-809E-78E74C02B9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84177" y="5445480"/>
            <a:ext cx="1659963" cy="259102"/>
          </a:xfrm>
          <a:prstGeom prst="rect">
            <a:avLst/>
          </a:prstGeom>
        </p:spPr>
      </p:pic>
      <p:pic>
        <p:nvPicPr>
          <p:cNvPr id="13" name="Picture 12">
            <a:extLst>
              <a:ext uri="{FF2B5EF4-FFF2-40B4-BE49-F238E27FC236}">
                <a16:creationId xmlns:a16="http://schemas.microsoft.com/office/drawing/2014/main" id="{1E873C13-8275-9050-9BEF-B9CD09461D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8502" y="5778275"/>
            <a:ext cx="1813717" cy="541067"/>
          </a:xfrm>
          <a:prstGeom prst="rect">
            <a:avLst/>
          </a:prstGeom>
        </p:spPr>
      </p:pic>
      <p:pic>
        <p:nvPicPr>
          <p:cNvPr id="14" name="Picture 13">
            <a:extLst>
              <a:ext uri="{FF2B5EF4-FFF2-40B4-BE49-F238E27FC236}">
                <a16:creationId xmlns:a16="http://schemas.microsoft.com/office/drawing/2014/main" id="{92E70F70-B1F0-242E-202D-C07DA95BF0F1}"/>
              </a:ext>
            </a:extLst>
          </p:cNvPr>
          <p:cNvPicPr>
            <a:picLocks noChangeAspect="1"/>
          </p:cNvPicPr>
          <p:nvPr/>
        </p:nvPicPr>
        <p:blipFill>
          <a:blip r:embed="rId7"/>
          <a:stretch>
            <a:fillRect/>
          </a:stretch>
        </p:blipFill>
        <p:spPr>
          <a:xfrm>
            <a:off x="9649748" y="0"/>
            <a:ext cx="2542252" cy="774259"/>
          </a:xfrm>
          <a:prstGeom prst="rect">
            <a:avLst/>
          </a:prstGeom>
        </p:spPr>
      </p:pic>
    </p:spTree>
    <p:extLst>
      <p:ext uri="{BB962C8B-B14F-4D97-AF65-F5344CB8AC3E}">
        <p14:creationId xmlns:p14="http://schemas.microsoft.com/office/powerpoint/2010/main" val="3334523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E8A3-A038-0862-A512-C5F620A90F29}"/>
              </a:ext>
            </a:extLst>
          </p:cNvPr>
          <p:cNvSpPr>
            <a:spLocks noGrp="1"/>
          </p:cNvSpPr>
          <p:nvPr>
            <p:ph type="title"/>
          </p:nvPr>
        </p:nvSpPr>
        <p:spPr>
          <a:xfrm>
            <a:off x="838200" y="481517"/>
            <a:ext cx="10515600" cy="502141"/>
          </a:xfrm>
        </p:spPr>
        <p:txBody>
          <a:bodyPr>
            <a:noAutofit/>
          </a:bodyPr>
          <a:lstStyle/>
          <a:p>
            <a:r>
              <a:rPr lang="en-IN" sz="3200" b="1" dirty="0">
                <a:latin typeface="Cambria Math" panose="02040503050406030204" pitchFamily="18" charset="0"/>
                <a:ea typeface="Cambria Math" panose="02040503050406030204" pitchFamily="18" charset="0"/>
              </a:rPr>
              <a:t>Classification report of all classifiers before any optimization</a:t>
            </a:r>
          </a:p>
        </p:txBody>
      </p:sp>
      <p:pic>
        <p:nvPicPr>
          <p:cNvPr id="5" name="Content Placeholder 4">
            <a:extLst>
              <a:ext uri="{FF2B5EF4-FFF2-40B4-BE49-F238E27FC236}">
                <a16:creationId xmlns:a16="http://schemas.microsoft.com/office/drawing/2014/main" id="{BD445EDE-61F8-2A84-0064-C15C3C08B5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6642" y="1060320"/>
            <a:ext cx="4422368" cy="2131668"/>
          </a:xfrm>
        </p:spPr>
      </p:pic>
      <p:pic>
        <p:nvPicPr>
          <p:cNvPr id="7" name="Picture 6">
            <a:extLst>
              <a:ext uri="{FF2B5EF4-FFF2-40B4-BE49-F238E27FC236}">
                <a16:creationId xmlns:a16="http://schemas.microsoft.com/office/drawing/2014/main" id="{C7E26DDA-C976-A0D0-5D7A-133D12BDE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166" y="1060320"/>
            <a:ext cx="4816294" cy="2151263"/>
          </a:xfrm>
          <a:prstGeom prst="rect">
            <a:avLst/>
          </a:prstGeom>
        </p:spPr>
      </p:pic>
      <p:pic>
        <p:nvPicPr>
          <p:cNvPr id="9" name="Picture 8">
            <a:extLst>
              <a:ext uri="{FF2B5EF4-FFF2-40B4-BE49-F238E27FC236}">
                <a16:creationId xmlns:a16="http://schemas.microsoft.com/office/drawing/2014/main" id="{2EDF35DA-406D-F762-33DD-C37D20201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642" y="4035344"/>
            <a:ext cx="4422368" cy="2175663"/>
          </a:xfrm>
          <a:prstGeom prst="rect">
            <a:avLst/>
          </a:prstGeom>
        </p:spPr>
      </p:pic>
      <p:pic>
        <p:nvPicPr>
          <p:cNvPr id="11" name="Picture 10">
            <a:extLst>
              <a:ext uri="{FF2B5EF4-FFF2-40B4-BE49-F238E27FC236}">
                <a16:creationId xmlns:a16="http://schemas.microsoft.com/office/drawing/2014/main" id="{44F930DD-9A29-2DF5-7348-BD9FEE2C73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0167" y="4035343"/>
            <a:ext cx="4816294" cy="2175663"/>
          </a:xfrm>
          <a:prstGeom prst="rect">
            <a:avLst/>
          </a:prstGeom>
        </p:spPr>
      </p:pic>
      <p:sp>
        <p:nvSpPr>
          <p:cNvPr id="12" name="TextBox 11">
            <a:extLst>
              <a:ext uri="{FF2B5EF4-FFF2-40B4-BE49-F238E27FC236}">
                <a16:creationId xmlns:a16="http://schemas.microsoft.com/office/drawing/2014/main" id="{BE52CDED-36A3-F887-86B5-0CA63C7DF081}"/>
              </a:ext>
            </a:extLst>
          </p:cNvPr>
          <p:cNvSpPr txBox="1"/>
          <p:nvPr/>
        </p:nvSpPr>
        <p:spPr>
          <a:xfrm>
            <a:off x="838200" y="3211583"/>
            <a:ext cx="4223208" cy="369332"/>
          </a:xfrm>
          <a:prstGeom prst="rect">
            <a:avLst/>
          </a:prstGeom>
          <a:noFill/>
        </p:spPr>
        <p:txBody>
          <a:bodyPr wrap="square" rtlCol="0">
            <a:spAutoFit/>
          </a:bodyPr>
          <a:lstStyle/>
          <a:p>
            <a:r>
              <a:rPr lang="en-IN" dirty="0"/>
              <a:t>Fig 1a. KNN Model classification report</a:t>
            </a:r>
          </a:p>
        </p:txBody>
      </p:sp>
      <p:sp>
        <p:nvSpPr>
          <p:cNvPr id="14" name="TextBox 13">
            <a:extLst>
              <a:ext uri="{FF2B5EF4-FFF2-40B4-BE49-F238E27FC236}">
                <a16:creationId xmlns:a16="http://schemas.microsoft.com/office/drawing/2014/main" id="{2A19E06D-CEDC-136B-F296-201743208DB6}"/>
              </a:ext>
            </a:extLst>
          </p:cNvPr>
          <p:cNvSpPr txBox="1"/>
          <p:nvPr/>
        </p:nvSpPr>
        <p:spPr>
          <a:xfrm>
            <a:off x="6740166" y="3219971"/>
            <a:ext cx="4996206" cy="369332"/>
          </a:xfrm>
          <a:prstGeom prst="rect">
            <a:avLst/>
          </a:prstGeom>
          <a:noFill/>
        </p:spPr>
        <p:txBody>
          <a:bodyPr wrap="square" rtlCol="0">
            <a:spAutoFit/>
          </a:bodyPr>
          <a:lstStyle/>
          <a:p>
            <a:r>
              <a:rPr lang="en-IN" dirty="0"/>
              <a:t>Fig 1b. LDA Model classification report</a:t>
            </a:r>
          </a:p>
        </p:txBody>
      </p:sp>
      <p:sp>
        <p:nvSpPr>
          <p:cNvPr id="15" name="TextBox 14">
            <a:extLst>
              <a:ext uri="{FF2B5EF4-FFF2-40B4-BE49-F238E27FC236}">
                <a16:creationId xmlns:a16="http://schemas.microsoft.com/office/drawing/2014/main" id="{8B0200A9-482D-7EA5-05DC-2D4A950C6BB3}"/>
              </a:ext>
            </a:extLst>
          </p:cNvPr>
          <p:cNvSpPr txBox="1"/>
          <p:nvPr/>
        </p:nvSpPr>
        <p:spPr>
          <a:xfrm>
            <a:off x="765143" y="6169406"/>
            <a:ext cx="4996206" cy="369332"/>
          </a:xfrm>
          <a:prstGeom prst="rect">
            <a:avLst/>
          </a:prstGeom>
          <a:noFill/>
        </p:spPr>
        <p:txBody>
          <a:bodyPr wrap="square" rtlCol="0">
            <a:spAutoFit/>
          </a:bodyPr>
          <a:lstStyle/>
          <a:p>
            <a:r>
              <a:rPr lang="en-IN" dirty="0"/>
              <a:t>Fig 1c. RFC Model classification report</a:t>
            </a:r>
          </a:p>
        </p:txBody>
      </p:sp>
      <p:sp>
        <p:nvSpPr>
          <p:cNvPr id="16" name="TextBox 15">
            <a:extLst>
              <a:ext uri="{FF2B5EF4-FFF2-40B4-BE49-F238E27FC236}">
                <a16:creationId xmlns:a16="http://schemas.microsoft.com/office/drawing/2014/main" id="{C49C48E4-E81E-BD2F-4959-FF9E0814404B}"/>
              </a:ext>
            </a:extLst>
          </p:cNvPr>
          <p:cNvSpPr txBox="1"/>
          <p:nvPr/>
        </p:nvSpPr>
        <p:spPr>
          <a:xfrm>
            <a:off x="6650210" y="6169406"/>
            <a:ext cx="4996206" cy="369332"/>
          </a:xfrm>
          <a:prstGeom prst="rect">
            <a:avLst/>
          </a:prstGeom>
          <a:noFill/>
        </p:spPr>
        <p:txBody>
          <a:bodyPr wrap="square" rtlCol="0">
            <a:spAutoFit/>
          </a:bodyPr>
          <a:lstStyle/>
          <a:p>
            <a:r>
              <a:rPr lang="en-IN" dirty="0"/>
              <a:t>Fig 1d. HGBC Model classification report</a:t>
            </a:r>
          </a:p>
        </p:txBody>
      </p:sp>
      <p:pic>
        <p:nvPicPr>
          <p:cNvPr id="17" name="Picture 16">
            <a:extLst>
              <a:ext uri="{FF2B5EF4-FFF2-40B4-BE49-F238E27FC236}">
                <a16:creationId xmlns:a16="http://schemas.microsoft.com/office/drawing/2014/main" id="{6ABF6B40-011B-C946-E8B4-D2E1CC207291}"/>
              </a:ext>
            </a:extLst>
          </p:cNvPr>
          <p:cNvPicPr>
            <a:picLocks noChangeAspect="1"/>
          </p:cNvPicPr>
          <p:nvPr/>
        </p:nvPicPr>
        <p:blipFill>
          <a:blip r:embed="rId6"/>
          <a:stretch>
            <a:fillRect/>
          </a:stretch>
        </p:blipFill>
        <p:spPr>
          <a:xfrm>
            <a:off x="10218656" y="-13863"/>
            <a:ext cx="1973344" cy="600994"/>
          </a:xfrm>
          <a:prstGeom prst="rect">
            <a:avLst/>
          </a:prstGeom>
        </p:spPr>
      </p:pic>
    </p:spTree>
    <p:extLst>
      <p:ext uri="{BB962C8B-B14F-4D97-AF65-F5344CB8AC3E}">
        <p14:creationId xmlns:p14="http://schemas.microsoft.com/office/powerpoint/2010/main" val="4293239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E8A3-A038-0862-A512-C5F620A90F29}"/>
              </a:ext>
            </a:extLst>
          </p:cNvPr>
          <p:cNvSpPr>
            <a:spLocks noGrp="1"/>
          </p:cNvSpPr>
          <p:nvPr>
            <p:ph type="title"/>
          </p:nvPr>
        </p:nvSpPr>
        <p:spPr>
          <a:xfrm>
            <a:off x="838200" y="365125"/>
            <a:ext cx="10515600" cy="502141"/>
          </a:xfrm>
        </p:spPr>
        <p:txBody>
          <a:bodyPr>
            <a:noAutofit/>
          </a:bodyPr>
          <a:lstStyle/>
          <a:p>
            <a:r>
              <a:rPr lang="en-IN" sz="3200" b="1" dirty="0">
                <a:latin typeface="Cambria Math" panose="02040503050406030204" pitchFamily="18" charset="0"/>
                <a:ea typeface="Cambria Math" panose="02040503050406030204" pitchFamily="18" charset="0"/>
              </a:rPr>
              <a:t>Classification report of all classifiers after LOA optimization</a:t>
            </a:r>
            <a:endParaRPr lang="en-IN" sz="3200" dirty="0"/>
          </a:p>
        </p:txBody>
      </p:sp>
      <p:sp>
        <p:nvSpPr>
          <p:cNvPr id="12" name="TextBox 11">
            <a:extLst>
              <a:ext uri="{FF2B5EF4-FFF2-40B4-BE49-F238E27FC236}">
                <a16:creationId xmlns:a16="http://schemas.microsoft.com/office/drawing/2014/main" id="{BE52CDED-36A3-F887-86B5-0CA63C7DF081}"/>
              </a:ext>
            </a:extLst>
          </p:cNvPr>
          <p:cNvSpPr txBox="1"/>
          <p:nvPr/>
        </p:nvSpPr>
        <p:spPr>
          <a:xfrm>
            <a:off x="838200" y="3211583"/>
            <a:ext cx="4223208" cy="369332"/>
          </a:xfrm>
          <a:prstGeom prst="rect">
            <a:avLst/>
          </a:prstGeom>
          <a:noFill/>
        </p:spPr>
        <p:txBody>
          <a:bodyPr wrap="square" rtlCol="0">
            <a:spAutoFit/>
          </a:bodyPr>
          <a:lstStyle/>
          <a:p>
            <a:r>
              <a:rPr lang="en-IN" dirty="0"/>
              <a:t>Fig 1a. KNN-LOA Model classification report</a:t>
            </a:r>
          </a:p>
        </p:txBody>
      </p:sp>
      <p:sp>
        <p:nvSpPr>
          <p:cNvPr id="14" name="TextBox 13">
            <a:extLst>
              <a:ext uri="{FF2B5EF4-FFF2-40B4-BE49-F238E27FC236}">
                <a16:creationId xmlns:a16="http://schemas.microsoft.com/office/drawing/2014/main" id="{2A19E06D-CEDC-136B-F296-201743208DB6}"/>
              </a:ext>
            </a:extLst>
          </p:cNvPr>
          <p:cNvSpPr txBox="1"/>
          <p:nvPr/>
        </p:nvSpPr>
        <p:spPr>
          <a:xfrm>
            <a:off x="6740166" y="3219971"/>
            <a:ext cx="4996206" cy="369332"/>
          </a:xfrm>
          <a:prstGeom prst="rect">
            <a:avLst/>
          </a:prstGeom>
          <a:noFill/>
        </p:spPr>
        <p:txBody>
          <a:bodyPr wrap="square" rtlCol="0">
            <a:spAutoFit/>
          </a:bodyPr>
          <a:lstStyle/>
          <a:p>
            <a:r>
              <a:rPr lang="en-IN" dirty="0"/>
              <a:t>Fig 1b. LDA-LOA Model classification report</a:t>
            </a:r>
          </a:p>
        </p:txBody>
      </p:sp>
      <p:sp>
        <p:nvSpPr>
          <p:cNvPr id="15" name="TextBox 14">
            <a:extLst>
              <a:ext uri="{FF2B5EF4-FFF2-40B4-BE49-F238E27FC236}">
                <a16:creationId xmlns:a16="http://schemas.microsoft.com/office/drawing/2014/main" id="{8B0200A9-482D-7EA5-05DC-2D4A950C6BB3}"/>
              </a:ext>
            </a:extLst>
          </p:cNvPr>
          <p:cNvSpPr txBox="1"/>
          <p:nvPr/>
        </p:nvSpPr>
        <p:spPr>
          <a:xfrm>
            <a:off x="765143" y="6169406"/>
            <a:ext cx="4996206" cy="369332"/>
          </a:xfrm>
          <a:prstGeom prst="rect">
            <a:avLst/>
          </a:prstGeom>
          <a:noFill/>
        </p:spPr>
        <p:txBody>
          <a:bodyPr wrap="square" rtlCol="0">
            <a:spAutoFit/>
          </a:bodyPr>
          <a:lstStyle/>
          <a:p>
            <a:r>
              <a:rPr lang="en-IN" dirty="0"/>
              <a:t>Fig 1c. RFC-LOA Model classification report</a:t>
            </a:r>
          </a:p>
        </p:txBody>
      </p:sp>
      <p:sp>
        <p:nvSpPr>
          <p:cNvPr id="16" name="TextBox 15">
            <a:extLst>
              <a:ext uri="{FF2B5EF4-FFF2-40B4-BE49-F238E27FC236}">
                <a16:creationId xmlns:a16="http://schemas.microsoft.com/office/drawing/2014/main" id="{C49C48E4-E81E-BD2F-4959-FF9E0814404B}"/>
              </a:ext>
            </a:extLst>
          </p:cNvPr>
          <p:cNvSpPr txBox="1"/>
          <p:nvPr/>
        </p:nvSpPr>
        <p:spPr>
          <a:xfrm>
            <a:off x="6650210" y="6169406"/>
            <a:ext cx="4996206" cy="369332"/>
          </a:xfrm>
          <a:prstGeom prst="rect">
            <a:avLst/>
          </a:prstGeom>
          <a:noFill/>
        </p:spPr>
        <p:txBody>
          <a:bodyPr wrap="square" rtlCol="0">
            <a:spAutoFit/>
          </a:bodyPr>
          <a:lstStyle/>
          <a:p>
            <a:r>
              <a:rPr lang="en-IN" dirty="0"/>
              <a:t>Fig 1d. HGBC-LOA Model classification report</a:t>
            </a:r>
          </a:p>
        </p:txBody>
      </p:sp>
      <p:pic>
        <p:nvPicPr>
          <p:cNvPr id="17" name="Content Placeholder 16">
            <a:extLst>
              <a:ext uri="{FF2B5EF4-FFF2-40B4-BE49-F238E27FC236}">
                <a16:creationId xmlns:a16="http://schemas.microsoft.com/office/drawing/2014/main" id="{5CDFFEEF-B2D4-7C6A-0441-9FA742C6D8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6642" y="1060320"/>
            <a:ext cx="4422367" cy="2151263"/>
          </a:xfrm>
        </p:spPr>
      </p:pic>
      <p:pic>
        <p:nvPicPr>
          <p:cNvPr id="19" name="Picture 18">
            <a:extLst>
              <a:ext uri="{FF2B5EF4-FFF2-40B4-BE49-F238E27FC236}">
                <a16:creationId xmlns:a16="http://schemas.microsoft.com/office/drawing/2014/main" id="{FF546EF0-F316-AAF1-E8E3-B0200792E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166" y="1060320"/>
            <a:ext cx="4816295" cy="2151263"/>
          </a:xfrm>
          <a:prstGeom prst="rect">
            <a:avLst/>
          </a:prstGeom>
        </p:spPr>
      </p:pic>
      <p:pic>
        <p:nvPicPr>
          <p:cNvPr id="21" name="Picture 20">
            <a:extLst>
              <a:ext uri="{FF2B5EF4-FFF2-40B4-BE49-F238E27FC236}">
                <a16:creationId xmlns:a16="http://schemas.microsoft.com/office/drawing/2014/main" id="{17576199-BA0A-363A-8324-1AFDA21954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035343"/>
            <a:ext cx="4440809" cy="2175663"/>
          </a:xfrm>
          <a:prstGeom prst="rect">
            <a:avLst/>
          </a:prstGeom>
        </p:spPr>
      </p:pic>
      <p:pic>
        <p:nvPicPr>
          <p:cNvPr id="23" name="Picture 22">
            <a:extLst>
              <a:ext uri="{FF2B5EF4-FFF2-40B4-BE49-F238E27FC236}">
                <a16:creationId xmlns:a16="http://schemas.microsoft.com/office/drawing/2014/main" id="{816A478E-CA5F-0D0F-6208-6DB461AD63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0166" y="4035343"/>
            <a:ext cx="4816294" cy="2175663"/>
          </a:xfrm>
          <a:prstGeom prst="rect">
            <a:avLst/>
          </a:prstGeom>
        </p:spPr>
      </p:pic>
      <p:pic>
        <p:nvPicPr>
          <p:cNvPr id="24" name="Picture 23">
            <a:extLst>
              <a:ext uri="{FF2B5EF4-FFF2-40B4-BE49-F238E27FC236}">
                <a16:creationId xmlns:a16="http://schemas.microsoft.com/office/drawing/2014/main" id="{8CD476DF-08DD-A138-B64A-2FA819BEAA46}"/>
              </a:ext>
            </a:extLst>
          </p:cNvPr>
          <p:cNvPicPr>
            <a:picLocks noChangeAspect="1"/>
          </p:cNvPicPr>
          <p:nvPr/>
        </p:nvPicPr>
        <p:blipFill>
          <a:blip r:embed="rId6"/>
          <a:stretch>
            <a:fillRect/>
          </a:stretch>
        </p:blipFill>
        <p:spPr>
          <a:xfrm>
            <a:off x="10218656" y="-13863"/>
            <a:ext cx="1973344" cy="600994"/>
          </a:xfrm>
          <a:prstGeom prst="rect">
            <a:avLst/>
          </a:prstGeom>
        </p:spPr>
      </p:pic>
    </p:spTree>
    <p:extLst>
      <p:ext uri="{BB962C8B-B14F-4D97-AF65-F5344CB8AC3E}">
        <p14:creationId xmlns:p14="http://schemas.microsoft.com/office/powerpoint/2010/main" val="371314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E8A3-A038-0862-A512-C5F620A90F29}"/>
              </a:ext>
            </a:extLst>
          </p:cNvPr>
          <p:cNvSpPr>
            <a:spLocks noGrp="1"/>
          </p:cNvSpPr>
          <p:nvPr>
            <p:ph type="title"/>
          </p:nvPr>
        </p:nvSpPr>
        <p:spPr>
          <a:xfrm>
            <a:off x="904187" y="605891"/>
            <a:ext cx="10718261" cy="502141"/>
          </a:xfrm>
        </p:spPr>
        <p:txBody>
          <a:bodyPr>
            <a:noAutofit/>
          </a:bodyPr>
          <a:lstStyle/>
          <a:p>
            <a:r>
              <a:rPr lang="en-IN" sz="3200" b="1" dirty="0">
                <a:latin typeface="Cambria Math" panose="02040503050406030204" pitchFamily="18" charset="0"/>
                <a:ea typeface="Cambria Math" panose="02040503050406030204" pitchFamily="18" charset="0"/>
              </a:rPr>
              <a:t>Classification report of all classifiers after MLOA optimization</a:t>
            </a:r>
            <a:endParaRPr lang="en-IN" sz="3200" dirty="0"/>
          </a:p>
        </p:txBody>
      </p:sp>
      <p:sp>
        <p:nvSpPr>
          <p:cNvPr id="12" name="TextBox 11">
            <a:extLst>
              <a:ext uri="{FF2B5EF4-FFF2-40B4-BE49-F238E27FC236}">
                <a16:creationId xmlns:a16="http://schemas.microsoft.com/office/drawing/2014/main" id="{BE52CDED-36A3-F887-86B5-0CA63C7DF081}"/>
              </a:ext>
            </a:extLst>
          </p:cNvPr>
          <p:cNvSpPr txBox="1"/>
          <p:nvPr/>
        </p:nvSpPr>
        <p:spPr>
          <a:xfrm>
            <a:off x="838200" y="3211583"/>
            <a:ext cx="4422368" cy="369332"/>
          </a:xfrm>
          <a:prstGeom prst="rect">
            <a:avLst/>
          </a:prstGeom>
          <a:noFill/>
        </p:spPr>
        <p:txBody>
          <a:bodyPr wrap="square" rtlCol="0">
            <a:spAutoFit/>
          </a:bodyPr>
          <a:lstStyle/>
          <a:p>
            <a:r>
              <a:rPr lang="en-IN" dirty="0"/>
              <a:t>Fig 1a. KNN-MLOA Model classification report</a:t>
            </a:r>
          </a:p>
        </p:txBody>
      </p:sp>
      <p:sp>
        <p:nvSpPr>
          <p:cNvPr id="14" name="TextBox 13">
            <a:extLst>
              <a:ext uri="{FF2B5EF4-FFF2-40B4-BE49-F238E27FC236}">
                <a16:creationId xmlns:a16="http://schemas.microsoft.com/office/drawing/2014/main" id="{2A19E06D-CEDC-136B-F296-201743208DB6}"/>
              </a:ext>
            </a:extLst>
          </p:cNvPr>
          <p:cNvSpPr txBox="1"/>
          <p:nvPr/>
        </p:nvSpPr>
        <p:spPr>
          <a:xfrm>
            <a:off x="6740166" y="3219971"/>
            <a:ext cx="4996206" cy="369332"/>
          </a:xfrm>
          <a:prstGeom prst="rect">
            <a:avLst/>
          </a:prstGeom>
          <a:noFill/>
        </p:spPr>
        <p:txBody>
          <a:bodyPr wrap="square" rtlCol="0">
            <a:spAutoFit/>
          </a:bodyPr>
          <a:lstStyle/>
          <a:p>
            <a:r>
              <a:rPr lang="en-IN" dirty="0"/>
              <a:t>Fig 1b. LDA-MLOA Model classification report</a:t>
            </a:r>
          </a:p>
        </p:txBody>
      </p:sp>
      <p:sp>
        <p:nvSpPr>
          <p:cNvPr id="15" name="TextBox 14">
            <a:extLst>
              <a:ext uri="{FF2B5EF4-FFF2-40B4-BE49-F238E27FC236}">
                <a16:creationId xmlns:a16="http://schemas.microsoft.com/office/drawing/2014/main" id="{8B0200A9-482D-7EA5-05DC-2D4A950C6BB3}"/>
              </a:ext>
            </a:extLst>
          </p:cNvPr>
          <p:cNvSpPr txBox="1"/>
          <p:nvPr/>
        </p:nvSpPr>
        <p:spPr>
          <a:xfrm>
            <a:off x="765143" y="6169406"/>
            <a:ext cx="4996206" cy="369332"/>
          </a:xfrm>
          <a:prstGeom prst="rect">
            <a:avLst/>
          </a:prstGeom>
          <a:noFill/>
        </p:spPr>
        <p:txBody>
          <a:bodyPr wrap="square" rtlCol="0">
            <a:spAutoFit/>
          </a:bodyPr>
          <a:lstStyle/>
          <a:p>
            <a:r>
              <a:rPr lang="en-IN" dirty="0"/>
              <a:t>Fig 1c. RFC-MLOA Model classification report</a:t>
            </a:r>
          </a:p>
        </p:txBody>
      </p:sp>
      <p:sp>
        <p:nvSpPr>
          <p:cNvPr id="16" name="TextBox 15">
            <a:extLst>
              <a:ext uri="{FF2B5EF4-FFF2-40B4-BE49-F238E27FC236}">
                <a16:creationId xmlns:a16="http://schemas.microsoft.com/office/drawing/2014/main" id="{C49C48E4-E81E-BD2F-4959-FF9E0814404B}"/>
              </a:ext>
            </a:extLst>
          </p:cNvPr>
          <p:cNvSpPr txBox="1"/>
          <p:nvPr/>
        </p:nvSpPr>
        <p:spPr>
          <a:xfrm>
            <a:off x="6650210" y="6169406"/>
            <a:ext cx="4996206" cy="369332"/>
          </a:xfrm>
          <a:prstGeom prst="rect">
            <a:avLst/>
          </a:prstGeom>
          <a:noFill/>
        </p:spPr>
        <p:txBody>
          <a:bodyPr wrap="square" rtlCol="0">
            <a:spAutoFit/>
          </a:bodyPr>
          <a:lstStyle/>
          <a:p>
            <a:r>
              <a:rPr lang="en-IN" dirty="0"/>
              <a:t>Fig 1d. HGBC-MLOA Model classification report</a:t>
            </a:r>
          </a:p>
        </p:txBody>
      </p:sp>
      <p:pic>
        <p:nvPicPr>
          <p:cNvPr id="4" name="Picture 3">
            <a:extLst>
              <a:ext uri="{FF2B5EF4-FFF2-40B4-BE49-F238E27FC236}">
                <a16:creationId xmlns:a16="http://schemas.microsoft.com/office/drawing/2014/main" id="{BF5210BB-2934-2513-EF10-CFE5495C0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642" y="4035343"/>
            <a:ext cx="4422368" cy="2175663"/>
          </a:xfrm>
          <a:prstGeom prst="rect">
            <a:avLst/>
          </a:prstGeom>
        </p:spPr>
      </p:pic>
      <p:pic>
        <p:nvPicPr>
          <p:cNvPr id="13" name="Content Placeholder 12">
            <a:extLst>
              <a:ext uri="{FF2B5EF4-FFF2-40B4-BE49-F238E27FC236}">
                <a16:creationId xmlns:a16="http://schemas.microsoft.com/office/drawing/2014/main" id="{82CDE407-3ADD-2FFA-D2D2-9D6187B67E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6642" y="1060320"/>
            <a:ext cx="4422368" cy="2151263"/>
          </a:xfrm>
        </p:spPr>
      </p:pic>
      <p:pic>
        <p:nvPicPr>
          <p:cNvPr id="18" name="Picture 17">
            <a:extLst>
              <a:ext uri="{FF2B5EF4-FFF2-40B4-BE49-F238E27FC236}">
                <a16:creationId xmlns:a16="http://schemas.microsoft.com/office/drawing/2014/main" id="{BD2BC5F6-8B44-7E90-8E39-874CC2AD1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0166" y="1060319"/>
            <a:ext cx="4816295" cy="2151263"/>
          </a:xfrm>
          <a:prstGeom prst="rect">
            <a:avLst/>
          </a:prstGeom>
        </p:spPr>
      </p:pic>
      <p:pic>
        <p:nvPicPr>
          <p:cNvPr id="20" name="Picture 19">
            <a:extLst>
              <a:ext uri="{FF2B5EF4-FFF2-40B4-BE49-F238E27FC236}">
                <a16:creationId xmlns:a16="http://schemas.microsoft.com/office/drawing/2014/main" id="{0D19E1C7-B70C-C98A-3985-7A744650CD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0167" y="4035342"/>
            <a:ext cx="4816294" cy="2175663"/>
          </a:xfrm>
          <a:prstGeom prst="rect">
            <a:avLst/>
          </a:prstGeom>
        </p:spPr>
      </p:pic>
      <p:pic>
        <p:nvPicPr>
          <p:cNvPr id="21" name="Picture 20">
            <a:extLst>
              <a:ext uri="{FF2B5EF4-FFF2-40B4-BE49-F238E27FC236}">
                <a16:creationId xmlns:a16="http://schemas.microsoft.com/office/drawing/2014/main" id="{F447DA8B-272F-A8F1-72BE-69EA6665B20A}"/>
              </a:ext>
            </a:extLst>
          </p:cNvPr>
          <p:cNvPicPr>
            <a:picLocks noChangeAspect="1"/>
          </p:cNvPicPr>
          <p:nvPr/>
        </p:nvPicPr>
        <p:blipFill>
          <a:blip r:embed="rId6"/>
          <a:stretch>
            <a:fillRect/>
          </a:stretch>
        </p:blipFill>
        <p:spPr>
          <a:xfrm>
            <a:off x="10218656" y="-13863"/>
            <a:ext cx="1973344" cy="600994"/>
          </a:xfrm>
          <a:prstGeom prst="rect">
            <a:avLst/>
          </a:prstGeom>
        </p:spPr>
      </p:pic>
    </p:spTree>
    <p:extLst>
      <p:ext uri="{BB962C8B-B14F-4D97-AF65-F5344CB8AC3E}">
        <p14:creationId xmlns:p14="http://schemas.microsoft.com/office/powerpoint/2010/main" val="954092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3F10-41E4-7FE8-E551-432A4B8ED772}"/>
              </a:ext>
            </a:extLst>
          </p:cNvPr>
          <p:cNvSpPr>
            <a:spLocks noGrp="1"/>
          </p:cNvSpPr>
          <p:nvPr>
            <p:ph type="title"/>
          </p:nvPr>
        </p:nvSpPr>
        <p:spPr>
          <a:xfrm>
            <a:off x="838200" y="465160"/>
            <a:ext cx="11190402" cy="848414"/>
          </a:xfrm>
        </p:spPr>
        <p:txBody>
          <a:bodyPr>
            <a:noAutofit/>
          </a:bodyPr>
          <a:lstStyle/>
          <a:p>
            <a:r>
              <a:rPr lang="en-IN" sz="2800" b="1" dirty="0">
                <a:latin typeface="Cambria Math" panose="02040503050406030204" pitchFamily="18" charset="0"/>
                <a:ea typeface="Cambria Math" panose="02040503050406030204" pitchFamily="18" charset="0"/>
              </a:rPr>
              <a:t>Grouped bar plots of BAC,MCC of all classifiers after MLOA optimization</a:t>
            </a:r>
          </a:p>
        </p:txBody>
      </p:sp>
      <p:pic>
        <p:nvPicPr>
          <p:cNvPr id="5" name="Content Placeholder 4">
            <a:extLst>
              <a:ext uri="{FF2B5EF4-FFF2-40B4-BE49-F238E27FC236}">
                <a16:creationId xmlns:a16="http://schemas.microsoft.com/office/drawing/2014/main" id="{246E3251-AC23-F3C2-EA82-C57E58224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74528"/>
            <a:ext cx="4421957" cy="2254472"/>
          </a:xfrm>
        </p:spPr>
      </p:pic>
      <p:pic>
        <p:nvPicPr>
          <p:cNvPr id="7" name="Picture 6">
            <a:extLst>
              <a:ext uri="{FF2B5EF4-FFF2-40B4-BE49-F238E27FC236}">
                <a16:creationId xmlns:a16="http://schemas.microsoft.com/office/drawing/2014/main" id="{742BCFBA-7569-A649-AC8F-966105F5C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845" y="1174529"/>
            <a:ext cx="4532450" cy="2254472"/>
          </a:xfrm>
          <a:prstGeom prst="rect">
            <a:avLst/>
          </a:prstGeom>
        </p:spPr>
      </p:pic>
      <p:pic>
        <p:nvPicPr>
          <p:cNvPr id="9" name="Picture 8">
            <a:extLst>
              <a:ext uri="{FF2B5EF4-FFF2-40B4-BE49-F238E27FC236}">
                <a16:creationId xmlns:a16="http://schemas.microsoft.com/office/drawing/2014/main" id="{ADFD3F8D-275E-15BE-DDCB-493E6020B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138368"/>
            <a:ext cx="4421957" cy="2254472"/>
          </a:xfrm>
          <a:prstGeom prst="rect">
            <a:avLst/>
          </a:prstGeom>
        </p:spPr>
      </p:pic>
      <p:pic>
        <p:nvPicPr>
          <p:cNvPr id="11" name="Picture 10">
            <a:extLst>
              <a:ext uri="{FF2B5EF4-FFF2-40B4-BE49-F238E27FC236}">
                <a16:creationId xmlns:a16="http://schemas.microsoft.com/office/drawing/2014/main" id="{20E00572-45C1-19B2-4D8E-F1ABC9DD1B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1846" y="4138368"/>
            <a:ext cx="4532450" cy="2254472"/>
          </a:xfrm>
          <a:prstGeom prst="rect">
            <a:avLst/>
          </a:prstGeom>
        </p:spPr>
      </p:pic>
      <p:pic>
        <p:nvPicPr>
          <p:cNvPr id="12" name="Picture 11">
            <a:extLst>
              <a:ext uri="{FF2B5EF4-FFF2-40B4-BE49-F238E27FC236}">
                <a16:creationId xmlns:a16="http://schemas.microsoft.com/office/drawing/2014/main" id="{B9546DC0-9954-418D-6583-8B1C4D81C853}"/>
              </a:ext>
            </a:extLst>
          </p:cNvPr>
          <p:cNvPicPr>
            <a:picLocks noChangeAspect="1"/>
          </p:cNvPicPr>
          <p:nvPr/>
        </p:nvPicPr>
        <p:blipFill>
          <a:blip r:embed="rId6"/>
          <a:stretch>
            <a:fillRect/>
          </a:stretch>
        </p:blipFill>
        <p:spPr>
          <a:xfrm>
            <a:off x="10218656" y="-13863"/>
            <a:ext cx="1973344" cy="600994"/>
          </a:xfrm>
          <a:prstGeom prst="rect">
            <a:avLst/>
          </a:prstGeom>
        </p:spPr>
      </p:pic>
    </p:spTree>
    <p:extLst>
      <p:ext uri="{BB962C8B-B14F-4D97-AF65-F5344CB8AC3E}">
        <p14:creationId xmlns:p14="http://schemas.microsoft.com/office/powerpoint/2010/main" val="1259440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039A-6AA3-E285-FE9B-9AEA595AC9DF}"/>
              </a:ext>
            </a:extLst>
          </p:cNvPr>
          <p:cNvSpPr>
            <a:spLocks noGrp="1"/>
          </p:cNvSpPr>
          <p:nvPr>
            <p:ph type="title"/>
          </p:nvPr>
        </p:nvSpPr>
        <p:spPr>
          <a:xfrm>
            <a:off x="300873" y="365125"/>
            <a:ext cx="11052927" cy="926347"/>
          </a:xfrm>
        </p:spPr>
        <p:txBody>
          <a:bodyPr>
            <a:normAutofit/>
          </a:bodyPr>
          <a:lstStyle/>
          <a:p>
            <a:r>
              <a:rPr lang="en-IN" sz="4000" b="1" dirty="0">
                <a:latin typeface="Cambria Math" panose="02040503050406030204" pitchFamily="18" charset="0"/>
                <a:ea typeface="Cambria Math" panose="02040503050406030204" pitchFamily="18" charset="0"/>
              </a:rPr>
              <a:t>Metrics before and after optimization</a:t>
            </a:r>
          </a:p>
        </p:txBody>
      </p:sp>
      <p:pic>
        <p:nvPicPr>
          <p:cNvPr id="5" name="Content Placeholder 4">
            <a:extLst>
              <a:ext uri="{FF2B5EF4-FFF2-40B4-BE49-F238E27FC236}">
                <a16:creationId xmlns:a16="http://schemas.microsoft.com/office/drawing/2014/main" id="{49FFB1A4-0F27-6D0B-7CCE-3BCF336193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873" y="1786477"/>
            <a:ext cx="3658386" cy="2908071"/>
          </a:xfrm>
        </p:spPr>
      </p:pic>
      <p:pic>
        <p:nvPicPr>
          <p:cNvPr id="7" name="Picture 6">
            <a:extLst>
              <a:ext uri="{FF2B5EF4-FFF2-40B4-BE49-F238E27FC236}">
                <a16:creationId xmlns:a16="http://schemas.microsoft.com/office/drawing/2014/main" id="{916A2EBF-7618-8EE5-88F1-0F375B18D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806" y="1790093"/>
            <a:ext cx="3658387" cy="2904455"/>
          </a:xfrm>
          <a:prstGeom prst="rect">
            <a:avLst/>
          </a:prstGeom>
        </p:spPr>
      </p:pic>
      <p:pic>
        <p:nvPicPr>
          <p:cNvPr id="9" name="Picture 8">
            <a:extLst>
              <a:ext uri="{FF2B5EF4-FFF2-40B4-BE49-F238E27FC236}">
                <a16:creationId xmlns:a16="http://schemas.microsoft.com/office/drawing/2014/main" id="{491B1ABF-CE06-591D-C16F-1AE96DF557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2740" y="1786477"/>
            <a:ext cx="3658387" cy="2904455"/>
          </a:xfrm>
          <a:prstGeom prst="rect">
            <a:avLst/>
          </a:prstGeom>
        </p:spPr>
      </p:pic>
      <p:sp>
        <p:nvSpPr>
          <p:cNvPr id="10" name="TextBox 9">
            <a:extLst>
              <a:ext uri="{FF2B5EF4-FFF2-40B4-BE49-F238E27FC236}">
                <a16:creationId xmlns:a16="http://schemas.microsoft.com/office/drawing/2014/main" id="{690693C4-D364-1303-7E13-928BD2603616}"/>
              </a:ext>
            </a:extLst>
          </p:cNvPr>
          <p:cNvSpPr txBox="1"/>
          <p:nvPr/>
        </p:nvSpPr>
        <p:spPr>
          <a:xfrm>
            <a:off x="216032" y="4690932"/>
            <a:ext cx="3828067" cy="369332"/>
          </a:xfrm>
          <a:prstGeom prst="rect">
            <a:avLst/>
          </a:prstGeom>
          <a:noFill/>
        </p:spPr>
        <p:txBody>
          <a:bodyPr wrap="square" rtlCol="0">
            <a:spAutoFit/>
          </a:bodyPr>
          <a:lstStyle/>
          <a:p>
            <a:r>
              <a:rPr lang="en-IN" dirty="0"/>
              <a:t>Fig 5a.Metrics before any optimization</a:t>
            </a:r>
          </a:p>
        </p:txBody>
      </p:sp>
      <p:sp>
        <p:nvSpPr>
          <p:cNvPr id="11" name="TextBox 10">
            <a:extLst>
              <a:ext uri="{FF2B5EF4-FFF2-40B4-BE49-F238E27FC236}">
                <a16:creationId xmlns:a16="http://schemas.microsoft.com/office/drawing/2014/main" id="{C0FC39A3-4AD5-83E2-9C75-4924BAB93217}"/>
              </a:ext>
            </a:extLst>
          </p:cNvPr>
          <p:cNvSpPr txBox="1"/>
          <p:nvPr/>
        </p:nvSpPr>
        <p:spPr>
          <a:xfrm>
            <a:off x="4181966" y="4690932"/>
            <a:ext cx="3828067" cy="369332"/>
          </a:xfrm>
          <a:prstGeom prst="rect">
            <a:avLst/>
          </a:prstGeom>
          <a:noFill/>
        </p:spPr>
        <p:txBody>
          <a:bodyPr wrap="square" rtlCol="0">
            <a:spAutoFit/>
          </a:bodyPr>
          <a:lstStyle/>
          <a:p>
            <a:r>
              <a:rPr lang="en-IN" dirty="0"/>
              <a:t>Fig 5a.Metrics after LOA optimization</a:t>
            </a:r>
          </a:p>
        </p:txBody>
      </p:sp>
      <p:sp>
        <p:nvSpPr>
          <p:cNvPr id="12" name="TextBox 11">
            <a:extLst>
              <a:ext uri="{FF2B5EF4-FFF2-40B4-BE49-F238E27FC236}">
                <a16:creationId xmlns:a16="http://schemas.microsoft.com/office/drawing/2014/main" id="{125A8FC3-F57E-2DEF-B319-6B7475EE2A80}"/>
              </a:ext>
            </a:extLst>
          </p:cNvPr>
          <p:cNvSpPr txBox="1"/>
          <p:nvPr/>
        </p:nvSpPr>
        <p:spPr>
          <a:xfrm>
            <a:off x="8126296" y="4690932"/>
            <a:ext cx="3828067" cy="369332"/>
          </a:xfrm>
          <a:prstGeom prst="rect">
            <a:avLst/>
          </a:prstGeom>
          <a:noFill/>
        </p:spPr>
        <p:txBody>
          <a:bodyPr wrap="square" rtlCol="0">
            <a:spAutoFit/>
          </a:bodyPr>
          <a:lstStyle/>
          <a:p>
            <a:r>
              <a:rPr lang="en-IN" dirty="0"/>
              <a:t>Fig 5a.Metrics after MLOA optimization</a:t>
            </a:r>
          </a:p>
        </p:txBody>
      </p:sp>
      <p:pic>
        <p:nvPicPr>
          <p:cNvPr id="13" name="Picture 12">
            <a:extLst>
              <a:ext uri="{FF2B5EF4-FFF2-40B4-BE49-F238E27FC236}">
                <a16:creationId xmlns:a16="http://schemas.microsoft.com/office/drawing/2014/main" id="{D0BABB5E-7C1D-E4C8-F670-259EDF5AB461}"/>
              </a:ext>
            </a:extLst>
          </p:cNvPr>
          <p:cNvPicPr>
            <a:picLocks noChangeAspect="1"/>
          </p:cNvPicPr>
          <p:nvPr/>
        </p:nvPicPr>
        <p:blipFill>
          <a:blip r:embed="rId5"/>
          <a:stretch>
            <a:fillRect/>
          </a:stretch>
        </p:blipFill>
        <p:spPr>
          <a:xfrm>
            <a:off x="10218656" y="-13863"/>
            <a:ext cx="1973344" cy="600994"/>
          </a:xfrm>
          <a:prstGeom prst="rect">
            <a:avLst/>
          </a:prstGeom>
        </p:spPr>
      </p:pic>
    </p:spTree>
    <p:extLst>
      <p:ext uri="{BB962C8B-B14F-4D97-AF65-F5344CB8AC3E}">
        <p14:creationId xmlns:p14="http://schemas.microsoft.com/office/powerpoint/2010/main" val="3549139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AEA1-6C19-B136-5A56-898EE740AD4D}"/>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Dataset</a:t>
            </a:r>
          </a:p>
        </p:txBody>
      </p:sp>
      <p:sp>
        <p:nvSpPr>
          <p:cNvPr id="3" name="Content Placeholder 2">
            <a:extLst>
              <a:ext uri="{FF2B5EF4-FFF2-40B4-BE49-F238E27FC236}">
                <a16:creationId xmlns:a16="http://schemas.microsoft.com/office/drawing/2014/main" id="{6428FFD9-67B2-46BD-53BF-30AADD524275}"/>
              </a:ext>
            </a:extLst>
          </p:cNvPr>
          <p:cNvSpPr>
            <a:spLocks noGrp="1"/>
          </p:cNvSpPr>
          <p:nvPr>
            <p:ph idx="1"/>
          </p:nvPr>
        </p:nvSpPr>
        <p:spPr/>
        <p:txBody>
          <a:bodyPr/>
          <a:lstStyle/>
          <a:p>
            <a:pPr marL="0" indent="0">
              <a:buNone/>
            </a:pPr>
            <a:r>
              <a:rPr lang="en-IN" dirty="0"/>
              <a:t>Dataset url: </a:t>
            </a:r>
            <a:r>
              <a:rPr lang="en-IN" sz="1600" dirty="0">
                <a:hlinkClick r:id="rId2"/>
              </a:rPr>
              <a:t>https://www.kaggle.com/datasets/sujaradha/thermal-images-diseased-healthy-leaves-paddy</a:t>
            </a:r>
            <a:endParaRPr lang="en-IN" sz="1600" dirty="0"/>
          </a:p>
        </p:txBody>
      </p:sp>
      <p:pic>
        <p:nvPicPr>
          <p:cNvPr id="4" name="Picture 3">
            <a:extLst>
              <a:ext uri="{FF2B5EF4-FFF2-40B4-BE49-F238E27FC236}">
                <a16:creationId xmlns:a16="http://schemas.microsoft.com/office/drawing/2014/main" id="{166B56D4-1D33-93B1-45FC-4EFA504A7C5D}"/>
              </a:ext>
            </a:extLst>
          </p:cNvPr>
          <p:cNvPicPr>
            <a:picLocks noChangeAspect="1"/>
          </p:cNvPicPr>
          <p:nvPr/>
        </p:nvPicPr>
        <p:blipFill>
          <a:blip r:embed="rId3"/>
          <a:stretch>
            <a:fillRect/>
          </a:stretch>
        </p:blipFill>
        <p:spPr>
          <a:xfrm>
            <a:off x="9649748" y="0"/>
            <a:ext cx="2542252" cy="774259"/>
          </a:xfrm>
          <a:prstGeom prst="rect">
            <a:avLst/>
          </a:prstGeom>
        </p:spPr>
      </p:pic>
    </p:spTree>
    <p:extLst>
      <p:ext uri="{BB962C8B-B14F-4D97-AF65-F5344CB8AC3E}">
        <p14:creationId xmlns:p14="http://schemas.microsoft.com/office/powerpoint/2010/main" val="5103767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80BF-BCCD-91F0-04B1-B5289CDCB0BA}"/>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Conclusion</a:t>
            </a:r>
          </a:p>
        </p:txBody>
      </p:sp>
      <p:sp>
        <p:nvSpPr>
          <p:cNvPr id="3" name="Content Placeholder 2">
            <a:extLst>
              <a:ext uri="{FF2B5EF4-FFF2-40B4-BE49-F238E27FC236}">
                <a16:creationId xmlns:a16="http://schemas.microsoft.com/office/drawing/2014/main" id="{A3114618-BC74-56F4-1859-3672CB311264}"/>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The focus on early identification of paddy leaf diseases using thermal image cameras is a promising approach to mitigate such loses.</a:t>
            </a:r>
            <a:r>
              <a:rPr lang="en-US" sz="2400" dirty="0">
                <a:latin typeface="Times New Roman" panose="02020603050405020304" pitchFamily="18" charset="0"/>
                <a:cs typeface="Times New Roman" panose="02020603050405020304" pitchFamily="18" charset="0"/>
              </a:rPr>
              <a:t> The analysis involves 636 thermal images, from which statistical and Box-Cox transformed features are extracted. Four machine learning techniques, namely K-Nearest Neighbor (KNN), Random Forest Classifier, Linear Discriminant Analysis, and Histogram Gradient Boosting Classifiers, are employed and evaluated. Among them, KNN stands out with a balanced accuracy of 90%. This indicates a significant advancement in early detection capabilities, which could potentially lead to a substantial reduction in the global yield losses caused by paddy diseases.</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017D351-51A2-9E42-4CB1-AEB47F115990}"/>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245623277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A781-F189-D285-AD8A-2F8038FA8B6D}"/>
              </a:ext>
            </a:extLst>
          </p:cNvPr>
          <p:cNvSpPr>
            <a:spLocks noGrp="1"/>
          </p:cNvSpPr>
          <p:nvPr>
            <p:ph type="title"/>
          </p:nvPr>
        </p:nvSpPr>
        <p:spPr>
          <a:xfrm>
            <a:off x="1013012" y="774259"/>
            <a:ext cx="10403541" cy="1242800"/>
          </a:xfrm>
        </p:spPr>
        <p:txBody>
          <a:bodyPr>
            <a:normAutofit/>
          </a:bodyPr>
          <a:lstStyle/>
          <a:p>
            <a:r>
              <a:rPr lang="en-IN" sz="4000" b="1" dirty="0">
                <a:latin typeface="Cambria Math" panose="02040503050406030204" pitchFamily="18" charset="0"/>
                <a:ea typeface="Cambria Math" panose="02040503050406030204" pitchFamily="18" charset="0"/>
              </a:rPr>
              <a:t>BASE PAPER DETAILS :</a:t>
            </a:r>
          </a:p>
        </p:txBody>
      </p:sp>
      <p:sp>
        <p:nvSpPr>
          <p:cNvPr id="3" name="Content Placeholder 2">
            <a:extLst>
              <a:ext uri="{FF2B5EF4-FFF2-40B4-BE49-F238E27FC236}">
                <a16:creationId xmlns:a16="http://schemas.microsoft.com/office/drawing/2014/main" id="{1BFD3667-4B08-DB9E-C999-986EFDA47CA7}"/>
              </a:ext>
            </a:extLst>
          </p:cNvPr>
          <p:cNvSpPr>
            <a:spLocks noGrp="1"/>
          </p:cNvSpPr>
          <p:nvPr>
            <p:ph idx="1"/>
          </p:nvPr>
        </p:nvSpPr>
        <p:spPr>
          <a:xfrm>
            <a:off x="838198" y="2115674"/>
            <a:ext cx="10515601" cy="4132723"/>
          </a:xfrm>
        </p:spPr>
        <p:txBody>
          <a:bodyPr>
            <a:normAutofit/>
          </a:bodyPr>
          <a:lstStyle/>
          <a:p>
            <a:pPr marL="0" indent="0">
              <a:buNone/>
            </a:pPr>
            <a:r>
              <a:rPr lang="en-IN" sz="2400" dirty="0">
                <a:latin typeface="Cambria Math" panose="02040503050406030204" pitchFamily="18" charset="0"/>
                <a:ea typeface="Cambria Math" panose="02040503050406030204" pitchFamily="18" charset="0"/>
              </a:rPr>
              <a:t>   </a:t>
            </a:r>
            <a:r>
              <a:rPr lang="en-IN" sz="2400" b="1" dirty="0">
                <a:ea typeface="Cambria Math" panose="02040503050406030204" pitchFamily="18" charset="0"/>
              </a:rPr>
              <a:t>Base Paper URL             </a:t>
            </a:r>
            <a:r>
              <a:rPr lang="en-IN" sz="2400" dirty="0">
                <a:latin typeface="Cambria Math" panose="02040503050406030204" pitchFamily="18" charset="0"/>
                <a:ea typeface="Cambria Math" panose="02040503050406030204" pitchFamily="18" charset="0"/>
              </a:rPr>
              <a:t>: </a:t>
            </a:r>
          </a:p>
          <a:p>
            <a:pPr marL="0" indent="0">
              <a:buNone/>
            </a:pPr>
            <a:r>
              <a:rPr lang="en-IN" sz="2400" dirty="0">
                <a:latin typeface="Cambria Math" panose="02040503050406030204" pitchFamily="18" charset="0"/>
                <a:ea typeface="Cambria Math" panose="02040503050406030204" pitchFamily="18" charset="0"/>
              </a:rPr>
              <a:t>   </a:t>
            </a:r>
            <a:r>
              <a:rPr lang="en-IN" sz="2400" b="1" dirty="0">
                <a:latin typeface="Calibri" panose="020F0502020204030204" pitchFamily="34" charset="0"/>
                <a:ea typeface="Calibri" panose="020F0502020204030204" pitchFamily="34" charset="0"/>
                <a:cs typeface="Calibri" panose="020F0502020204030204" pitchFamily="34" charset="0"/>
              </a:rPr>
              <a:t>Title of the paper          :</a:t>
            </a:r>
            <a:r>
              <a:rPr lang="en-IN"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Multiclass Paddy Disease Detection Using Filter-Based 					         Feature Transformation Technique</a:t>
            </a:r>
          </a:p>
          <a:p>
            <a:pPr marL="0" indent="0">
              <a:buNone/>
            </a:pPr>
            <a:endParaRPr lang="en-US" sz="2400" dirty="0">
              <a:latin typeface="Cambria Math" panose="02040503050406030204" pitchFamily="18" charset="0"/>
              <a:ea typeface="Cambria Math" panose="02040503050406030204" pitchFamily="18" charset="0"/>
            </a:endParaRPr>
          </a:p>
          <a:p>
            <a:pPr marL="0" indent="0">
              <a:buNone/>
            </a:pPr>
            <a:r>
              <a:rPr lang="en-US" sz="2400" dirty="0">
                <a:latin typeface="Cambria Math" panose="02040503050406030204" pitchFamily="18" charset="0"/>
                <a:ea typeface="Cambria Math" panose="02040503050406030204" pitchFamily="18" charset="0"/>
              </a:rPr>
              <a:t>    </a:t>
            </a:r>
            <a:r>
              <a:rPr lang="en-GB" sz="2400" b="1" dirty="0"/>
              <a:t>Year of publication      :  06 OCTOBER 2023</a:t>
            </a:r>
            <a:endParaRPr lang="en-GB" sz="2400" dirty="0"/>
          </a:p>
          <a:p>
            <a:pPr marL="0" indent="0">
              <a:buNone/>
            </a:pPr>
            <a:r>
              <a:rPr lang="en-GB" sz="2400" b="1" dirty="0"/>
              <a:t>    Indexed in                     :</a:t>
            </a:r>
            <a:r>
              <a:rPr lang="en-US" sz="2400" b="1" dirty="0"/>
              <a:t>  IEEE Access</a:t>
            </a:r>
          </a:p>
          <a:p>
            <a:pPr marL="0" indent="0">
              <a:buNone/>
            </a:pPr>
            <a:r>
              <a:rPr lang="en-US" sz="2400" b="1" dirty="0"/>
              <a:t>     Authors                         :  </a:t>
            </a:r>
            <a:r>
              <a:rPr lang="en-US" sz="2400" b="1" dirty="0" err="1"/>
              <a:t>N.Bharanidharan</a:t>
            </a:r>
            <a:r>
              <a:rPr lang="en-US" sz="2400" b="1" dirty="0"/>
              <a:t>, </a:t>
            </a:r>
            <a:r>
              <a:rPr lang="en-US" sz="2400" b="1" dirty="0" err="1"/>
              <a:t>S.R.Sannasi</a:t>
            </a:r>
            <a:r>
              <a:rPr lang="en-US" sz="2400" b="1" dirty="0"/>
              <a:t> Chakravarthy,                    			        </a:t>
            </a:r>
            <a:r>
              <a:rPr lang="en-US" sz="2400" b="1" dirty="0" err="1"/>
              <a:t>Harikumar</a:t>
            </a:r>
            <a:endParaRPr lang="en-US" sz="2400" dirty="0"/>
          </a:p>
          <a:p>
            <a:pPr marL="0" indent="0">
              <a:buNone/>
            </a:pPr>
            <a:r>
              <a:rPr lang="en-US" sz="2400" b="1" dirty="0"/>
              <a:t>    ISSN NO	                  :</a:t>
            </a:r>
            <a:r>
              <a:rPr lang="en-IN" sz="2400" dirty="0">
                <a:solidFill>
                  <a:srgbClr val="2E2E2E"/>
                </a:solidFill>
                <a:latin typeface="nexus-sans"/>
              </a:rPr>
              <a:t>  </a:t>
            </a:r>
            <a:r>
              <a:rPr lang="en-IN" sz="2400" b="1" dirty="0">
                <a:solidFill>
                  <a:srgbClr val="2E2E2E"/>
                </a:solidFill>
                <a:latin typeface="nexus-sans"/>
              </a:rPr>
              <a:t>2169-3536</a:t>
            </a:r>
            <a:endParaRPr lang="en-SG" sz="2400" b="1" dirty="0"/>
          </a:p>
          <a:p>
            <a:pPr marL="0" indent="0">
              <a:buNone/>
            </a:pPr>
            <a:endParaRPr lang="en-IN" sz="2000" dirty="0">
              <a:latin typeface="Cambria Math" panose="02040503050406030204" pitchFamily="18" charset="0"/>
              <a:ea typeface="Cambria Math" panose="02040503050406030204" pitchFamily="18" charset="0"/>
            </a:endParaRPr>
          </a:p>
        </p:txBody>
      </p:sp>
      <p:sp>
        <p:nvSpPr>
          <p:cNvPr id="11" name="Rectangle 8">
            <a:extLst>
              <a:ext uri="{FF2B5EF4-FFF2-40B4-BE49-F238E27FC236}">
                <a16:creationId xmlns:a16="http://schemas.microsoft.com/office/drawing/2014/main" id="{C767F84D-D010-4B9C-C30B-B9F694D7460E}"/>
              </a:ext>
            </a:extLst>
          </p:cNvPr>
          <p:cNvSpPr>
            <a:spLocks noChangeArrowheads="1"/>
          </p:cNvSpPr>
          <p:nvPr/>
        </p:nvSpPr>
        <p:spPr bwMode="auto">
          <a:xfrm>
            <a:off x="4075683" y="230936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https://ieeexplore.ieee.org/document/10273722</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9340D735-024C-1438-5B06-EB1F52C0A447}"/>
              </a:ext>
            </a:extLst>
          </p:cNvPr>
          <p:cNvPicPr>
            <a:picLocks noChangeAspect="1"/>
          </p:cNvPicPr>
          <p:nvPr/>
        </p:nvPicPr>
        <p:blipFill>
          <a:blip r:embed="rId3"/>
          <a:stretch>
            <a:fillRect/>
          </a:stretch>
        </p:blipFill>
        <p:spPr>
          <a:xfrm>
            <a:off x="9649748" y="0"/>
            <a:ext cx="2542252" cy="774259"/>
          </a:xfrm>
          <a:prstGeom prst="rect">
            <a:avLst/>
          </a:prstGeom>
        </p:spPr>
      </p:pic>
    </p:spTree>
    <p:extLst>
      <p:ext uri="{BB962C8B-B14F-4D97-AF65-F5344CB8AC3E}">
        <p14:creationId xmlns:p14="http://schemas.microsoft.com/office/powerpoint/2010/main" val="71451139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1B70-D89C-1ECC-7004-1889DC2B61BD}"/>
              </a:ext>
            </a:extLst>
          </p:cNvPr>
          <p:cNvSpPr>
            <a:spLocks noGrp="1"/>
          </p:cNvSpPr>
          <p:nvPr>
            <p:ph type="title"/>
          </p:nvPr>
        </p:nvSpPr>
        <p:spPr/>
        <p:txBody>
          <a:bodyPr/>
          <a:lstStyle/>
          <a:p>
            <a:r>
              <a:rPr lang="en-IN" b="1" dirty="0">
                <a:latin typeface="Cambria Math" panose="02040503050406030204" pitchFamily="18" charset="0"/>
                <a:ea typeface="Cambria Math" panose="02040503050406030204" pitchFamily="18" charset="0"/>
              </a:rPr>
              <a:t>References:</a:t>
            </a:r>
          </a:p>
        </p:txBody>
      </p:sp>
      <p:sp>
        <p:nvSpPr>
          <p:cNvPr id="3" name="Content Placeholder 2">
            <a:extLst>
              <a:ext uri="{FF2B5EF4-FFF2-40B4-BE49-F238E27FC236}">
                <a16:creationId xmlns:a16="http://schemas.microsoft.com/office/drawing/2014/main" id="{FDBFBE7D-B54A-5237-F56A-61C1A84D7C2D}"/>
              </a:ext>
            </a:extLst>
          </p:cNvPr>
          <p:cNvSpPr>
            <a:spLocks noGrp="1"/>
          </p:cNvSpPr>
          <p:nvPr>
            <p:ph idx="1"/>
          </p:nvPr>
        </p:nvSpPr>
        <p:spPr/>
        <p:txBody>
          <a:bodyPr>
            <a:normAutofit/>
          </a:bodyPr>
          <a:lstStyle/>
          <a:p>
            <a:pPr>
              <a:buFont typeface="Wingdings" panose="05000000000000000000" pitchFamily="2" charset="2"/>
              <a:buChar char="§"/>
            </a:pPr>
            <a:r>
              <a:rPr lang="en-IN" sz="1800" dirty="0"/>
              <a:t>S. A. Noor, N. </a:t>
            </a:r>
            <a:r>
              <a:rPr lang="en-IN" sz="1800" dirty="0" err="1"/>
              <a:t>Anitha</a:t>
            </a:r>
            <a:r>
              <a:rPr lang="en-IN" sz="1800" dirty="0"/>
              <a:t>, and P. Sreenivasulu, ‘‘Identification of fungal diseases in paddy fields using image processing techniques,’’ Int. J. Adv. Res., Ideas </a:t>
            </a:r>
            <a:r>
              <a:rPr lang="en-IN" sz="1800" dirty="0" err="1"/>
              <a:t>Innov</a:t>
            </a:r>
            <a:r>
              <a:rPr lang="en-IN" sz="1800" dirty="0"/>
              <a:t>. Technol., vol. 4, no. 3, pp. 777–784, 2018.</a:t>
            </a:r>
          </a:p>
          <a:p>
            <a:pPr>
              <a:buFont typeface="Wingdings" panose="05000000000000000000" pitchFamily="2" charset="2"/>
              <a:buChar char="§"/>
            </a:pPr>
            <a:r>
              <a:rPr lang="en-IN" sz="1800" dirty="0"/>
              <a:t>M.S.Lydia,I.Aulia,I.Jaya,D.S.Hanafiah,andR.H.Lubis,‘‘Preliminary study for identifying rice plant disease based on thermal images,’’ J. Phys., Conf. Ser., vol. 1566, no. 1, Jun. 2020, Art. no. 012016</a:t>
            </a:r>
            <a:r>
              <a:rPr lang="en-IN" sz="1200" dirty="0"/>
              <a:t>.</a:t>
            </a:r>
          </a:p>
          <a:p>
            <a:pPr>
              <a:buFont typeface="Wingdings" panose="05000000000000000000" pitchFamily="2" charset="2"/>
              <a:buChar char="§"/>
            </a:pPr>
            <a:r>
              <a:rPr lang="en-IN" sz="1800" dirty="0"/>
              <a:t>K.W.HtunandC.S.</a:t>
            </a:r>
            <a:r>
              <a:rPr lang="en-IN" sz="1800" dirty="0" err="1"/>
              <a:t>Htwe</a:t>
            </a:r>
            <a:r>
              <a:rPr lang="en-IN" sz="1800" dirty="0"/>
              <a:t>,‘‘Development of paddy diseased leaf </a:t>
            </a:r>
            <a:r>
              <a:rPr lang="en-IN" sz="1800" dirty="0" err="1"/>
              <a:t>classifi</a:t>
            </a:r>
            <a:r>
              <a:rPr lang="en-IN" sz="1800" dirty="0"/>
              <a:t> cation system using modified </a:t>
            </a:r>
            <a:r>
              <a:rPr lang="en-IN" sz="1800" dirty="0" err="1"/>
              <a:t>color</a:t>
            </a:r>
            <a:r>
              <a:rPr lang="en-IN" sz="1800" dirty="0"/>
              <a:t> conversion,’’ Int. J. </a:t>
            </a:r>
            <a:r>
              <a:rPr lang="en-IN" sz="1800" dirty="0" err="1"/>
              <a:t>Softw</a:t>
            </a:r>
            <a:r>
              <a:rPr lang="en-IN" sz="1800" dirty="0"/>
              <a:t>. </a:t>
            </a:r>
            <a:r>
              <a:rPr lang="en-IN" sz="1800" dirty="0" err="1"/>
              <a:t>Hardw</a:t>
            </a:r>
            <a:r>
              <a:rPr lang="en-IN" sz="1800" dirty="0"/>
              <a:t>. Res. Eng., vol. 6, no. 8, pp. 1–12, 2018.</a:t>
            </a:r>
          </a:p>
          <a:p>
            <a:pPr>
              <a:buFont typeface="Wingdings" panose="05000000000000000000" pitchFamily="2" charset="2"/>
              <a:buChar char="§"/>
            </a:pPr>
            <a:r>
              <a:rPr lang="en-US" sz="1800" dirty="0"/>
              <a:t>Z. Zhang, ‘‘Introduction to machine learning: K-nearest neighbors,’’ Ann. Transl. Med., vol. 4, no. 11, p. 218, Jun. 2016.</a:t>
            </a:r>
          </a:p>
          <a:p>
            <a:pPr>
              <a:buFont typeface="Wingdings" panose="05000000000000000000" pitchFamily="2" charset="2"/>
              <a:buChar char="§"/>
            </a:pPr>
            <a:r>
              <a:rPr lang="en-IN" sz="1800" dirty="0"/>
              <a:t>S. </a:t>
            </a:r>
            <a:r>
              <a:rPr lang="en-IN" sz="1800" dirty="0" err="1"/>
              <a:t>Mirjalili</a:t>
            </a:r>
            <a:r>
              <a:rPr lang="en-IN" sz="1800" dirty="0"/>
              <a:t>, ‘‘SCA: A sine cosine algorithm for solving optimization problems,’’ </a:t>
            </a:r>
            <a:r>
              <a:rPr lang="en-IN" sz="1800" dirty="0" err="1"/>
              <a:t>Knowl</a:t>
            </a:r>
            <a:r>
              <a:rPr lang="en-IN" sz="1800" dirty="0"/>
              <a:t>.-Based Syst., vol. 96, pp. 120–133, Mar. 2016.</a:t>
            </a:r>
          </a:p>
          <a:p>
            <a:endParaRPr lang="en-IN" sz="1800" dirty="0"/>
          </a:p>
        </p:txBody>
      </p:sp>
      <p:pic>
        <p:nvPicPr>
          <p:cNvPr id="4" name="Picture 3">
            <a:extLst>
              <a:ext uri="{FF2B5EF4-FFF2-40B4-BE49-F238E27FC236}">
                <a16:creationId xmlns:a16="http://schemas.microsoft.com/office/drawing/2014/main" id="{66607D17-04F3-EFD5-26F6-0ED8E6E6FC67}"/>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91394745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28A6FF-92D4-7B09-BCD9-50A5BE93D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3622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26F3-9DF5-A889-A199-DAB5F21F8402}"/>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ABSTRACT:</a:t>
            </a:r>
          </a:p>
        </p:txBody>
      </p:sp>
      <p:sp>
        <p:nvSpPr>
          <p:cNvPr id="3" name="Content Placeholder 2">
            <a:extLst>
              <a:ext uri="{FF2B5EF4-FFF2-40B4-BE49-F238E27FC236}">
                <a16:creationId xmlns:a16="http://schemas.microsoft.com/office/drawing/2014/main" id="{B6E7E9A4-D37F-903E-1F42-C3FDD556B6D6}"/>
              </a:ext>
            </a:extLst>
          </p:cNvPr>
          <p:cNvSpPr>
            <a:spLocks noGrp="1"/>
          </p:cNvSpPr>
          <p:nvPr>
            <p:ph idx="1"/>
          </p:nvPr>
        </p:nvSpPr>
        <p:spPr/>
        <p:txBody>
          <a:bodyPr/>
          <a:lstStyle/>
          <a:p>
            <a:r>
              <a:rPr lang="en-IN" sz="2400" dirty="0"/>
              <a:t>Pests and Diseases cause 20% Loss in Global Rice Yield</a:t>
            </a:r>
          </a:p>
          <a:p>
            <a:r>
              <a:rPr lang="en-IN" sz="2400" dirty="0"/>
              <a:t>Identification of Paddy Diseases namely </a:t>
            </a:r>
            <a:r>
              <a:rPr lang="en-US" sz="2400" dirty="0">
                <a:latin typeface="Times New Roman" panose="02020603050405020304" pitchFamily="18" charset="0"/>
                <a:cs typeface="Times New Roman" panose="02020603050405020304" pitchFamily="18" charset="0"/>
              </a:rPr>
              <a:t>rice blast, brown leaf spot, leaf folder, </a:t>
            </a:r>
            <a:r>
              <a:rPr lang="en-US" sz="2400" dirty="0" err="1">
                <a:latin typeface="Times New Roman" panose="02020603050405020304" pitchFamily="18" charset="0"/>
                <a:cs typeface="Times New Roman" panose="02020603050405020304" pitchFamily="18" charset="0"/>
              </a:rPr>
              <a:t>hispa</a:t>
            </a:r>
            <a:r>
              <a:rPr lang="en-US" sz="2400" dirty="0">
                <a:latin typeface="Times New Roman" panose="02020603050405020304" pitchFamily="18" charset="0"/>
                <a:cs typeface="Times New Roman" panose="02020603050405020304" pitchFamily="18" charset="0"/>
              </a:rPr>
              <a:t>, and bacterial leaf blight</a:t>
            </a:r>
            <a:r>
              <a:rPr lang="en-IN" sz="2400" dirty="0"/>
              <a:t> in early stages </a:t>
            </a:r>
            <a:r>
              <a:rPr lang="en-US" sz="2400" dirty="0">
                <a:latin typeface="Times New Roman" panose="02020603050405020304" pitchFamily="18" charset="0"/>
                <a:cs typeface="Times New Roman" panose="02020603050405020304" pitchFamily="18" charset="0"/>
              </a:rPr>
              <a:t>using thermal image cameras to mitigate losses.</a:t>
            </a:r>
          </a:p>
          <a:p>
            <a:r>
              <a:rPr lang="en-US" sz="2400" dirty="0">
                <a:latin typeface="Times New Roman" panose="02020603050405020304" pitchFamily="18" charset="0"/>
                <a:cs typeface="Times New Roman" panose="02020603050405020304" pitchFamily="18" charset="0"/>
              </a:rPr>
              <a:t>Six hundred thirty-six thermal images are analyzed, extracting statistical and Box-Cox transformed features.</a:t>
            </a:r>
          </a:p>
          <a:p>
            <a:r>
              <a:rPr lang="en-US" sz="2400" dirty="0">
                <a:latin typeface="Times New Roman" panose="02020603050405020304" pitchFamily="18" charset="0"/>
                <a:cs typeface="Times New Roman" panose="02020603050405020304" pitchFamily="18" charset="0"/>
              </a:rPr>
              <a:t>Four machine learning techniques are tested namely K-Nearest Neighbor (KNN), Random Forest Classifier, Linear Discriminant Analysis and Histogram Gradient Boosting Classifiers.</a:t>
            </a:r>
          </a:p>
          <a:p>
            <a:r>
              <a:rPr lang="en-US" sz="2400" dirty="0" err="1">
                <a:latin typeface="Times New Roman" panose="02020603050405020304" pitchFamily="18" charset="0"/>
                <a:cs typeface="Times New Roman" panose="02020603050405020304" pitchFamily="18" charset="0"/>
              </a:rPr>
              <a:t>Optimised</a:t>
            </a:r>
            <a:r>
              <a:rPr lang="en-US" sz="2400" dirty="0">
                <a:latin typeface="Times New Roman" panose="02020603050405020304" pitchFamily="18" charset="0"/>
                <a:cs typeface="Times New Roman" panose="02020603050405020304" pitchFamily="18" charset="0"/>
              </a:rPr>
              <a:t> using Modified Lemurs </a:t>
            </a:r>
            <a:r>
              <a:rPr lang="en-US" sz="2400" dirty="0" err="1">
                <a:latin typeface="Times New Roman" panose="02020603050405020304" pitchFamily="18" charset="0"/>
                <a:cs typeface="Times New Roman" panose="02020603050405020304" pitchFamily="18" charset="0"/>
              </a:rPr>
              <a:t>Optimisation</a:t>
            </a:r>
            <a:r>
              <a:rPr lang="en-US" sz="2400" dirty="0">
                <a:latin typeface="Times New Roman" panose="02020603050405020304" pitchFamily="18" charset="0"/>
                <a:cs typeface="Times New Roman" panose="02020603050405020304" pitchFamily="18" charset="0"/>
              </a:rPr>
              <a:t> Algorithm to enhance the accuracy.</a:t>
            </a:r>
          </a:p>
          <a:p>
            <a:endParaRPr lang="en-US" sz="28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1B365BE-7A33-F924-0EBA-4294208BDFCD}"/>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277570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592B-B3F6-D3BE-EEF6-1DD8D08D58BD}"/>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Introduction</a:t>
            </a:r>
          </a:p>
        </p:txBody>
      </p:sp>
      <p:sp>
        <p:nvSpPr>
          <p:cNvPr id="3" name="Content Placeholder 2">
            <a:extLst>
              <a:ext uri="{FF2B5EF4-FFF2-40B4-BE49-F238E27FC236}">
                <a16:creationId xmlns:a16="http://schemas.microsoft.com/office/drawing/2014/main" id="{4D33A98E-DA64-9F1A-1547-A8392232F2F5}"/>
              </a:ext>
            </a:extLst>
          </p:cNvPr>
          <p:cNvSpPr>
            <a:spLocks noGrp="1"/>
          </p:cNvSpPr>
          <p:nvPr>
            <p:ph idx="1"/>
          </p:nvPr>
        </p:nvSpPr>
        <p:spPr/>
        <p:txBody>
          <a:bodyPr>
            <a:normAutofit/>
          </a:bodyPr>
          <a:lstStyle/>
          <a:p>
            <a:pPr>
              <a:buFont typeface="Wingdings" panose="05000000000000000000" pitchFamily="2" charset="2"/>
              <a:buChar char="Ø"/>
            </a:pPr>
            <a:r>
              <a:rPr lang="en-IN" sz="3200" b="1" dirty="0"/>
              <a:t>Domain</a:t>
            </a:r>
            <a:r>
              <a:rPr lang="en-IN" sz="3200" dirty="0"/>
              <a:t> : Machine Learning</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In the dynamic realm of agriculture, the convergence of Machine Learning (ML) and image processing is revolutionizing paddy disease detection. This innovative approach capitalizes on algorithms trained through image processing, enabling rapid and accurate identification of diseases affecting paddy crops. By automating the analysis of visual data, this methodology provides farmers with timely insights, facilitating proactive measures to mitigate the impact on crop yields. This research seeks to advance precision agriculture, offering an efficient solution for paddy disease detection by leveraging the synergy of ML and image processing techniques.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9BDE46-D4F8-D9A2-64E1-487458A96D51}"/>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327143148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D15D-34E4-B963-FD0F-DCC8CA0FB332}"/>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Problem Statement:</a:t>
            </a:r>
          </a:p>
        </p:txBody>
      </p:sp>
      <p:sp>
        <p:nvSpPr>
          <p:cNvPr id="3" name="Content Placeholder 2">
            <a:extLst>
              <a:ext uri="{FF2B5EF4-FFF2-40B4-BE49-F238E27FC236}">
                <a16:creationId xmlns:a16="http://schemas.microsoft.com/office/drawing/2014/main" id="{2458CE24-4684-F95C-6DEB-B37985118982}"/>
              </a:ext>
            </a:extLst>
          </p:cNvPr>
          <p:cNvSpPr>
            <a:spLocks noGrp="1"/>
          </p:cNvSpPr>
          <p:nvPr>
            <p:ph idx="1"/>
          </p:nvPr>
        </p:nvSpPr>
        <p:spPr/>
        <p:txBody>
          <a:bodyPr/>
          <a:lstStyle/>
          <a:p>
            <a:pPr marL="0" indent="0">
              <a:buNone/>
            </a:pPr>
            <a:r>
              <a:rPr lang="en-US" dirty="0"/>
              <a:t>	</a:t>
            </a:r>
            <a:r>
              <a:rPr lang="en-US" sz="2400" dirty="0">
                <a:latin typeface="Times New Roman" panose="02020603050405020304" pitchFamily="18" charset="0"/>
                <a:cs typeface="Times New Roman" panose="02020603050405020304" pitchFamily="18" charset="0"/>
              </a:rPr>
              <a:t>The current methods of paddy disease detection rely on manual observation, leading to delayed identification and increased crop losses. Automation is crucial for timely intervention, yet existing solutions lack efficiency. This research addresses the need for a more effective approach by integrating Machine Learning (ML) with image processing techniques. The aim is to provide farmers with a rapid and accurate tool for early detection, enabling proactive measures to safeguard paddy crops and ensure optimal yields.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58A86D-3541-56AF-F00F-770674200EE9}"/>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81338049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55BF5E3-9676-CC2A-597A-CF5A23F2456A}"/>
              </a:ext>
            </a:extLst>
          </p:cNvPr>
          <p:cNvGraphicFramePr>
            <a:graphicFrameLocks noGrp="1"/>
          </p:cNvGraphicFramePr>
          <p:nvPr>
            <p:extLst>
              <p:ext uri="{D42A27DB-BD31-4B8C-83A1-F6EECF244321}">
                <p14:modId xmlns:p14="http://schemas.microsoft.com/office/powerpoint/2010/main" val="1479081252"/>
              </p:ext>
            </p:extLst>
          </p:nvPr>
        </p:nvGraphicFramePr>
        <p:xfrm>
          <a:off x="1362635" y="1335739"/>
          <a:ext cx="9484657" cy="5061883"/>
        </p:xfrm>
        <a:graphic>
          <a:graphicData uri="http://schemas.openxmlformats.org/drawingml/2006/table">
            <a:tbl>
              <a:tblPr firstRow="1" bandRow="1">
                <a:tableStyleId>{5C22544A-7EE6-4342-B048-85BDC9FD1C3A}</a:tableStyleId>
              </a:tblPr>
              <a:tblGrid>
                <a:gridCol w="767823">
                  <a:extLst>
                    <a:ext uri="{9D8B030D-6E8A-4147-A177-3AD203B41FA5}">
                      <a16:colId xmlns:a16="http://schemas.microsoft.com/office/drawing/2014/main" val="4088525385"/>
                    </a:ext>
                  </a:extLst>
                </a:gridCol>
                <a:gridCol w="2271860">
                  <a:extLst>
                    <a:ext uri="{9D8B030D-6E8A-4147-A177-3AD203B41FA5}">
                      <a16:colId xmlns:a16="http://schemas.microsoft.com/office/drawing/2014/main" val="476070036"/>
                    </a:ext>
                  </a:extLst>
                </a:gridCol>
                <a:gridCol w="876692">
                  <a:extLst>
                    <a:ext uri="{9D8B030D-6E8A-4147-A177-3AD203B41FA5}">
                      <a16:colId xmlns:a16="http://schemas.microsoft.com/office/drawing/2014/main" val="458721536"/>
                    </a:ext>
                  </a:extLst>
                </a:gridCol>
                <a:gridCol w="1503429">
                  <a:extLst>
                    <a:ext uri="{9D8B030D-6E8A-4147-A177-3AD203B41FA5}">
                      <a16:colId xmlns:a16="http://schemas.microsoft.com/office/drawing/2014/main" val="3315373119"/>
                    </a:ext>
                  </a:extLst>
                </a:gridCol>
                <a:gridCol w="1513149">
                  <a:extLst>
                    <a:ext uri="{9D8B030D-6E8A-4147-A177-3AD203B41FA5}">
                      <a16:colId xmlns:a16="http://schemas.microsoft.com/office/drawing/2014/main" val="1263530931"/>
                    </a:ext>
                  </a:extLst>
                </a:gridCol>
                <a:gridCol w="1427532">
                  <a:extLst>
                    <a:ext uri="{9D8B030D-6E8A-4147-A177-3AD203B41FA5}">
                      <a16:colId xmlns:a16="http://schemas.microsoft.com/office/drawing/2014/main" val="1898209012"/>
                    </a:ext>
                  </a:extLst>
                </a:gridCol>
                <a:gridCol w="1124172">
                  <a:extLst>
                    <a:ext uri="{9D8B030D-6E8A-4147-A177-3AD203B41FA5}">
                      <a16:colId xmlns:a16="http://schemas.microsoft.com/office/drawing/2014/main" val="805613714"/>
                    </a:ext>
                  </a:extLst>
                </a:gridCol>
              </a:tblGrid>
              <a:tr h="797861">
                <a:tc>
                  <a:txBody>
                    <a:bodyPr/>
                    <a:lstStyle/>
                    <a:p>
                      <a:pPr algn="ctr"/>
                      <a:r>
                        <a:rPr lang="en-IN" dirty="0"/>
                        <a:t>S No</a:t>
                      </a:r>
                    </a:p>
                  </a:txBody>
                  <a:tcPr anchor="ctr"/>
                </a:tc>
                <a:tc>
                  <a:txBody>
                    <a:bodyPr/>
                    <a:lstStyle/>
                    <a:p>
                      <a:pPr algn="ctr"/>
                      <a:r>
                        <a:rPr lang="en-IN" dirty="0"/>
                        <a:t>Paper Title</a:t>
                      </a:r>
                    </a:p>
                  </a:txBody>
                  <a:tcPr anchor="ctr"/>
                </a:tc>
                <a:tc>
                  <a:txBody>
                    <a:bodyPr/>
                    <a:lstStyle/>
                    <a:p>
                      <a:pPr algn="ctr"/>
                      <a:r>
                        <a:rPr lang="en-IN" dirty="0"/>
                        <a:t>Year</a:t>
                      </a:r>
                    </a:p>
                  </a:txBody>
                  <a:tcPr anchor="ctr"/>
                </a:tc>
                <a:tc>
                  <a:txBody>
                    <a:bodyPr/>
                    <a:lstStyle/>
                    <a:p>
                      <a:pPr algn="ctr"/>
                      <a:r>
                        <a:rPr lang="en-IN" dirty="0"/>
                        <a:t>Location</a:t>
                      </a:r>
                    </a:p>
                  </a:txBody>
                  <a:tcPr anchor="ctr"/>
                </a:tc>
                <a:tc>
                  <a:txBody>
                    <a:bodyPr/>
                    <a:lstStyle/>
                    <a:p>
                      <a:pPr algn="ctr"/>
                      <a:r>
                        <a:rPr lang="en-IN" dirty="0"/>
                        <a:t>Technology used</a:t>
                      </a:r>
                    </a:p>
                  </a:txBody>
                  <a:tcPr anchor="ctr"/>
                </a:tc>
                <a:tc>
                  <a:txBody>
                    <a:bodyPr/>
                    <a:lstStyle/>
                    <a:p>
                      <a:pPr algn="ctr"/>
                      <a:r>
                        <a:rPr lang="en-IN" dirty="0"/>
                        <a:t>Datasets</a:t>
                      </a:r>
                    </a:p>
                  </a:txBody>
                  <a:tcPr anchor="ctr"/>
                </a:tc>
                <a:tc>
                  <a:txBody>
                    <a:bodyPr/>
                    <a:lstStyle/>
                    <a:p>
                      <a:pPr algn="ctr"/>
                      <a:r>
                        <a:rPr lang="en-IN" dirty="0"/>
                        <a:t>Accuracy (percent)</a:t>
                      </a:r>
                    </a:p>
                  </a:txBody>
                  <a:tcPr anchor="ctr"/>
                </a:tc>
                <a:extLst>
                  <a:ext uri="{0D108BD9-81ED-4DB2-BD59-A6C34878D82A}">
                    <a16:rowId xmlns:a16="http://schemas.microsoft.com/office/drawing/2014/main" val="3498893674"/>
                  </a:ext>
                </a:extLst>
              </a:tr>
              <a:tr h="1337942">
                <a:tc>
                  <a:txBody>
                    <a:bodyPr/>
                    <a:lstStyle/>
                    <a:p>
                      <a:pPr algn="ctr"/>
                      <a:r>
                        <a:rPr lang="en-IN" dirty="0"/>
                        <a:t>1</a:t>
                      </a:r>
                    </a:p>
                  </a:txBody>
                  <a:tcPr anchor="ctr"/>
                </a:tc>
                <a:tc>
                  <a:txBody>
                    <a:bodyPr/>
                    <a:lstStyle/>
                    <a:p>
                      <a:r>
                        <a:rPr lang="en-IN" dirty="0"/>
                        <a:t>Damaged paddy leaf detection using image processing</a:t>
                      </a:r>
                    </a:p>
                  </a:txBody>
                  <a:tcPr/>
                </a:tc>
                <a:tc>
                  <a:txBody>
                    <a:bodyPr/>
                    <a:lstStyle/>
                    <a:p>
                      <a:r>
                        <a:rPr lang="en-IN" dirty="0"/>
                        <a:t>2012</a:t>
                      </a:r>
                    </a:p>
                  </a:txBody>
                  <a:tcPr/>
                </a:tc>
                <a:tc>
                  <a:txBody>
                    <a:bodyPr/>
                    <a:lstStyle/>
                    <a:p>
                      <a:r>
                        <a:rPr lang="en-IN" dirty="0"/>
                        <a:t>West Bengal</a:t>
                      </a:r>
                    </a:p>
                    <a:p>
                      <a:r>
                        <a:rPr lang="en-IN" dirty="0"/>
                        <a:t>(India)</a:t>
                      </a:r>
                    </a:p>
                  </a:txBody>
                  <a:tcPr/>
                </a:tc>
                <a:tc>
                  <a:txBody>
                    <a:bodyPr/>
                    <a:lstStyle/>
                    <a:p>
                      <a:r>
                        <a:rPr lang="en-IN" dirty="0"/>
                        <a:t>Image processing using histogram</a:t>
                      </a:r>
                    </a:p>
                  </a:txBody>
                  <a:tcPr/>
                </a:tc>
                <a:tc>
                  <a:txBody>
                    <a:bodyPr/>
                    <a:lstStyle/>
                    <a:p>
                      <a:r>
                        <a:rPr lang="en-IN" dirty="0"/>
                        <a:t>1200 images of rice fields in villages in the state</a:t>
                      </a:r>
                    </a:p>
                  </a:txBody>
                  <a:tcPr/>
                </a:tc>
                <a:tc>
                  <a:txBody>
                    <a:bodyPr/>
                    <a:lstStyle/>
                    <a:p>
                      <a:r>
                        <a:rPr lang="en-IN" dirty="0"/>
                        <a:t>89.6</a:t>
                      </a:r>
                    </a:p>
                  </a:txBody>
                  <a:tcPr/>
                </a:tc>
                <a:extLst>
                  <a:ext uri="{0D108BD9-81ED-4DB2-BD59-A6C34878D82A}">
                    <a16:rowId xmlns:a16="http://schemas.microsoft.com/office/drawing/2014/main" val="3546962413"/>
                  </a:ext>
                </a:extLst>
              </a:tr>
              <a:tr h="1337942">
                <a:tc>
                  <a:txBody>
                    <a:bodyPr/>
                    <a:lstStyle/>
                    <a:p>
                      <a:pPr algn="ctr"/>
                      <a:r>
                        <a:rPr lang="en-IN" dirty="0"/>
                        <a:t>2</a:t>
                      </a:r>
                    </a:p>
                  </a:txBody>
                  <a:tcPr anchor="ctr"/>
                </a:tc>
                <a:tc>
                  <a:txBody>
                    <a:bodyPr/>
                    <a:lstStyle/>
                    <a:p>
                      <a:r>
                        <a:rPr lang="en-IN" dirty="0"/>
                        <a:t>Rice past and disease detection using CNN</a:t>
                      </a:r>
                    </a:p>
                  </a:txBody>
                  <a:tcPr/>
                </a:tc>
                <a:tc>
                  <a:txBody>
                    <a:bodyPr/>
                    <a:lstStyle/>
                    <a:p>
                      <a:r>
                        <a:rPr lang="en-IN" dirty="0"/>
                        <a:t>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City of San Fernando, </a:t>
                      </a:r>
                      <a:r>
                        <a:rPr lang="en-IN" dirty="0" err="1"/>
                        <a:t>philippiness</a:t>
                      </a:r>
                      <a:endParaRPr lang="en-IN" dirty="0"/>
                    </a:p>
                    <a:p>
                      <a:endParaRPr lang="en-IN" dirty="0"/>
                    </a:p>
                  </a:txBody>
                  <a:tcPr/>
                </a:tc>
                <a:tc>
                  <a:txBody>
                    <a:bodyPr/>
                    <a:lstStyle/>
                    <a:p>
                      <a:r>
                        <a:rPr lang="en-IN" dirty="0"/>
                        <a:t>Convolutional neural networks</a:t>
                      </a:r>
                    </a:p>
                  </a:txBody>
                  <a:tcPr/>
                </a:tc>
                <a:tc>
                  <a:txBody>
                    <a:bodyPr/>
                    <a:lstStyle/>
                    <a:p>
                      <a:r>
                        <a:rPr lang="en-IN" dirty="0"/>
                        <a:t>Self collected dataset in a regional crop protection  </a:t>
                      </a:r>
                      <a:r>
                        <a:rPr lang="en-IN" dirty="0" err="1"/>
                        <a:t>center</a:t>
                      </a:r>
                      <a:endParaRPr lang="en-IN" dirty="0"/>
                    </a:p>
                  </a:txBody>
                  <a:tcPr/>
                </a:tc>
                <a:tc>
                  <a:txBody>
                    <a:bodyPr/>
                    <a:lstStyle/>
                    <a:p>
                      <a:r>
                        <a:rPr lang="en-IN" dirty="0"/>
                        <a:t>90.9</a:t>
                      </a:r>
                    </a:p>
                  </a:txBody>
                  <a:tcPr/>
                </a:tc>
                <a:extLst>
                  <a:ext uri="{0D108BD9-81ED-4DB2-BD59-A6C34878D82A}">
                    <a16:rowId xmlns:a16="http://schemas.microsoft.com/office/drawing/2014/main" val="2641009927"/>
                  </a:ext>
                </a:extLst>
              </a:tr>
              <a:tr h="1337942">
                <a:tc>
                  <a:txBody>
                    <a:bodyPr/>
                    <a:lstStyle/>
                    <a:p>
                      <a:pPr algn="ctr"/>
                      <a:r>
                        <a:rPr lang="en-IN" dirty="0"/>
                        <a:t>3</a:t>
                      </a:r>
                    </a:p>
                  </a:txBody>
                  <a:tcPr anchor="ctr"/>
                </a:tc>
                <a:tc>
                  <a:txBody>
                    <a:bodyPr/>
                    <a:lstStyle/>
                    <a:p>
                      <a:r>
                        <a:rPr lang="en-IN" dirty="0"/>
                        <a:t>Identification of rice diseases using deep convolutional neural networks</a:t>
                      </a:r>
                    </a:p>
                  </a:txBody>
                  <a:tcPr/>
                </a:tc>
                <a:tc>
                  <a:txBody>
                    <a:bodyPr/>
                    <a:lstStyle/>
                    <a:p>
                      <a:r>
                        <a:rPr lang="en-IN" dirty="0"/>
                        <a:t>2017</a:t>
                      </a:r>
                    </a:p>
                  </a:txBody>
                  <a:tcPr/>
                </a:tc>
                <a:tc>
                  <a:txBody>
                    <a:bodyPr/>
                    <a:lstStyle/>
                    <a:p>
                      <a:r>
                        <a:rPr lang="en-IN" dirty="0"/>
                        <a:t>China</a:t>
                      </a:r>
                    </a:p>
                  </a:txBody>
                  <a:tcPr/>
                </a:tc>
                <a:tc>
                  <a:txBody>
                    <a:bodyPr/>
                    <a:lstStyle/>
                    <a:p>
                      <a:r>
                        <a:rPr lang="en-IN" dirty="0"/>
                        <a:t>Deep convolutional neural networks</a:t>
                      </a:r>
                    </a:p>
                  </a:txBody>
                  <a:tcPr/>
                </a:tc>
                <a:tc>
                  <a:txBody>
                    <a:bodyPr/>
                    <a:lstStyle/>
                    <a:p>
                      <a:r>
                        <a:rPr lang="en-IN" dirty="0"/>
                        <a:t>500 natural images of rice experimental field</a:t>
                      </a:r>
                    </a:p>
                  </a:txBody>
                  <a:tcPr/>
                </a:tc>
                <a:tc>
                  <a:txBody>
                    <a:bodyPr/>
                    <a:lstStyle/>
                    <a:p>
                      <a:r>
                        <a:rPr lang="en-IN" dirty="0"/>
                        <a:t>95.48</a:t>
                      </a:r>
                    </a:p>
                  </a:txBody>
                  <a:tcPr/>
                </a:tc>
                <a:extLst>
                  <a:ext uri="{0D108BD9-81ED-4DB2-BD59-A6C34878D82A}">
                    <a16:rowId xmlns:a16="http://schemas.microsoft.com/office/drawing/2014/main" val="402422479"/>
                  </a:ext>
                </a:extLst>
              </a:tr>
            </a:tbl>
          </a:graphicData>
        </a:graphic>
      </p:graphicFrame>
      <p:sp>
        <p:nvSpPr>
          <p:cNvPr id="4" name="TextBox 3">
            <a:extLst>
              <a:ext uri="{FF2B5EF4-FFF2-40B4-BE49-F238E27FC236}">
                <a16:creationId xmlns:a16="http://schemas.microsoft.com/office/drawing/2014/main" id="{F2F5D87F-4C52-D666-3F67-F3F26DC48635}"/>
              </a:ext>
            </a:extLst>
          </p:cNvPr>
          <p:cNvSpPr txBox="1"/>
          <p:nvPr/>
        </p:nvSpPr>
        <p:spPr>
          <a:xfrm>
            <a:off x="1362635" y="496964"/>
            <a:ext cx="5607125" cy="707886"/>
          </a:xfrm>
          <a:prstGeom prst="rect">
            <a:avLst/>
          </a:prstGeom>
          <a:noFill/>
        </p:spPr>
        <p:txBody>
          <a:bodyPr wrap="square" rtlCol="0">
            <a:spAutoFit/>
          </a:bodyPr>
          <a:lstStyle/>
          <a:p>
            <a:r>
              <a:rPr lang="en-IN" sz="4000" b="1" dirty="0">
                <a:latin typeface="Cambria Math" panose="02040503050406030204" pitchFamily="18" charset="0"/>
                <a:ea typeface="Cambria Math" panose="02040503050406030204" pitchFamily="18" charset="0"/>
              </a:rPr>
              <a:t>LITERATURE SURVEY</a:t>
            </a:r>
          </a:p>
        </p:txBody>
      </p:sp>
      <p:pic>
        <p:nvPicPr>
          <p:cNvPr id="5" name="Picture 4">
            <a:extLst>
              <a:ext uri="{FF2B5EF4-FFF2-40B4-BE49-F238E27FC236}">
                <a16:creationId xmlns:a16="http://schemas.microsoft.com/office/drawing/2014/main" id="{98CB0F65-1E18-7759-1C03-157645C1D54C}"/>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194358109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351D0F-38A7-E76E-B5E2-A467A1CC207F}"/>
              </a:ext>
            </a:extLst>
          </p:cNvPr>
          <p:cNvGraphicFramePr>
            <a:graphicFrameLocks noGrp="1"/>
          </p:cNvGraphicFramePr>
          <p:nvPr>
            <p:extLst>
              <p:ext uri="{D42A27DB-BD31-4B8C-83A1-F6EECF244321}">
                <p14:modId xmlns:p14="http://schemas.microsoft.com/office/powerpoint/2010/main" val="2060990917"/>
              </p:ext>
            </p:extLst>
          </p:nvPr>
        </p:nvGraphicFramePr>
        <p:xfrm>
          <a:off x="1377390" y="1421667"/>
          <a:ext cx="9637104" cy="4719320"/>
        </p:xfrm>
        <a:graphic>
          <a:graphicData uri="http://schemas.openxmlformats.org/drawingml/2006/table">
            <a:tbl>
              <a:tblPr firstRow="1" bandRow="1">
                <a:tableStyleId>{5C22544A-7EE6-4342-B048-85BDC9FD1C3A}</a:tableStyleId>
              </a:tblPr>
              <a:tblGrid>
                <a:gridCol w="668655">
                  <a:extLst>
                    <a:ext uri="{9D8B030D-6E8A-4147-A177-3AD203B41FA5}">
                      <a16:colId xmlns:a16="http://schemas.microsoft.com/office/drawing/2014/main" val="909483386"/>
                    </a:ext>
                  </a:extLst>
                </a:gridCol>
                <a:gridCol w="2413262">
                  <a:extLst>
                    <a:ext uri="{9D8B030D-6E8A-4147-A177-3AD203B41FA5}">
                      <a16:colId xmlns:a16="http://schemas.microsoft.com/office/drawing/2014/main" val="476879508"/>
                    </a:ext>
                  </a:extLst>
                </a:gridCol>
                <a:gridCol w="1022343">
                  <a:extLst>
                    <a:ext uri="{9D8B030D-6E8A-4147-A177-3AD203B41FA5}">
                      <a16:colId xmlns:a16="http://schemas.microsoft.com/office/drawing/2014/main" val="1502656020"/>
                    </a:ext>
                  </a:extLst>
                </a:gridCol>
                <a:gridCol w="1383211">
                  <a:extLst>
                    <a:ext uri="{9D8B030D-6E8A-4147-A177-3AD203B41FA5}">
                      <a16:colId xmlns:a16="http://schemas.microsoft.com/office/drawing/2014/main" val="3605774684"/>
                    </a:ext>
                  </a:extLst>
                </a:gridCol>
                <a:gridCol w="1383211">
                  <a:extLst>
                    <a:ext uri="{9D8B030D-6E8A-4147-A177-3AD203B41FA5}">
                      <a16:colId xmlns:a16="http://schemas.microsoft.com/office/drawing/2014/main" val="3902082775"/>
                    </a:ext>
                  </a:extLst>
                </a:gridCol>
                <a:gridCol w="1598025">
                  <a:extLst>
                    <a:ext uri="{9D8B030D-6E8A-4147-A177-3AD203B41FA5}">
                      <a16:colId xmlns:a16="http://schemas.microsoft.com/office/drawing/2014/main" val="3554853756"/>
                    </a:ext>
                  </a:extLst>
                </a:gridCol>
                <a:gridCol w="1168397">
                  <a:extLst>
                    <a:ext uri="{9D8B030D-6E8A-4147-A177-3AD203B41FA5}">
                      <a16:colId xmlns:a16="http://schemas.microsoft.com/office/drawing/2014/main" val="4069032489"/>
                    </a:ext>
                  </a:extLst>
                </a:gridCol>
              </a:tblGrid>
              <a:tr h="1170940">
                <a:tc>
                  <a:txBody>
                    <a:bodyPr/>
                    <a:lstStyle/>
                    <a:p>
                      <a:pPr algn="ctr"/>
                      <a:r>
                        <a:rPr lang="en-IN" dirty="0"/>
                        <a:t>S No</a:t>
                      </a:r>
                    </a:p>
                  </a:txBody>
                  <a:tcPr anchor="ctr"/>
                </a:tc>
                <a:tc>
                  <a:txBody>
                    <a:bodyPr/>
                    <a:lstStyle/>
                    <a:p>
                      <a:pPr algn="ctr"/>
                      <a:r>
                        <a:rPr lang="en-IN" b="1" dirty="0"/>
                        <a:t>Title</a:t>
                      </a:r>
                    </a:p>
                  </a:txBody>
                  <a:tcPr anchor="ctr"/>
                </a:tc>
                <a:tc>
                  <a:txBody>
                    <a:bodyPr/>
                    <a:lstStyle/>
                    <a:p>
                      <a:pPr algn="ctr"/>
                      <a:r>
                        <a:rPr lang="en-IN" dirty="0"/>
                        <a:t>Year</a:t>
                      </a:r>
                    </a:p>
                  </a:txBody>
                  <a:tcPr anchor="ctr"/>
                </a:tc>
                <a:tc>
                  <a:txBody>
                    <a:bodyPr/>
                    <a:lstStyle/>
                    <a:p>
                      <a:pPr algn="ctr"/>
                      <a:r>
                        <a:rPr lang="en-IN" dirty="0"/>
                        <a:t>Location</a:t>
                      </a:r>
                    </a:p>
                  </a:txBody>
                  <a:tcPr anchor="ctr"/>
                </a:tc>
                <a:tc>
                  <a:txBody>
                    <a:bodyPr/>
                    <a:lstStyle/>
                    <a:p>
                      <a:pPr algn="ctr"/>
                      <a:r>
                        <a:rPr lang="en-IN" dirty="0"/>
                        <a:t>Technology used</a:t>
                      </a:r>
                    </a:p>
                  </a:txBody>
                  <a:tcPr anchor="ctr"/>
                </a:tc>
                <a:tc>
                  <a:txBody>
                    <a:bodyPr/>
                    <a:lstStyle/>
                    <a:p>
                      <a:pPr algn="ctr"/>
                      <a:r>
                        <a:rPr lang="en-IN" dirty="0" err="1"/>
                        <a:t>Datsets</a:t>
                      </a:r>
                      <a:endParaRPr lang="en-IN" dirty="0"/>
                    </a:p>
                  </a:txBody>
                  <a:tcPr anchor="ctr"/>
                </a:tc>
                <a:tc>
                  <a:txBody>
                    <a:bodyPr/>
                    <a:lstStyle/>
                    <a:p>
                      <a:pPr algn="ctr"/>
                      <a:r>
                        <a:rPr lang="en-IN" dirty="0"/>
                        <a:t>Accuracy (percent)</a:t>
                      </a:r>
                    </a:p>
                  </a:txBody>
                  <a:tcPr anchor="ctr"/>
                </a:tc>
                <a:extLst>
                  <a:ext uri="{0D108BD9-81ED-4DB2-BD59-A6C34878D82A}">
                    <a16:rowId xmlns:a16="http://schemas.microsoft.com/office/drawing/2014/main" val="1221777479"/>
                  </a:ext>
                </a:extLst>
              </a:tr>
              <a:tr h="1170940">
                <a:tc>
                  <a:txBody>
                    <a:bodyPr/>
                    <a:lstStyle/>
                    <a:p>
                      <a:pPr algn="ctr"/>
                      <a:r>
                        <a:rPr lang="en-IN" dirty="0"/>
                        <a:t>4</a:t>
                      </a:r>
                    </a:p>
                  </a:txBody>
                  <a:tcPr anchor="ctr"/>
                </a:tc>
                <a:tc>
                  <a:txBody>
                    <a:bodyPr/>
                    <a:lstStyle/>
                    <a:p>
                      <a:r>
                        <a:rPr lang="en-IN" dirty="0"/>
                        <a:t>Image processing based rice plant leaves diseases</a:t>
                      </a:r>
                    </a:p>
                  </a:txBody>
                  <a:tcPr/>
                </a:tc>
                <a:tc>
                  <a:txBody>
                    <a:bodyPr/>
                    <a:lstStyle/>
                    <a:p>
                      <a:r>
                        <a:rPr lang="en-IN" dirty="0"/>
                        <a:t>2018</a:t>
                      </a:r>
                    </a:p>
                  </a:txBody>
                  <a:tcPr/>
                </a:tc>
                <a:tc>
                  <a:txBody>
                    <a:bodyPr/>
                    <a:lstStyle/>
                    <a:p>
                      <a:r>
                        <a:rPr lang="en-IN" dirty="0"/>
                        <a:t>Thanjavur,</a:t>
                      </a:r>
                    </a:p>
                    <a:p>
                      <a:r>
                        <a:rPr lang="en-IN" dirty="0"/>
                        <a:t>Tamil </a:t>
                      </a:r>
                      <a:r>
                        <a:rPr lang="en-IN" dirty="0" err="1"/>
                        <a:t>nadu</a:t>
                      </a:r>
                      <a:r>
                        <a:rPr lang="en-IN" dirty="0"/>
                        <a:t>,</a:t>
                      </a:r>
                    </a:p>
                    <a:p>
                      <a:r>
                        <a:rPr lang="en-IN" dirty="0"/>
                        <a:t>India</a:t>
                      </a:r>
                    </a:p>
                  </a:txBody>
                  <a:tcPr/>
                </a:tc>
                <a:tc>
                  <a:txBody>
                    <a:bodyPr/>
                    <a:lstStyle/>
                    <a:p>
                      <a:r>
                        <a:rPr lang="en-IN" dirty="0"/>
                        <a:t>Image processing and SVM</a:t>
                      </a:r>
                    </a:p>
                  </a:txBody>
                  <a:tcPr/>
                </a:tc>
                <a:tc>
                  <a:txBody>
                    <a:bodyPr/>
                    <a:lstStyle/>
                    <a:p>
                      <a:r>
                        <a:rPr lang="en-IN" dirty="0"/>
                        <a:t>Images with high level Resolution digital camera</a:t>
                      </a:r>
                    </a:p>
                  </a:txBody>
                  <a:tcPr/>
                </a:tc>
                <a:tc>
                  <a:txBody>
                    <a:bodyPr/>
                    <a:lstStyle/>
                    <a:p>
                      <a:r>
                        <a:rPr lang="en-IN" dirty="0"/>
                        <a:t>98.63</a:t>
                      </a:r>
                    </a:p>
                  </a:txBody>
                  <a:tcPr/>
                </a:tc>
                <a:extLst>
                  <a:ext uri="{0D108BD9-81ED-4DB2-BD59-A6C34878D82A}">
                    <a16:rowId xmlns:a16="http://schemas.microsoft.com/office/drawing/2014/main" val="2103696361"/>
                  </a:ext>
                </a:extLst>
              </a:tr>
              <a:tr h="1170940">
                <a:tc>
                  <a:txBody>
                    <a:bodyPr/>
                    <a:lstStyle/>
                    <a:p>
                      <a:pPr algn="ctr"/>
                      <a:r>
                        <a:rPr lang="en-IN" dirty="0"/>
                        <a:t>5</a:t>
                      </a:r>
                    </a:p>
                  </a:txBody>
                  <a:tcPr anchor="ctr"/>
                </a:tc>
                <a:tc>
                  <a:txBody>
                    <a:bodyPr/>
                    <a:lstStyle/>
                    <a:p>
                      <a:r>
                        <a:rPr lang="en-IN" dirty="0"/>
                        <a:t>The Future of Rice production and consumption</a:t>
                      </a:r>
                    </a:p>
                  </a:txBody>
                  <a:tcPr/>
                </a:tc>
                <a:tc>
                  <a:txBody>
                    <a:bodyPr/>
                    <a:lstStyle/>
                    <a:p>
                      <a:r>
                        <a:rPr lang="en-IN" dirty="0"/>
                        <a:t>2013</a:t>
                      </a:r>
                    </a:p>
                  </a:txBody>
                  <a:tcPr/>
                </a:tc>
                <a:tc>
                  <a:txBody>
                    <a:bodyPr/>
                    <a:lstStyle/>
                    <a:p>
                      <a:r>
                        <a:rPr lang="en-IN" dirty="0"/>
                        <a:t>Asia, Africa,</a:t>
                      </a:r>
                    </a:p>
                    <a:p>
                      <a:r>
                        <a:rPr lang="en-IN" dirty="0"/>
                        <a:t>Europe and </a:t>
                      </a:r>
                      <a:r>
                        <a:rPr lang="en-IN" dirty="0" err="1"/>
                        <a:t>Ocenia</a:t>
                      </a:r>
                      <a:endParaRPr lang="en-IN" dirty="0"/>
                    </a:p>
                  </a:txBody>
                  <a:tcPr/>
                </a:tc>
                <a:tc>
                  <a:txBody>
                    <a:bodyPr/>
                    <a:lstStyle/>
                    <a:p>
                      <a:r>
                        <a:rPr lang="en-IN" dirty="0"/>
                        <a:t>Prediction model</a:t>
                      </a:r>
                    </a:p>
                  </a:txBody>
                  <a:tcPr/>
                </a:tc>
                <a:tc>
                  <a:txBody>
                    <a:bodyPr/>
                    <a:lstStyle/>
                    <a:p>
                      <a:r>
                        <a:rPr lang="en-IN" dirty="0"/>
                        <a:t>Images from different parts of the world</a:t>
                      </a:r>
                    </a:p>
                  </a:txBody>
                  <a:tcPr/>
                </a:tc>
                <a:tc>
                  <a:txBody>
                    <a:bodyPr/>
                    <a:lstStyle/>
                    <a:p>
                      <a:r>
                        <a:rPr lang="en-IN" dirty="0"/>
                        <a:t>91.2</a:t>
                      </a:r>
                    </a:p>
                  </a:txBody>
                  <a:tcPr/>
                </a:tc>
                <a:extLst>
                  <a:ext uri="{0D108BD9-81ED-4DB2-BD59-A6C34878D82A}">
                    <a16:rowId xmlns:a16="http://schemas.microsoft.com/office/drawing/2014/main" val="3935359374"/>
                  </a:ext>
                </a:extLst>
              </a:tr>
              <a:tr h="1170940">
                <a:tc>
                  <a:txBody>
                    <a:bodyPr/>
                    <a:lstStyle/>
                    <a:p>
                      <a:pPr algn="ctr"/>
                      <a:r>
                        <a:rPr lang="en-IN" dirty="0"/>
                        <a:t>6</a:t>
                      </a:r>
                    </a:p>
                  </a:txBody>
                  <a:tcPr anchor="ctr"/>
                </a:tc>
                <a:tc>
                  <a:txBody>
                    <a:bodyPr/>
                    <a:lstStyle/>
                    <a:p>
                      <a:r>
                        <a:rPr lang="en-IN" dirty="0"/>
                        <a:t>Preliminary study for identifying rice plant disease based on thermal images</a:t>
                      </a:r>
                    </a:p>
                  </a:txBody>
                  <a:tcPr/>
                </a:tc>
                <a:tc>
                  <a:txBody>
                    <a:bodyPr/>
                    <a:lstStyle/>
                    <a:p>
                      <a:r>
                        <a:rPr lang="en-IN" dirty="0"/>
                        <a:t>2019</a:t>
                      </a:r>
                    </a:p>
                  </a:txBody>
                  <a:tcPr/>
                </a:tc>
                <a:tc>
                  <a:txBody>
                    <a:bodyPr/>
                    <a:lstStyle/>
                    <a:p>
                      <a:r>
                        <a:rPr lang="en-IN" dirty="0"/>
                        <a:t>Indonesia</a:t>
                      </a:r>
                    </a:p>
                  </a:txBody>
                  <a:tcPr/>
                </a:tc>
                <a:tc>
                  <a:txBody>
                    <a:bodyPr/>
                    <a:lstStyle/>
                    <a:p>
                      <a:r>
                        <a:rPr lang="en-IN" dirty="0"/>
                        <a:t>Thermal Image Processing</a:t>
                      </a:r>
                    </a:p>
                  </a:txBody>
                  <a:tcPr/>
                </a:tc>
                <a:tc>
                  <a:txBody>
                    <a:bodyPr/>
                    <a:lstStyle/>
                    <a:p>
                      <a:r>
                        <a:rPr lang="en-IN" dirty="0"/>
                        <a:t>Images using Thermal image camera</a:t>
                      </a:r>
                    </a:p>
                  </a:txBody>
                  <a:tcPr/>
                </a:tc>
                <a:tc>
                  <a:txBody>
                    <a:bodyPr/>
                    <a:lstStyle/>
                    <a:p>
                      <a:r>
                        <a:rPr lang="en-IN" dirty="0"/>
                        <a:t>92.57</a:t>
                      </a:r>
                    </a:p>
                  </a:txBody>
                  <a:tcPr/>
                </a:tc>
                <a:extLst>
                  <a:ext uri="{0D108BD9-81ED-4DB2-BD59-A6C34878D82A}">
                    <a16:rowId xmlns:a16="http://schemas.microsoft.com/office/drawing/2014/main" val="3969455741"/>
                  </a:ext>
                </a:extLst>
              </a:tr>
            </a:tbl>
          </a:graphicData>
        </a:graphic>
      </p:graphicFrame>
      <p:pic>
        <p:nvPicPr>
          <p:cNvPr id="3" name="Picture 2">
            <a:extLst>
              <a:ext uri="{FF2B5EF4-FFF2-40B4-BE49-F238E27FC236}">
                <a16:creationId xmlns:a16="http://schemas.microsoft.com/office/drawing/2014/main" id="{9640B25B-F443-5938-B424-676D07B86497}"/>
              </a:ext>
            </a:extLst>
          </p:cNvPr>
          <p:cNvPicPr>
            <a:picLocks noChangeAspect="1"/>
          </p:cNvPicPr>
          <p:nvPr/>
        </p:nvPicPr>
        <p:blipFill>
          <a:blip r:embed="rId2"/>
          <a:stretch>
            <a:fillRect/>
          </a:stretch>
        </p:blipFill>
        <p:spPr>
          <a:xfrm>
            <a:off x="9649748" y="0"/>
            <a:ext cx="2542252" cy="774259"/>
          </a:xfrm>
          <a:prstGeom prst="rect">
            <a:avLst/>
          </a:prstGeom>
        </p:spPr>
      </p:pic>
      <p:sp>
        <p:nvSpPr>
          <p:cNvPr id="4" name="TextBox 3">
            <a:extLst>
              <a:ext uri="{FF2B5EF4-FFF2-40B4-BE49-F238E27FC236}">
                <a16:creationId xmlns:a16="http://schemas.microsoft.com/office/drawing/2014/main" id="{09583E7D-B2C6-D155-E4DF-88A1A738E948}"/>
              </a:ext>
            </a:extLst>
          </p:cNvPr>
          <p:cNvSpPr txBox="1"/>
          <p:nvPr/>
        </p:nvSpPr>
        <p:spPr>
          <a:xfrm>
            <a:off x="1209040" y="538480"/>
            <a:ext cx="3362960" cy="707886"/>
          </a:xfrm>
          <a:prstGeom prst="rect">
            <a:avLst/>
          </a:prstGeom>
          <a:noFill/>
        </p:spPr>
        <p:txBody>
          <a:bodyPr wrap="square" rtlCol="0">
            <a:spAutoFit/>
          </a:bodyPr>
          <a:lstStyle/>
          <a:p>
            <a:r>
              <a:rPr lang="en-IN" sz="4000" b="1" dirty="0">
                <a:latin typeface="Cambria Math" panose="02040503050406030204" pitchFamily="18" charset="0"/>
                <a:ea typeface="Cambria Math" panose="02040503050406030204" pitchFamily="18" charset="0"/>
              </a:rPr>
              <a:t>(Continued…)</a:t>
            </a:r>
          </a:p>
        </p:txBody>
      </p:sp>
    </p:spTree>
    <p:extLst>
      <p:ext uri="{BB962C8B-B14F-4D97-AF65-F5344CB8AC3E}">
        <p14:creationId xmlns:p14="http://schemas.microsoft.com/office/powerpoint/2010/main" val="66046600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C864444-EED2-EE78-F8DF-5E4DF418E72F}"/>
              </a:ext>
            </a:extLst>
          </p:cNvPr>
          <p:cNvGraphicFramePr>
            <a:graphicFrameLocks noGrp="1"/>
          </p:cNvGraphicFramePr>
          <p:nvPr>
            <p:extLst>
              <p:ext uri="{D42A27DB-BD31-4B8C-83A1-F6EECF244321}">
                <p14:modId xmlns:p14="http://schemas.microsoft.com/office/powerpoint/2010/main" val="2513783011"/>
              </p:ext>
            </p:extLst>
          </p:nvPr>
        </p:nvGraphicFramePr>
        <p:xfrm>
          <a:off x="1351280" y="1950720"/>
          <a:ext cx="9723118" cy="3596643"/>
        </p:xfrm>
        <a:graphic>
          <a:graphicData uri="http://schemas.openxmlformats.org/drawingml/2006/table">
            <a:tbl>
              <a:tblPr firstRow="1" bandRow="1">
                <a:tableStyleId>{5C22544A-7EE6-4342-B048-85BDC9FD1C3A}</a:tableStyleId>
              </a:tblPr>
              <a:tblGrid>
                <a:gridCol w="2407920">
                  <a:extLst>
                    <a:ext uri="{9D8B030D-6E8A-4147-A177-3AD203B41FA5}">
                      <a16:colId xmlns:a16="http://schemas.microsoft.com/office/drawing/2014/main" val="2072696517"/>
                    </a:ext>
                  </a:extLst>
                </a:gridCol>
                <a:gridCol w="4050452">
                  <a:extLst>
                    <a:ext uri="{9D8B030D-6E8A-4147-A177-3AD203B41FA5}">
                      <a16:colId xmlns:a16="http://schemas.microsoft.com/office/drawing/2014/main" val="3425938247"/>
                    </a:ext>
                  </a:extLst>
                </a:gridCol>
                <a:gridCol w="3264746">
                  <a:extLst>
                    <a:ext uri="{9D8B030D-6E8A-4147-A177-3AD203B41FA5}">
                      <a16:colId xmlns:a16="http://schemas.microsoft.com/office/drawing/2014/main" val="3203799712"/>
                    </a:ext>
                  </a:extLst>
                </a:gridCol>
              </a:tblGrid>
              <a:tr h="894081">
                <a:tc>
                  <a:txBody>
                    <a:bodyPr/>
                    <a:lstStyle/>
                    <a:p>
                      <a:pPr algn="ctr"/>
                      <a:r>
                        <a:rPr lang="en-IN" dirty="0"/>
                        <a:t>Goal</a:t>
                      </a:r>
                    </a:p>
                  </a:txBody>
                  <a:tcPr anchor="ctr"/>
                </a:tc>
                <a:tc>
                  <a:txBody>
                    <a:bodyPr/>
                    <a:lstStyle/>
                    <a:p>
                      <a:pPr algn="ctr"/>
                      <a:r>
                        <a:rPr lang="en-IN" dirty="0"/>
                        <a:t>Objective</a:t>
                      </a:r>
                    </a:p>
                  </a:txBody>
                  <a:tcPr anchor="ctr"/>
                </a:tc>
                <a:tc>
                  <a:txBody>
                    <a:bodyPr/>
                    <a:lstStyle/>
                    <a:p>
                      <a:pPr algn="ctr"/>
                      <a:r>
                        <a:rPr lang="en-IN" dirty="0"/>
                        <a:t>Timeline</a:t>
                      </a:r>
                    </a:p>
                  </a:txBody>
                  <a:tcPr anchor="ctr"/>
                </a:tc>
                <a:extLst>
                  <a:ext uri="{0D108BD9-81ED-4DB2-BD59-A6C34878D82A}">
                    <a16:rowId xmlns:a16="http://schemas.microsoft.com/office/drawing/2014/main" val="1723586130"/>
                  </a:ext>
                </a:extLst>
              </a:tr>
              <a:tr h="894081">
                <a:tc>
                  <a:txBody>
                    <a:bodyPr/>
                    <a:lstStyle/>
                    <a:p>
                      <a:pPr algn="ctr"/>
                      <a:r>
                        <a:rPr lang="en-IN" dirty="0"/>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Collecting required datasets and going through the algorithms required, </a:t>
                      </a:r>
                      <a:r>
                        <a:rPr lang="en-IN" sz="1800" b="0" i="0" kern="1200" dirty="0">
                          <a:solidFill>
                            <a:schemeClr val="dk1"/>
                          </a:solidFill>
                          <a:effectLst/>
                          <a:latin typeface="+mn-lt"/>
                          <a:ea typeface="+mn-ea"/>
                          <a:cs typeface="+mn-cs"/>
                        </a:rPr>
                        <a:t>analysing </a:t>
                      </a:r>
                      <a:r>
                        <a:rPr lang="en-GB" dirty="0"/>
                        <a:t>the reference base papers.</a:t>
                      </a:r>
                      <a:endParaRPr lang="en-IN" dirty="0"/>
                    </a:p>
                  </a:txBody>
                  <a:tcPr/>
                </a:tc>
                <a:tc>
                  <a:txBody>
                    <a:bodyPr/>
                    <a:lstStyle/>
                    <a:p>
                      <a:pPr algn="ctr"/>
                      <a:r>
                        <a:rPr lang="en-IN" dirty="0"/>
                        <a:t>Month 1</a:t>
                      </a:r>
                    </a:p>
                  </a:txBody>
                  <a:tcPr anchor="ctr"/>
                </a:tc>
                <a:extLst>
                  <a:ext uri="{0D108BD9-81ED-4DB2-BD59-A6C34878D82A}">
                    <a16:rowId xmlns:a16="http://schemas.microsoft.com/office/drawing/2014/main" val="2988556233"/>
                  </a:ext>
                </a:extLst>
              </a:tr>
              <a:tr h="894081">
                <a:tc>
                  <a:txBody>
                    <a:bodyPr/>
                    <a:lstStyle/>
                    <a:p>
                      <a:pPr algn="ctr"/>
                      <a:r>
                        <a:rPr lang="en-IN" dirty="0"/>
                        <a: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Implementing the algorithms on the datasets and </a:t>
                      </a:r>
                      <a:r>
                        <a:rPr lang="en-IN" sz="1800" b="0" i="0" kern="1200" dirty="0">
                          <a:solidFill>
                            <a:schemeClr val="dk1"/>
                          </a:solidFill>
                          <a:effectLst/>
                          <a:latin typeface="+mn-lt"/>
                          <a:ea typeface="+mn-ea"/>
                          <a:cs typeface="+mn-cs"/>
                        </a:rPr>
                        <a:t>analysing.(40%)</a:t>
                      </a:r>
                      <a:endParaRPr lang="en-IN" dirty="0"/>
                    </a:p>
                  </a:txBody>
                  <a:tcPr/>
                </a:tc>
                <a:tc>
                  <a:txBody>
                    <a:bodyPr/>
                    <a:lstStyle/>
                    <a:p>
                      <a:pPr algn="ctr"/>
                      <a:r>
                        <a:rPr lang="en-IN" dirty="0"/>
                        <a:t>Month 2</a:t>
                      </a:r>
                    </a:p>
                  </a:txBody>
                  <a:tcPr anchor="ctr"/>
                </a:tc>
                <a:extLst>
                  <a:ext uri="{0D108BD9-81ED-4DB2-BD59-A6C34878D82A}">
                    <a16:rowId xmlns:a16="http://schemas.microsoft.com/office/drawing/2014/main" val="1076937"/>
                  </a:ext>
                </a:extLst>
              </a:tr>
              <a:tr h="894081">
                <a:tc>
                  <a:txBody>
                    <a:bodyPr/>
                    <a:lstStyle/>
                    <a:p>
                      <a:pPr algn="ctr"/>
                      <a:r>
                        <a:rPr lang="en-IN" dirty="0"/>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an ensemble model for developing an optimized solution</a:t>
                      </a:r>
                      <a:r>
                        <a:rPr lang="en-IN" dirty="0"/>
                        <a:t>.(100%)</a:t>
                      </a:r>
                    </a:p>
                  </a:txBody>
                  <a:tcPr/>
                </a:tc>
                <a:tc>
                  <a:txBody>
                    <a:bodyPr/>
                    <a:lstStyle/>
                    <a:p>
                      <a:pPr algn="ctr"/>
                      <a:r>
                        <a:rPr lang="en-IN" dirty="0"/>
                        <a:t>Month 3</a:t>
                      </a:r>
                    </a:p>
                  </a:txBody>
                  <a:tcPr anchor="ctr"/>
                </a:tc>
                <a:extLst>
                  <a:ext uri="{0D108BD9-81ED-4DB2-BD59-A6C34878D82A}">
                    <a16:rowId xmlns:a16="http://schemas.microsoft.com/office/drawing/2014/main" val="3763563844"/>
                  </a:ext>
                </a:extLst>
              </a:tr>
            </a:tbl>
          </a:graphicData>
        </a:graphic>
      </p:graphicFrame>
      <p:pic>
        <p:nvPicPr>
          <p:cNvPr id="3" name="Picture 2">
            <a:extLst>
              <a:ext uri="{FF2B5EF4-FFF2-40B4-BE49-F238E27FC236}">
                <a16:creationId xmlns:a16="http://schemas.microsoft.com/office/drawing/2014/main" id="{601051E5-D0A0-98ED-CDA6-BB5E09C4F6F7}"/>
              </a:ext>
            </a:extLst>
          </p:cNvPr>
          <p:cNvPicPr>
            <a:picLocks noChangeAspect="1"/>
          </p:cNvPicPr>
          <p:nvPr/>
        </p:nvPicPr>
        <p:blipFill>
          <a:blip r:embed="rId2"/>
          <a:stretch>
            <a:fillRect/>
          </a:stretch>
        </p:blipFill>
        <p:spPr>
          <a:xfrm>
            <a:off x="9649748" y="0"/>
            <a:ext cx="2542252" cy="774259"/>
          </a:xfrm>
          <a:prstGeom prst="rect">
            <a:avLst/>
          </a:prstGeom>
        </p:spPr>
      </p:pic>
      <p:sp>
        <p:nvSpPr>
          <p:cNvPr id="4" name="TextBox 3">
            <a:extLst>
              <a:ext uri="{FF2B5EF4-FFF2-40B4-BE49-F238E27FC236}">
                <a16:creationId xmlns:a16="http://schemas.microsoft.com/office/drawing/2014/main" id="{080F2032-1E0C-64D3-0C14-99CFEE35370C}"/>
              </a:ext>
            </a:extLst>
          </p:cNvPr>
          <p:cNvSpPr txBox="1"/>
          <p:nvPr/>
        </p:nvSpPr>
        <p:spPr>
          <a:xfrm>
            <a:off x="1351280" y="956694"/>
            <a:ext cx="3596640" cy="707886"/>
          </a:xfrm>
          <a:prstGeom prst="rect">
            <a:avLst/>
          </a:prstGeom>
          <a:noFill/>
        </p:spPr>
        <p:txBody>
          <a:bodyPr wrap="square" rtlCol="0">
            <a:spAutoFit/>
          </a:bodyPr>
          <a:lstStyle/>
          <a:p>
            <a:r>
              <a:rPr lang="en-IN" sz="4000" b="1" dirty="0">
                <a:latin typeface="Cambria Math" panose="02040503050406030204" pitchFamily="18" charset="0"/>
                <a:ea typeface="Cambria Math" panose="02040503050406030204" pitchFamily="18" charset="0"/>
              </a:rPr>
              <a:t>Work Plan</a:t>
            </a:r>
          </a:p>
        </p:txBody>
      </p:sp>
    </p:spTree>
    <p:extLst>
      <p:ext uri="{BB962C8B-B14F-4D97-AF65-F5344CB8AC3E}">
        <p14:creationId xmlns:p14="http://schemas.microsoft.com/office/powerpoint/2010/main" val="427303745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22927</TotalTime>
  <Words>2019</Words>
  <Application>Microsoft Office PowerPoint</Application>
  <PresentationFormat>Widescreen</PresentationFormat>
  <Paragraphs>225</Paragraphs>
  <Slides>31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Cambria Math</vt:lpstr>
      <vt:lpstr>nexus-sans</vt:lpstr>
      <vt:lpstr>Noto Sans Symbols</vt:lpstr>
      <vt:lpstr>Times New Roman</vt:lpstr>
      <vt:lpstr>Wingdings</vt:lpstr>
      <vt:lpstr>Office Theme</vt:lpstr>
      <vt:lpstr>INNOVATIVE APPROACHES FOR MULTICLASS IDENTIFICATION OF PADDY DISEASES THROUGH ENHANCED FEATURE TRANSFORMATION </vt:lpstr>
      <vt:lpstr>AGENDA :</vt:lpstr>
      <vt:lpstr>BASE PAPER DETAILS :</vt:lpstr>
      <vt:lpstr>ABSTRACT:</vt:lpstr>
      <vt:lpstr>Introduction</vt:lpstr>
      <vt:lpstr>Problem Statement:</vt:lpstr>
      <vt:lpstr>PowerPoint Presentation</vt:lpstr>
      <vt:lpstr>PowerPoint Presentation</vt:lpstr>
      <vt:lpstr>PowerPoint Presentation</vt:lpstr>
      <vt:lpstr>Work Flow:</vt:lpstr>
      <vt:lpstr>Data Collection:</vt:lpstr>
      <vt:lpstr>Data Processing:</vt:lpstr>
      <vt:lpstr>Exploratory Data Analysis:</vt:lpstr>
      <vt:lpstr>(Continued..)</vt:lpstr>
      <vt:lpstr>Transformation:</vt:lpstr>
      <vt:lpstr>Statistical measures before &amp; after transformation:</vt:lpstr>
      <vt:lpstr>Scaling:</vt:lpstr>
      <vt:lpstr>PowerPoint Presentation</vt:lpstr>
      <vt:lpstr>Work Flow:</vt:lpstr>
      <vt:lpstr>PowerPoint Presentation</vt:lpstr>
      <vt:lpstr>Implementation of lemurs optimization algorithm</vt:lpstr>
      <vt:lpstr>Implementation of modified lemurs optimization algorithm</vt:lpstr>
      <vt:lpstr>Classification report of all classifiers before any optimization</vt:lpstr>
      <vt:lpstr>Classification report of all classifiers after LOA optimization</vt:lpstr>
      <vt:lpstr>Classification report of all classifiers after MLOA optimization</vt:lpstr>
      <vt:lpstr>Grouped bar plots of BAC,MCC of all classifiers after MLOA optimization</vt:lpstr>
      <vt:lpstr>Metrics before and after optimization</vt:lpstr>
      <vt:lpstr>Dataset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INNOVATIVE APPROACHES FOR MULTICLASS IDENTIFICATION OF PADDY DISEASES THROUGH ENHANCED FEATURE TRANSFORMATION</dc:title>
  <dc:creator>Sudeendra N</dc:creator>
  <cp:lastModifiedBy>Sudeendra N</cp:lastModifiedBy>
  <cp:revision>15</cp:revision>
  <dcterms:created xsi:type="dcterms:W3CDTF">2024-02-03T16:53:24Z</dcterms:created>
  <dcterms:modified xsi:type="dcterms:W3CDTF">2024-07-14T06:06:01Z</dcterms:modified>
</cp:coreProperties>
</file>