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5" r:id="rId3"/>
    <p:sldId id="267" r:id="rId4"/>
    <p:sldId id="257" r:id="rId5"/>
    <p:sldId id="258" r:id="rId6"/>
    <p:sldId id="261" r:id="rId7"/>
    <p:sldId id="259" r:id="rId8"/>
    <p:sldId id="262" r:id="rId9"/>
    <p:sldId id="263" r:id="rId10"/>
    <p:sldId id="260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06FD-107C-4AD4-6C43-1F316C7D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Technology Solutions Analyst Intern Role.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Performance-based screening</a:t>
            </a:r>
          </a:p>
          <a:p>
            <a:pPr marL="0" indent="0">
              <a:buNone/>
            </a:pPr>
            <a:endParaRPr lang="en-IN" dirty="0">
              <a:solidFill>
                <a:srgbClr val="212121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212121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Submitted by :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212121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Sudeep Ravindra Bedmutha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12121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Graduate Student in Data Analytics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212121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Major in Applied Machine Intelligence.</a:t>
            </a:r>
            <a:endParaRPr lang="en-IN" sz="2000" dirty="0">
              <a:solidFill>
                <a:srgbClr val="242424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8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Models Tested:</a:t>
            </a:r>
          </a:p>
          <a:p>
            <a:r>
              <a:rPr dirty="0"/>
              <a:t>Linear Regression, Random Forest, Gradient Boosting.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Evaluation Metrics:</a:t>
            </a:r>
          </a:p>
          <a:p>
            <a:r>
              <a:rPr dirty="0"/>
              <a:t>Mean Absolute Error (MAE), Root Mean Squared Error (RMSE), R-squared.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B4A75-5AAC-BCCC-7BEF-130A9B8D2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360" y="995721"/>
            <a:ext cx="4701947" cy="14174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C99E7-065A-C8BA-BE55-F4FEAA9F3CA7}"/>
              </a:ext>
            </a:extLst>
          </p:cNvPr>
          <p:cNvSpPr txBox="1"/>
          <p:nvPr/>
        </p:nvSpPr>
        <p:spPr>
          <a:xfrm>
            <a:off x="241397" y="452486"/>
            <a:ext cx="705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Checking Performance of Model wrt to train and test dataset</a:t>
            </a:r>
            <a:endParaRPr lang="en-IN" sz="20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5A34D-2935-AEE8-7886-2BB779147E44}"/>
              </a:ext>
            </a:extLst>
          </p:cNvPr>
          <p:cNvSpPr txBox="1"/>
          <p:nvPr/>
        </p:nvSpPr>
        <p:spPr>
          <a:xfrm>
            <a:off x="439361" y="2692692"/>
            <a:ext cx="8346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RMSE, MAE, and MAPE of train and test data are not very different, indicating that the model is not overfitting and has generalized well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DDE6A8-7A88-69E8-5016-69CE2581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1" y="4096069"/>
            <a:ext cx="4976291" cy="2606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115875-5632-BD85-2042-CCC8454EA539}"/>
              </a:ext>
            </a:extLst>
          </p:cNvPr>
          <p:cNvSpPr txBox="1"/>
          <p:nvPr/>
        </p:nvSpPr>
        <p:spPr>
          <a:xfrm>
            <a:off x="241397" y="3618551"/>
            <a:ext cx="69041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Comparison of all the models 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395697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FD43-6822-7A83-58E1-F115013A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B275-A6B7-3E21-AB54-7DE1EE79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Amisha, Malik, P.,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Pathania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Rathaur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V. K. (2019). Overview of artificial intelligence in medicine.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Journal of Family Medicine and Primary Care, 8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(7), 2328-2331. https://doi.org/10.4103/jfmpc.jfmpc_440_19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Esteva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A., Chou, K., Yeung, S., Naik, N.,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Madani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A.,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Mottaghi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A.&amp; Dean, J. (2021). Deep learning-enabled medical computer vision. </a:t>
            </a:r>
            <a:r>
              <a:rPr lang="en-IN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NPJ Digital Medicine, 4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(1), 1-9. https://doi.org/10.1038/s41746-020-00376-2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Yu, K. H., Beam, A. L.,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Kohane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I. S. (2018). Artificial intelligence in healthcare.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Nature Biomedical Engineering, 2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(10), 719-731. https://doi.org/10.1038/s41551-018-0305-z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09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3B4D-90F8-8D42-F917-61E5B869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Article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0B1D-548B-ADD6-4B2D-EE86C2D4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b="1" u="sng" dirty="0"/>
              <a:t>Clinical Decision Making and Pattern Recognition in Health Care</a:t>
            </a:r>
          </a:p>
          <a:p>
            <a:pPr marL="0" indent="0">
              <a:buNone/>
            </a:pPr>
            <a:endParaRPr lang="en-US" sz="51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400" b="1" dirty="0"/>
              <a:t>Focus on Clinical Decision-Making</a:t>
            </a:r>
            <a:r>
              <a:rPr lang="en-US" sz="4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Explores how healthcare professionals use data and insights to make informed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dirty="0"/>
              <a:t>Emphasizes the role of pattern recognition in identifying trends in patient data to aid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b="1" dirty="0"/>
              <a:t>Key Technologies Discussed</a:t>
            </a:r>
            <a:r>
              <a:rPr lang="en-US" sz="4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b="1" dirty="0"/>
              <a:t>Chain Reasoning</a:t>
            </a:r>
            <a:r>
              <a:rPr lang="en-US" sz="3300" dirty="0"/>
              <a:t>: Step-by-step decision-making, linking symptoms and test results logically to improve care.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b="1" dirty="0"/>
              <a:t>Agentic Generative AI</a:t>
            </a:r>
            <a:r>
              <a:rPr lang="en-US" sz="3300" dirty="0"/>
              <a:t>: AI that autonomously creates personalized treatment plans based on patient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b="1" dirty="0"/>
              <a:t>Classification and Prediction</a:t>
            </a:r>
            <a:r>
              <a:rPr lang="en-US" sz="3300" dirty="0"/>
              <a:t>: Organizes patient data into categories and predicts outcomes such as disease progression or treatment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b="1" dirty="0"/>
              <a:t>Inference and Clustering</a:t>
            </a:r>
            <a:r>
              <a:rPr lang="en-US" sz="3300" dirty="0"/>
              <a:t>: Helps healthcare providers draw conclusions from data and group similar data points to enhance diagnoses.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300" b="1" dirty="0"/>
              <a:t>Time-Series Anomaly Detection</a:t>
            </a:r>
            <a:r>
              <a:rPr lang="en-US" sz="3300" dirty="0"/>
              <a:t>: Monitors patient data (e.g., heart rate, blood pressure) over time to detect irregular patterns that may indicate health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54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3B4D-90F8-8D42-F917-61E5B869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Article</a:t>
            </a:r>
            <a:endParaRPr lang="en-IN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F66394C-15D7-3283-522F-09468CEC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58" y="1745079"/>
            <a:ext cx="854068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/>
              <a:t>Opportunities in Healthcare: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Technologies improve accuracy and efficiency in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Personalized treatment plans are tailored to individual patient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Early detection of issues reduces healthcare costs by preventing expensive interventions.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/>
              <a:t>Threats and Ethical Concerns: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Over-reliance on AI may lead to mistakes in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Biases in AI systems could result in unfair treatment for certain patient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/>
              <a:t>Strategic Recommendations for Cotiviti: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Invest in AI tools that assist healthcare providers in making better, more informed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Partner with hospitals and tech companies to create specialized solutions for healthcare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3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85" y="731837"/>
            <a:ext cx="8229600" cy="974578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212121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D</a:t>
            </a:r>
            <a:r>
              <a:rPr lang="en-IN" sz="44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emonstrator Prototype</a:t>
            </a:r>
            <a:br>
              <a:rPr lang="en-IN" sz="44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</a:br>
            <a:r>
              <a:rPr lang="en-US" sz="3600" u="sng" dirty="0"/>
              <a:t>Predicting Hospital Length of Stay Using Machine Learning</a:t>
            </a:r>
            <a:endParaRPr lang="en-IN" sz="4400" b="1" i="0" u="sng" dirty="0">
              <a:solidFill>
                <a:srgbClr val="212121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093"/>
            <a:ext cx="8229600" cy="43350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b="1" dirty="0"/>
              <a:t>Problem Statement:</a:t>
            </a:r>
          </a:p>
          <a:p>
            <a:r>
              <a:rPr dirty="0"/>
              <a:t>Hospitals face challenges in efficiently allocating resources due to unpredictable patient stays.</a:t>
            </a:r>
          </a:p>
          <a:p>
            <a:r>
              <a:rPr dirty="0"/>
              <a:t>Predicting the length of stay (LOS) can help optimize hospital operations.</a:t>
            </a:r>
          </a:p>
          <a:p>
            <a:pPr marL="0" indent="0">
              <a:buNone/>
            </a:pPr>
            <a:r>
              <a:rPr b="1" dirty="0"/>
              <a:t>Goal:</a:t>
            </a:r>
          </a:p>
          <a:p>
            <a:r>
              <a:rPr dirty="0"/>
              <a:t>Build a predictive model to estimate hospital length of stay based on patient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/>
              <a:t>Data Source:</a:t>
            </a:r>
          </a:p>
          <a:p>
            <a:r>
              <a:rPr dirty="0"/>
              <a:t>Patient demographics, medical history, treatment details.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Key Features:</a:t>
            </a:r>
          </a:p>
          <a:p>
            <a:r>
              <a:rPr dirty="0"/>
              <a:t>Age, gender, diagnosis, comorbidities, treatment received, admission type.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Target Variable:</a:t>
            </a:r>
          </a:p>
          <a:p>
            <a:r>
              <a:rPr dirty="0"/>
              <a:t>Length of Stay (LOS) in days.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B67E-D2F9-4C40-8EF6-41B66042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054" y="609854"/>
            <a:ext cx="4275056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Data Overview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92675-7DD3-CCB5-8453-09D477ABD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8915"/>
            <a:ext cx="8229600" cy="1950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DFFF9-C30B-5900-4A4C-3123A672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2" y="4632440"/>
            <a:ext cx="411515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2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Steps Taken:</a:t>
            </a:r>
          </a:p>
          <a:p>
            <a:r>
              <a:rPr dirty="0"/>
              <a:t>Handling missing data</a:t>
            </a:r>
            <a:r>
              <a:rPr lang="en-US" dirty="0"/>
              <a:t>, e</a:t>
            </a:r>
            <a:r>
              <a:rPr dirty="0"/>
              <a:t>ncoding categorical variables, scaling numerical features.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Feature Engineering:</a:t>
            </a:r>
          </a:p>
          <a:p>
            <a:r>
              <a:rPr dirty="0"/>
              <a:t>New features based on medical history or treatment patterns.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33772-C4DF-C403-185B-5DBFA960D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74" y="387391"/>
            <a:ext cx="4270344" cy="30416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5ABE9-91E2-0152-2D29-E1CA96137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69" y="387391"/>
            <a:ext cx="4006391" cy="3041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7D4086-A78A-BAEB-D9F4-F98A52F91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74" y="3606300"/>
            <a:ext cx="4270344" cy="2940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2D9BAD-6592-8799-CE76-090471783D1C}"/>
              </a:ext>
            </a:extLst>
          </p:cNvPr>
          <p:cNvSpPr txBox="1"/>
          <p:nvPr/>
        </p:nvSpPr>
        <p:spPr>
          <a:xfrm>
            <a:off x="5420412" y="4383463"/>
            <a:ext cx="3167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Length of Stay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Admission Deposit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Visitors with Patient.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37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574A6-0AB8-6B7F-BB60-AAC55317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5" y="606703"/>
            <a:ext cx="3751574" cy="3000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1B0D2-42CD-4995-4B58-57662C3D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0" y="606703"/>
            <a:ext cx="4914900" cy="3000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E3B0F-5FBB-9303-44EE-55FD0A4E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25" y="3927316"/>
            <a:ext cx="3857625" cy="2495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4EF462-B9FD-616A-C418-1D36E324BC00}"/>
              </a:ext>
            </a:extLst>
          </p:cNvPr>
          <p:cNvSpPr txBox="1"/>
          <p:nvPr/>
        </p:nvSpPr>
        <p:spPr>
          <a:xfrm>
            <a:off x="4470074" y="4628585"/>
            <a:ext cx="4623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Distribution of LOS from various Wards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Distribution of Serios Patients wrt to wards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Distribution of LOS across various 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4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668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Times New Roman</vt:lpstr>
      <vt:lpstr>Office Theme</vt:lpstr>
      <vt:lpstr>PowerPoint Presentation</vt:lpstr>
      <vt:lpstr>Overview of the Article</vt:lpstr>
      <vt:lpstr>Overview of the Article</vt:lpstr>
      <vt:lpstr>Demonstrator Prototype Predicting Hospital Length of Stay Using Machine Learning</vt:lpstr>
      <vt:lpstr>Data Overview</vt:lpstr>
      <vt:lpstr>Data Overview</vt:lpstr>
      <vt:lpstr>Data Preprocessing</vt:lpstr>
      <vt:lpstr>PowerPoint Presentation</vt:lpstr>
      <vt:lpstr>PowerPoint Presentation</vt:lpstr>
      <vt:lpstr>Model Selection</vt:lpstr>
      <vt:lpstr>PowerPoint Presentation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Sudeep Bedmutha</cp:lastModifiedBy>
  <cp:revision>4</cp:revision>
  <dcterms:created xsi:type="dcterms:W3CDTF">2013-01-27T09:14:16Z</dcterms:created>
  <dcterms:modified xsi:type="dcterms:W3CDTF">2024-08-15T16:43:42Z</dcterms:modified>
  <cp:category/>
</cp:coreProperties>
</file>