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p:restoredTop sz="96327"/>
  </p:normalViewPr>
  <p:slideViewPr>
    <p:cSldViewPr snapToGrid="0" snapToObjects="1">
      <p:cViewPr varScale="1">
        <p:scale>
          <a:sx n="156" d="100"/>
          <a:sy n="156" d="100"/>
        </p:scale>
        <p:origin x="1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7/22/21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7/22/21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7/22/21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7/22/21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A2BD-C7A5-274B-B7A3-0861C755CFDF}"/>
              </a:ext>
            </a:extLst>
          </p:cNvPr>
          <p:cNvSpPr>
            <a:spLocks noGrp="1"/>
          </p:cNvSpPr>
          <p:nvPr>
            <p:ph type="ctrTitle"/>
          </p:nvPr>
        </p:nvSpPr>
        <p:spPr/>
        <p:txBody>
          <a:bodyPr/>
          <a:lstStyle/>
          <a:p>
            <a:r>
              <a:rPr lang="en-US" dirty="0" err="1"/>
              <a:t>gOLANG</a:t>
            </a:r>
            <a:r>
              <a:rPr lang="en-US" dirty="0"/>
              <a:t> </a:t>
            </a:r>
            <a:br>
              <a:rPr lang="en-US" dirty="0"/>
            </a:br>
            <a:endParaRPr lang="en-US" dirty="0"/>
          </a:p>
        </p:txBody>
      </p:sp>
      <p:sp>
        <p:nvSpPr>
          <p:cNvPr id="3" name="Subtitle 2">
            <a:extLst>
              <a:ext uri="{FF2B5EF4-FFF2-40B4-BE49-F238E27FC236}">
                <a16:creationId xmlns:a16="http://schemas.microsoft.com/office/drawing/2014/main" id="{CAFAC850-C3D0-6F4D-9AC4-D91F16976B5F}"/>
              </a:ext>
            </a:extLst>
          </p:cNvPr>
          <p:cNvSpPr>
            <a:spLocks noGrp="1"/>
          </p:cNvSpPr>
          <p:nvPr>
            <p:ph type="subTitle" idx="1"/>
          </p:nvPr>
        </p:nvSpPr>
        <p:spPr>
          <a:xfrm>
            <a:off x="1371600" y="3632201"/>
            <a:ext cx="9448800" cy="403086"/>
          </a:xfrm>
        </p:spPr>
        <p:txBody>
          <a:bodyPr>
            <a:normAutofit fontScale="92500" lnSpcReduction="20000"/>
          </a:bodyPr>
          <a:lstStyle/>
          <a:p>
            <a:r>
              <a:rPr lang="en-US" sz="2800" dirty="0">
                <a:latin typeface="Algerian" panose="020F0502020204030204" pitchFamily="34" charset="0"/>
                <a:cs typeface="Algerian" panose="020F0502020204030204" pitchFamily="34" charset="0"/>
              </a:rPr>
              <a:t>Composite Types</a:t>
            </a:r>
          </a:p>
        </p:txBody>
      </p:sp>
    </p:spTree>
    <p:extLst>
      <p:ext uri="{BB962C8B-B14F-4D97-AF65-F5344CB8AC3E}">
        <p14:creationId xmlns:p14="http://schemas.microsoft.com/office/powerpoint/2010/main" val="271162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CC8E-EB87-6349-9F7B-F5D473B91616}"/>
              </a:ext>
            </a:extLst>
          </p:cNvPr>
          <p:cNvSpPr>
            <a:spLocks noGrp="1"/>
          </p:cNvSpPr>
          <p:nvPr>
            <p:ph type="title"/>
          </p:nvPr>
        </p:nvSpPr>
        <p:spPr>
          <a:xfrm>
            <a:off x="947531" y="476138"/>
            <a:ext cx="8610600" cy="626041"/>
          </a:xfrm>
        </p:spPr>
        <p:txBody>
          <a:bodyPr>
            <a:normAutofit fontScale="90000"/>
          </a:bodyPr>
          <a:lstStyle/>
          <a:p>
            <a:pPr algn="ctr"/>
            <a:r>
              <a:rPr lang="en-US" dirty="0"/>
              <a:t>ARRAYS</a:t>
            </a:r>
          </a:p>
        </p:txBody>
      </p:sp>
      <p:sp>
        <p:nvSpPr>
          <p:cNvPr id="3" name="Content Placeholder 2">
            <a:extLst>
              <a:ext uri="{FF2B5EF4-FFF2-40B4-BE49-F238E27FC236}">
                <a16:creationId xmlns:a16="http://schemas.microsoft.com/office/drawing/2014/main" id="{12D5C233-F87B-634F-B61C-223047236E54}"/>
              </a:ext>
            </a:extLst>
          </p:cNvPr>
          <p:cNvSpPr>
            <a:spLocks noGrp="1"/>
          </p:cNvSpPr>
          <p:nvPr>
            <p:ph idx="1"/>
          </p:nvPr>
        </p:nvSpPr>
        <p:spPr>
          <a:xfrm>
            <a:off x="685800" y="1559380"/>
            <a:ext cx="10820400" cy="4659306"/>
          </a:xfrm>
        </p:spPr>
        <p:txBody>
          <a:bodyPr>
            <a:normAutofit fontScale="70000" lnSpcReduction="20000"/>
          </a:bodyPr>
          <a:lstStyle/>
          <a:p>
            <a:r>
              <a:rPr lang="en-IN" sz="4000" b="1" dirty="0"/>
              <a:t>Go only has one-dimensional arrays</a:t>
            </a:r>
          </a:p>
          <a:p>
            <a:r>
              <a:rPr lang="en-IN" b="1" dirty="0"/>
              <a:t>Define int type Array</a:t>
            </a:r>
          </a:p>
          <a:p>
            <a:pPr marL="0" indent="0">
              <a:buNone/>
            </a:pPr>
            <a:r>
              <a:rPr lang="en-IN" dirty="0"/>
              <a:t>	</a:t>
            </a:r>
            <a:r>
              <a:rPr lang="en-IN" dirty="0">
                <a:solidFill>
                  <a:schemeClr val="accent3"/>
                </a:solidFill>
              </a:rPr>
              <a:t>var x [3]int</a:t>
            </a:r>
          </a:p>
          <a:p>
            <a:pPr marL="0" indent="0">
              <a:buNone/>
            </a:pPr>
            <a:r>
              <a:rPr lang="en-IN" b="1" dirty="0"/>
              <a:t>Initialize int type Array</a:t>
            </a:r>
          </a:p>
          <a:p>
            <a:pPr marL="0" indent="0">
              <a:buNone/>
            </a:pPr>
            <a:r>
              <a:rPr lang="en-IN" dirty="0"/>
              <a:t>	</a:t>
            </a:r>
            <a:r>
              <a:rPr lang="en-IN" dirty="0">
                <a:solidFill>
                  <a:schemeClr val="accent3"/>
                </a:solidFill>
              </a:rPr>
              <a:t>var x = [3]int{10, 20, 30}</a:t>
            </a:r>
            <a:br>
              <a:rPr lang="en-IN" dirty="0">
                <a:solidFill>
                  <a:schemeClr val="accent3"/>
                </a:solidFill>
              </a:rPr>
            </a:br>
            <a:endParaRPr lang="en-IN" dirty="0">
              <a:solidFill>
                <a:schemeClr val="accent3"/>
              </a:solidFill>
            </a:endParaRPr>
          </a:p>
          <a:p>
            <a:pPr marL="0" indent="0">
              <a:buNone/>
            </a:pPr>
            <a:r>
              <a:rPr lang="en-IN" b="1" i="1" dirty="0"/>
              <a:t>sparse array	</a:t>
            </a:r>
          </a:p>
          <a:p>
            <a:pPr marL="0" indent="0">
              <a:buNone/>
            </a:pPr>
            <a:r>
              <a:rPr lang="en-IN" dirty="0"/>
              <a:t>	</a:t>
            </a:r>
            <a:r>
              <a:rPr lang="en-IN" dirty="0">
                <a:solidFill>
                  <a:schemeClr val="accent3"/>
                </a:solidFill>
              </a:rPr>
              <a:t>var x = [12]int{1, 5: 4, 6, 10: 100, 15}</a:t>
            </a:r>
          </a:p>
          <a:p>
            <a:pPr marL="0" indent="0" fontAlgn="base">
              <a:buNone/>
            </a:pPr>
            <a:r>
              <a:rPr lang="en-IN" dirty="0">
                <a:solidFill>
                  <a:schemeClr val="accent3"/>
                </a:solidFill>
              </a:rPr>
              <a:t>	This creates an array of 12 </a:t>
            </a:r>
            <a:r>
              <a:rPr lang="en-IN" dirty="0" err="1">
                <a:solidFill>
                  <a:schemeClr val="accent3"/>
                </a:solidFill>
              </a:rPr>
              <a:t>ints</a:t>
            </a:r>
            <a:r>
              <a:rPr lang="en-IN" dirty="0">
                <a:solidFill>
                  <a:schemeClr val="accent3"/>
                </a:solidFill>
              </a:rPr>
              <a:t> with the following values:</a:t>
            </a:r>
          </a:p>
          <a:p>
            <a:pPr marL="0" indent="0" fontAlgn="base">
              <a:buNone/>
            </a:pPr>
            <a:r>
              <a:rPr lang="en-IN" dirty="0">
                <a:solidFill>
                  <a:schemeClr val="accent3"/>
                </a:solidFill>
              </a:rPr>
              <a:t>	 [1, 0, 0, 0, 0, 4, 6, 0, 0, 0, 100, 15].</a:t>
            </a:r>
          </a:p>
          <a:p>
            <a:pPr marL="0" indent="0" fontAlgn="base">
              <a:buNone/>
            </a:pPr>
            <a:r>
              <a:rPr lang="en-IN" b="1" dirty="0"/>
              <a:t>array literal to initialize an array</a:t>
            </a:r>
          </a:p>
          <a:p>
            <a:pPr marL="914400" lvl="2" indent="0" fontAlgn="base">
              <a:buNone/>
            </a:pPr>
            <a:r>
              <a:rPr lang="en-IN" dirty="0">
                <a:solidFill>
                  <a:schemeClr val="accent3"/>
                </a:solidFill>
              </a:rPr>
              <a:t>var x = [...]int{10, 20, 30}</a:t>
            </a:r>
            <a:br>
              <a:rPr lang="en-IN" dirty="0">
                <a:solidFill>
                  <a:schemeClr val="accent3"/>
                </a:solidFill>
              </a:rPr>
            </a:br>
            <a:endParaRPr lang="en-IN" dirty="0">
              <a:solidFill>
                <a:schemeClr val="accent3"/>
              </a:solidFill>
            </a:endParaRPr>
          </a:p>
          <a:p>
            <a:pPr marL="0" indent="0">
              <a:buNone/>
            </a:pPr>
            <a:br>
              <a:rPr lang="en-IN" dirty="0"/>
            </a:br>
            <a:endParaRPr lang="en-IN" i="1" dirty="0"/>
          </a:p>
          <a:p>
            <a:pPr marL="0" indent="0">
              <a:buNone/>
            </a:pPr>
            <a:r>
              <a:rPr lang="en-IN" i="1" dirty="0"/>
              <a:t>	</a:t>
            </a:r>
            <a:br>
              <a:rPr lang="en-IN" dirty="0"/>
            </a:br>
            <a:endParaRPr lang="en-US" dirty="0"/>
          </a:p>
        </p:txBody>
      </p:sp>
    </p:spTree>
    <p:extLst>
      <p:ext uri="{BB962C8B-B14F-4D97-AF65-F5344CB8AC3E}">
        <p14:creationId xmlns:p14="http://schemas.microsoft.com/office/powerpoint/2010/main" val="312607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CC8E-EB87-6349-9F7B-F5D473B91616}"/>
              </a:ext>
            </a:extLst>
          </p:cNvPr>
          <p:cNvSpPr>
            <a:spLocks noGrp="1"/>
          </p:cNvSpPr>
          <p:nvPr>
            <p:ph type="title"/>
          </p:nvPr>
        </p:nvSpPr>
        <p:spPr>
          <a:xfrm>
            <a:off x="947531" y="476138"/>
            <a:ext cx="8610600" cy="626041"/>
          </a:xfrm>
        </p:spPr>
        <p:txBody>
          <a:bodyPr>
            <a:normAutofit fontScale="90000"/>
          </a:bodyPr>
          <a:lstStyle/>
          <a:p>
            <a:pPr algn="ctr"/>
            <a:r>
              <a:rPr lang="en-US" dirty="0"/>
              <a:t>ARRAYS</a:t>
            </a:r>
          </a:p>
        </p:txBody>
      </p:sp>
      <p:sp>
        <p:nvSpPr>
          <p:cNvPr id="3" name="Content Placeholder 2">
            <a:extLst>
              <a:ext uri="{FF2B5EF4-FFF2-40B4-BE49-F238E27FC236}">
                <a16:creationId xmlns:a16="http://schemas.microsoft.com/office/drawing/2014/main" id="{12D5C233-F87B-634F-B61C-223047236E54}"/>
              </a:ext>
            </a:extLst>
          </p:cNvPr>
          <p:cNvSpPr>
            <a:spLocks noGrp="1"/>
          </p:cNvSpPr>
          <p:nvPr>
            <p:ph idx="1"/>
          </p:nvPr>
        </p:nvSpPr>
        <p:spPr>
          <a:xfrm>
            <a:off x="685800" y="1559380"/>
            <a:ext cx="10820400" cy="4659306"/>
          </a:xfrm>
        </p:spPr>
        <p:txBody>
          <a:bodyPr>
            <a:normAutofit fontScale="70000" lnSpcReduction="20000"/>
          </a:bodyPr>
          <a:lstStyle/>
          <a:p>
            <a:r>
              <a:rPr lang="en-IN" b="1" dirty="0"/>
              <a:t>Compare Arrays</a:t>
            </a:r>
          </a:p>
          <a:p>
            <a:pPr marL="1371600" lvl="3" indent="0">
              <a:buNone/>
            </a:pPr>
            <a:r>
              <a:rPr lang="en-IN" sz="2000" dirty="0">
                <a:solidFill>
                  <a:schemeClr val="accent3"/>
                </a:solidFill>
              </a:rPr>
              <a:t>var x = [...]int{1, 2, 3} </a:t>
            </a:r>
          </a:p>
          <a:p>
            <a:pPr marL="1371600" lvl="3" indent="0">
              <a:buNone/>
            </a:pPr>
            <a:r>
              <a:rPr lang="en-IN" sz="2000" dirty="0">
                <a:solidFill>
                  <a:schemeClr val="accent3"/>
                </a:solidFill>
              </a:rPr>
              <a:t>var y = [3]int{1, 2, 3} </a:t>
            </a:r>
          </a:p>
          <a:p>
            <a:pPr marL="1371600" lvl="3" indent="0">
              <a:buNone/>
            </a:pPr>
            <a:r>
              <a:rPr lang="en-IN" sz="2000" dirty="0" err="1">
                <a:solidFill>
                  <a:schemeClr val="accent3"/>
                </a:solidFill>
              </a:rPr>
              <a:t>fmt.Println</a:t>
            </a:r>
            <a:r>
              <a:rPr lang="en-IN" sz="2000" dirty="0">
                <a:solidFill>
                  <a:schemeClr val="accent3"/>
                </a:solidFill>
              </a:rPr>
              <a:t>(x == y) // prints true</a:t>
            </a:r>
            <a:br>
              <a:rPr lang="en-IN" sz="2900" dirty="0">
                <a:solidFill>
                  <a:schemeClr val="accent3"/>
                </a:solidFill>
              </a:rPr>
            </a:br>
            <a:endParaRPr lang="en-IN" sz="2900" dirty="0">
              <a:solidFill>
                <a:schemeClr val="accent3"/>
              </a:solidFill>
            </a:endParaRPr>
          </a:p>
          <a:p>
            <a:pPr marL="0" indent="0">
              <a:buNone/>
            </a:pPr>
            <a:r>
              <a:rPr lang="en-IN" b="1" dirty="0"/>
              <a:t>Array Lengths</a:t>
            </a:r>
          </a:p>
          <a:p>
            <a:pPr marL="0" indent="0">
              <a:buNone/>
            </a:pPr>
            <a:r>
              <a:rPr lang="en-IN" b="1" dirty="0"/>
              <a:t>	</a:t>
            </a:r>
            <a:r>
              <a:rPr lang="en-IN" sz="1600" dirty="0" err="1"/>
              <a:t>len</a:t>
            </a:r>
            <a:r>
              <a:rPr lang="en-IN" sz="1600" dirty="0"/>
              <a:t>(x)</a:t>
            </a:r>
          </a:p>
          <a:p>
            <a:pPr marL="0" indent="0">
              <a:buNone/>
            </a:pPr>
            <a:r>
              <a:rPr lang="en-IN" b="1" dirty="0"/>
              <a:t>can’t assign arrays of different sizes to the same variable</a:t>
            </a:r>
          </a:p>
          <a:p>
            <a:pPr marL="0" indent="0">
              <a:buNone/>
            </a:pPr>
            <a:r>
              <a:rPr lang="en-IN" dirty="0"/>
              <a:t>	</a:t>
            </a:r>
            <a:r>
              <a:rPr lang="en-IN" dirty="0">
                <a:solidFill>
                  <a:schemeClr val="accent3"/>
                </a:solidFill>
              </a:rPr>
              <a:t>var x = [2]int{1, 2};</a:t>
            </a:r>
          </a:p>
          <a:p>
            <a:pPr marL="0" indent="0">
              <a:buNone/>
            </a:pPr>
            <a:r>
              <a:rPr lang="en-IN" dirty="0">
                <a:solidFill>
                  <a:schemeClr val="accent3"/>
                </a:solidFill>
              </a:rPr>
              <a:t>	var y = [3]int{1, 2, 3};</a:t>
            </a:r>
          </a:p>
          <a:p>
            <a:pPr lvl="2"/>
            <a:r>
              <a:rPr lang="en-IN" dirty="0">
                <a:solidFill>
                  <a:schemeClr val="accent3"/>
                </a:solidFill>
              </a:rPr>
              <a:t>x == y //Not allow mismatch</a:t>
            </a:r>
          </a:p>
          <a:p>
            <a:pPr lvl="2"/>
            <a:r>
              <a:rPr lang="en-IN" dirty="0">
                <a:solidFill>
                  <a:schemeClr val="accent3"/>
                </a:solidFill>
              </a:rPr>
              <a:t> x = y // Not allowed compiler error due to length mismatch</a:t>
            </a:r>
            <a:br>
              <a:rPr lang="en-IN" dirty="0">
                <a:solidFill>
                  <a:schemeClr val="accent3"/>
                </a:solidFill>
              </a:rPr>
            </a:br>
            <a:endParaRPr lang="en-IN" dirty="0">
              <a:solidFill>
                <a:schemeClr val="accent3"/>
              </a:solidFill>
            </a:endParaRPr>
          </a:p>
          <a:p>
            <a:pPr marL="0" indent="0">
              <a:buNone/>
            </a:pPr>
            <a:endParaRPr lang="en-IN" dirty="0"/>
          </a:p>
          <a:p>
            <a:pPr marL="0" indent="0">
              <a:buNone/>
            </a:pPr>
            <a:endParaRPr lang="en-IN" sz="1600" b="1" dirty="0"/>
          </a:p>
          <a:p>
            <a:pPr marL="0" indent="0">
              <a:buNone/>
            </a:pPr>
            <a:br>
              <a:rPr lang="en-IN" dirty="0"/>
            </a:br>
            <a:endParaRPr lang="en-IN" i="1" dirty="0"/>
          </a:p>
          <a:p>
            <a:pPr marL="0" indent="0">
              <a:buNone/>
            </a:pPr>
            <a:r>
              <a:rPr lang="en-IN" i="1" dirty="0"/>
              <a:t>	</a:t>
            </a:r>
            <a:br>
              <a:rPr lang="en-IN" dirty="0"/>
            </a:br>
            <a:endParaRPr lang="en-US" dirty="0"/>
          </a:p>
        </p:txBody>
      </p:sp>
    </p:spTree>
    <p:extLst>
      <p:ext uri="{BB962C8B-B14F-4D97-AF65-F5344CB8AC3E}">
        <p14:creationId xmlns:p14="http://schemas.microsoft.com/office/powerpoint/2010/main" val="316961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CC8E-EB87-6349-9F7B-F5D473B91616}"/>
              </a:ext>
            </a:extLst>
          </p:cNvPr>
          <p:cNvSpPr>
            <a:spLocks noGrp="1"/>
          </p:cNvSpPr>
          <p:nvPr>
            <p:ph type="title"/>
          </p:nvPr>
        </p:nvSpPr>
        <p:spPr>
          <a:xfrm>
            <a:off x="947531" y="476138"/>
            <a:ext cx="8610600" cy="626041"/>
          </a:xfrm>
        </p:spPr>
        <p:txBody>
          <a:bodyPr>
            <a:normAutofit fontScale="90000"/>
          </a:bodyPr>
          <a:lstStyle/>
          <a:p>
            <a:pPr algn="ctr"/>
            <a:r>
              <a:rPr lang="en-US" dirty="0"/>
              <a:t>slice</a:t>
            </a:r>
          </a:p>
        </p:txBody>
      </p:sp>
      <p:sp>
        <p:nvSpPr>
          <p:cNvPr id="3" name="Content Placeholder 2">
            <a:extLst>
              <a:ext uri="{FF2B5EF4-FFF2-40B4-BE49-F238E27FC236}">
                <a16:creationId xmlns:a16="http://schemas.microsoft.com/office/drawing/2014/main" id="{12D5C233-F87B-634F-B61C-223047236E54}"/>
              </a:ext>
            </a:extLst>
          </p:cNvPr>
          <p:cNvSpPr>
            <a:spLocks noGrp="1"/>
          </p:cNvSpPr>
          <p:nvPr>
            <p:ph idx="1"/>
          </p:nvPr>
        </p:nvSpPr>
        <p:spPr>
          <a:xfrm>
            <a:off x="685800" y="1102179"/>
            <a:ext cx="10820400" cy="5339442"/>
          </a:xfrm>
        </p:spPr>
        <p:txBody>
          <a:bodyPr>
            <a:normAutofit fontScale="55000" lnSpcReduction="20000"/>
          </a:bodyPr>
          <a:lstStyle/>
          <a:p>
            <a:pPr marL="0" indent="0">
              <a:buNone/>
            </a:pPr>
            <a:r>
              <a:rPr lang="en-IN" dirty="0"/>
              <a:t>No Size Needed for GO slice Definition</a:t>
            </a:r>
          </a:p>
          <a:p>
            <a:pPr marL="0" indent="0">
              <a:buNone/>
            </a:pPr>
            <a:endParaRPr lang="en-IN" dirty="0"/>
          </a:p>
          <a:p>
            <a:pPr marL="0" indent="0" fontAlgn="base">
              <a:buNone/>
            </a:pPr>
            <a:r>
              <a:rPr lang="en-IN" b="1" dirty="0">
                <a:solidFill>
                  <a:schemeClr val="accent3"/>
                </a:solidFill>
              </a:rPr>
              <a:t>var x = []int{10, 20, 30}</a:t>
            </a:r>
          </a:p>
          <a:p>
            <a:pPr marL="0" indent="0">
              <a:buNone/>
            </a:pPr>
            <a:r>
              <a:rPr lang="en-IN" b="1" dirty="0">
                <a:solidFill>
                  <a:schemeClr val="accent3"/>
                </a:solidFill>
              </a:rPr>
              <a:t>var x = []int{1, 5: 4, 6, 10: 100, 15}</a:t>
            </a:r>
            <a:br>
              <a:rPr lang="en-IN" b="1" dirty="0">
                <a:solidFill>
                  <a:schemeClr val="accent3"/>
                </a:solidFill>
              </a:rPr>
            </a:br>
            <a:br>
              <a:rPr lang="en-IN" b="1" dirty="0">
                <a:solidFill>
                  <a:schemeClr val="accent3"/>
                </a:solidFill>
              </a:rPr>
            </a:br>
            <a:r>
              <a:rPr lang="en-IN" b="1" dirty="0">
                <a:solidFill>
                  <a:schemeClr val="accent3"/>
                </a:solidFill>
              </a:rPr>
              <a:t>x[0] = 10 </a:t>
            </a:r>
            <a:r>
              <a:rPr lang="en-IN" b="1" dirty="0" err="1">
                <a:solidFill>
                  <a:schemeClr val="accent3"/>
                </a:solidFill>
              </a:rPr>
              <a:t>fmt.Println</a:t>
            </a:r>
            <a:r>
              <a:rPr lang="en-IN" b="1" dirty="0">
                <a:solidFill>
                  <a:schemeClr val="accent3"/>
                </a:solidFill>
              </a:rPr>
              <a:t>(x[2])</a:t>
            </a:r>
          </a:p>
          <a:p>
            <a:pPr marL="0" indent="0">
              <a:buNone/>
            </a:pPr>
            <a:endParaRPr lang="en-IN" b="1" dirty="0">
              <a:solidFill>
                <a:schemeClr val="accent3"/>
              </a:solidFill>
            </a:endParaRPr>
          </a:p>
          <a:p>
            <a:pPr marL="0" indent="0">
              <a:buNone/>
            </a:pPr>
            <a:r>
              <a:rPr lang="en-IN" b="1" dirty="0">
                <a:solidFill>
                  <a:schemeClr val="accent3"/>
                </a:solidFill>
              </a:rPr>
              <a:t>var x []int x = append(x, 10)</a:t>
            </a:r>
            <a:br>
              <a:rPr lang="en-IN" b="1" dirty="0">
                <a:solidFill>
                  <a:schemeClr val="accent3"/>
                </a:solidFill>
              </a:rPr>
            </a:br>
            <a:endParaRPr lang="en-IN" b="1" dirty="0">
              <a:solidFill>
                <a:schemeClr val="accent3"/>
              </a:solidFill>
            </a:endParaRPr>
          </a:p>
          <a:p>
            <a:pPr marL="0" indent="0">
              <a:buNone/>
            </a:pPr>
            <a:r>
              <a:rPr lang="en-IN" b="1" dirty="0">
                <a:solidFill>
                  <a:schemeClr val="accent3"/>
                </a:solidFill>
              </a:rPr>
              <a:t>x = append(x, 5, 6, 7)</a:t>
            </a:r>
            <a:br>
              <a:rPr lang="en-IN" b="1" dirty="0">
                <a:solidFill>
                  <a:schemeClr val="accent3"/>
                </a:solidFill>
              </a:rPr>
            </a:br>
            <a:endParaRPr lang="en-IN" b="1" dirty="0">
              <a:solidFill>
                <a:schemeClr val="accent3"/>
              </a:solidFill>
            </a:endParaRPr>
          </a:p>
          <a:p>
            <a:pPr marL="0" indent="0">
              <a:buNone/>
            </a:pPr>
            <a:r>
              <a:rPr lang="en-IN" b="1" dirty="0">
                <a:solidFill>
                  <a:schemeClr val="accent3"/>
                </a:solidFill>
              </a:rPr>
              <a:t>y := []int{20, 30, 40} x = append(x, y...)</a:t>
            </a:r>
          </a:p>
          <a:p>
            <a:pPr marL="0" indent="0">
              <a:buNone/>
            </a:pPr>
            <a:r>
              <a:rPr lang="en-IN" dirty="0"/>
              <a:t>Every slice has a </a:t>
            </a:r>
            <a:r>
              <a:rPr lang="en-IN" i="1" dirty="0"/>
              <a:t>capacity</a:t>
            </a:r>
            <a:r>
              <a:rPr lang="en-IN" dirty="0"/>
              <a:t>, which is the number of consecutive memory locations reserved. This can be larger than the length. Each time you append to a slice, one or more values is added to the end of the slice. Each value added increases the length by one. When the length reaches the capacity, there’s no more room to put values. If you try to add additional values when the length equals the capacity, the append function uses the Go runtime to allocate a new slice with a larger capacity. The values in the original slice are copied to the new slice, the new values are added to the end, and the new slice is returned.</a:t>
            </a:r>
            <a:br>
              <a:rPr lang="en-IN" dirty="0"/>
            </a:br>
            <a:endParaRPr lang="en-IN" i="1" dirty="0"/>
          </a:p>
          <a:p>
            <a:pPr marL="0" indent="0">
              <a:buNone/>
            </a:pPr>
            <a:r>
              <a:rPr lang="en-IN" dirty="0"/>
              <a:t>A slice can be created with the built-in function called make, which has the signature,</a:t>
            </a:r>
          </a:p>
          <a:p>
            <a:pPr marL="0" indent="0">
              <a:buNone/>
            </a:pPr>
            <a:r>
              <a:rPr lang="en-IN" dirty="0"/>
              <a:t>	</a:t>
            </a:r>
            <a:r>
              <a:rPr lang="en-IN" b="1" dirty="0" err="1">
                <a:solidFill>
                  <a:schemeClr val="accent3"/>
                </a:solidFill>
              </a:rPr>
              <a:t>func</a:t>
            </a:r>
            <a:r>
              <a:rPr lang="en-IN" b="1" dirty="0">
                <a:solidFill>
                  <a:schemeClr val="accent3"/>
                </a:solidFill>
              </a:rPr>
              <a:t> make([]T, </a:t>
            </a:r>
            <a:r>
              <a:rPr lang="en-IN" b="1" dirty="0" err="1">
                <a:solidFill>
                  <a:schemeClr val="accent3"/>
                </a:solidFill>
              </a:rPr>
              <a:t>len</a:t>
            </a:r>
            <a:r>
              <a:rPr lang="en-IN" b="1" dirty="0">
                <a:solidFill>
                  <a:schemeClr val="accent3"/>
                </a:solidFill>
              </a:rPr>
              <a:t>, cap) []T</a:t>
            </a:r>
            <a:br>
              <a:rPr lang="en-IN" b="1" dirty="0">
                <a:solidFill>
                  <a:schemeClr val="accent3"/>
                </a:solidFill>
              </a:rPr>
            </a:br>
            <a:r>
              <a:rPr lang="en-IN" b="1" dirty="0">
                <a:solidFill>
                  <a:schemeClr val="accent3"/>
                </a:solidFill>
              </a:rPr>
              <a:t>	s = make([]byte, 5, 5) </a:t>
            </a:r>
          </a:p>
          <a:p>
            <a:pPr marL="0" indent="0">
              <a:buNone/>
            </a:pPr>
            <a:r>
              <a:rPr lang="en-IN" b="1" dirty="0">
                <a:solidFill>
                  <a:schemeClr val="accent3"/>
                </a:solidFill>
              </a:rPr>
              <a:t>	</a:t>
            </a:r>
            <a:r>
              <a:rPr lang="en-IN" b="1" dirty="0" err="1">
                <a:solidFill>
                  <a:schemeClr val="accent3"/>
                </a:solidFill>
              </a:rPr>
              <a:t>len</a:t>
            </a:r>
            <a:r>
              <a:rPr lang="en-IN" b="1" dirty="0">
                <a:solidFill>
                  <a:schemeClr val="accent3"/>
                </a:solidFill>
              </a:rPr>
              <a:t>(s) == 5 cap(s) == 5</a:t>
            </a:r>
            <a:br>
              <a:rPr lang="en-IN" dirty="0"/>
            </a:br>
            <a:endParaRPr lang="en-IN" dirty="0"/>
          </a:p>
          <a:p>
            <a:pPr marL="0" indent="0">
              <a:buNone/>
            </a:pPr>
            <a:endParaRPr lang="en-IN" dirty="0"/>
          </a:p>
          <a:p>
            <a:r>
              <a:rPr lang="en-IN" dirty="0"/>
              <a:t>The zero value of a slice is nil. The </a:t>
            </a:r>
            <a:r>
              <a:rPr lang="en-IN" dirty="0" err="1"/>
              <a:t>len</a:t>
            </a:r>
            <a:r>
              <a:rPr lang="en-IN" dirty="0"/>
              <a:t> and cap functions will both return 0 for a nil slice.</a:t>
            </a:r>
          </a:p>
          <a:p>
            <a:pPr marL="0" indent="0">
              <a:buNone/>
            </a:pPr>
            <a:r>
              <a:rPr lang="en-IN" dirty="0"/>
              <a:t>	</a:t>
            </a:r>
            <a:r>
              <a:rPr lang="en-IN" b="1" dirty="0">
                <a:solidFill>
                  <a:schemeClr val="accent3"/>
                </a:solidFill>
              </a:rPr>
              <a:t>var s []byte </a:t>
            </a:r>
            <a:br>
              <a:rPr lang="en-IN" b="1" dirty="0">
                <a:solidFill>
                  <a:schemeClr val="accent3"/>
                </a:solidFill>
              </a:rPr>
            </a:br>
            <a:endParaRPr lang="en-IN" b="1" dirty="0">
              <a:solidFill>
                <a:schemeClr val="accent3"/>
              </a:solidFill>
            </a:endParaRPr>
          </a:p>
          <a:p>
            <a:endParaRPr lang="en-US" dirty="0"/>
          </a:p>
        </p:txBody>
      </p:sp>
    </p:spTree>
    <p:extLst>
      <p:ext uri="{BB962C8B-B14F-4D97-AF65-F5344CB8AC3E}">
        <p14:creationId xmlns:p14="http://schemas.microsoft.com/office/powerpoint/2010/main" val="324736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CC8E-EB87-6349-9F7B-F5D473B91616}"/>
              </a:ext>
            </a:extLst>
          </p:cNvPr>
          <p:cNvSpPr>
            <a:spLocks noGrp="1"/>
          </p:cNvSpPr>
          <p:nvPr>
            <p:ph type="title"/>
          </p:nvPr>
        </p:nvSpPr>
        <p:spPr>
          <a:xfrm>
            <a:off x="619759" y="764373"/>
            <a:ext cx="11234783" cy="1293028"/>
          </a:xfrm>
        </p:spPr>
        <p:txBody>
          <a:bodyPr>
            <a:normAutofit/>
          </a:bodyPr>
          <a:lstStyle/>
          <a:p>
            <a:pPr algn="ctr"/>
            <a:r>
              <a:rPr lang="en-US" dirty="0"/>
              <a:t>slice</a:t>
            </a:r>
          </a:p>
        </p:txBody>
      </p:sp>
      <p:sp>
        <p:nvSpPr>
          <p:cNvPr id="9" name="Content Placeholder 8">
            <a:extLst>
              <a:ext uri="{FF2B5EF4-FFF2-40B4-BE49-F238E27FC236}">
                <a16:creationId xmlns:a16="http://schemas.microsoft.com/office/drawing/2014/main" id="{80E19CA5-3D44-4E9E-8E3A-93A44BDDC8B1}"/>
              </a:ext>
            </a:extLst>
          </p:cNvPr>
          <p:cNvSpPr>
            <a:spLocks noGrp="1"/>
          </p:cNvSpPr>
          <p:nvPr>
            <p:ph idx="1"/>
          </p:nvPr>
        </p:nvSpPr>
        <p:spPr>
          <a:xfrm>
            <a:off x="619760" y="2194560"/>
            <a:ext cx="5817409" cy="2867297"/>
          </a:xfrm>
        </p:spPr>
        <p:txBody>
          <a:bodyPr>
            <a:normAutofit/>
          </a:bodyPr>
          <a:lstStyle/>
          <a:p>
            <a:r>
              <a:rPr lang="en-IN" dirty="0"/>
              <a:t> </a:t>
            </a:r>
            <a:r>
              <a:rPr lang="en-IN" b="1" dirty="0">
                <a:solidFill>
                  <a:schemeClr val="accent3"/>
                </a:solidFill>
              </a:rPr>
              <a:t>length</a:t>
            </a:r>
            <a:r>
              <a:rPr lang="en-IN" dirty="0"/>
              <a:t> is the number of elements referred to by the slice</a:t>
            </a:r>
          </a:p>
          <a:p>
            <a:endParaRPr lang="en-IN" dirty="0"/>
          </a:p>
          <a:p>
            <a:r>
              <a:rPr lang="en-IN" dirty="0"/>
              <a:t>The </a:t>
            </a:r>
            <a:r>
              <a:rPr lang="en-IN" b="1" dirty="0">
                <a:solidFill>
                  <a:schemeClr val="accent3"/>
                </a:solidFill>
              </a:rPr>
              <a:t>capacity</a:t>
            </a:r>
            <a:r>
              <a:rPr lang="en-IN" dirty="0"/>
              <a:t> is the number of elements in the underlying array (beginning at the element referred to by the slice pointer)</a:t>
            </a:r>
            <a:endParaRPr lang="en-US" dirty="0"/>
          </a:p>
        </p:txBody>
      </p:sp>
      <p:pic>
        <p:nvPicPr>
          <p:cNvPr id="5" name="Content Placeholder 4">
            <a:extLst>
              <a:ext uri="{FF2B5EF4-FFF2-40B4-BE49-F238E27FC236}">
                <a16:creationId xmlns:a16="http://schemas.microsoft.com/office/drawing/2014/main" id="{ACB9F7B6-6BC3-A74C-A6A5-5DCC6E2146D1}"/>
              </a:ext>
            </a:extLst>
          </p:cNvPr>
          <p:cNvPicPr>
            <a:picLocks noChangeAspect="1"/>
          </p:cNvPicPr>
          <p:nvPr/>
        </p:nvPicPr>
        <p:blipFill>
          <a:blip r:embed="rId2"/>
          <a:stretch>
            <a:fillRect/>
          </a:stretch>
        </p:blipFill>
        <p:spPr>
          <a:xfrm>
            <a:off x="6437170" y="2219757"/>
            <a:ext cx="5285644" cy="1884707"/>
          </a:xfrm>
          <a:prstGeom prst="rect">
            <a:avLst/>
          </a:prstGeom>
        </p:spPr>
      </p:pic>
    </p:spTree>
    <p:extLst>
      <p:ext uri="{BB962C8B-B14F-4D97-AF65-F5344CB8AC3E}">
        <p14:creationId xmlns:p14="http://schemas.microsoft.com/office/powerpoint/2010/main" val="85073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CC8E-EB87-6349-9F7B-F5D473B91616}"/>
              </a:ext>
            </a:extLst>
          </p:cNvPr>
          <p:cNvSpPr>
            <a:spLocks noGrp="1"/>
          </p:cNvSpPr>
          <p:nvPr>
            <p:ph type="title"/>
          </p:nvPr>
        </p:nvSpPr>
        <p:spPr>
          <a:xfrm>
            <a:off x="947531" y="476138"/>
            <a:ext cx="8610600" cy="626041"/>
          </a:xfrm>
        </p:spPr>
        <p:txBody>
          <a:bodyPr>
            <a:normAutofit fontScale="90000"/>
          </a:bodyPr>
          <a:lstStyle/>
          <a:p>
            <a:pPr algn="ctr"/>
            <a:r>
              <a:rPr lang="en-US" dirty="0"/>
              <a:t>slice</a:t>
            </a:r>
          </a:p>
        </p:txBody>
      </p:sp>
      <p:sp>
        <p:nvSpPr>
          <p:cNvPr id="3" name="Content Placeholder 2">
            <a:extLst>
              <a:ext uri="{FF2B5EF4-FFF2-40B4-BE49-F238E27FC236}">
                <a16:creationId xmlns:a16="http://schemas.microsoft.com/office/drawing/2014/main" id="{12D5C233-F87B-634F-B61C-223047236E54}"/>
              </a:ext>
            </a:extLst>
          </p:cNvPr>
          <p:cNvSpPr>
            <a:spLocks noGrp="1"/>
          </p:cNvSpPr>
          <p:nvPr>
            <p:ph idx="1"/>
          </p:nvPr>
        </p:nvSpPr>
        <p:spPr>
          <a:xfrm>
            <a:off x="685800" y="1102179"/>
            <a:ext cx="10820400" cy="5339442"/>
          </a:xfrm>
        </p:spPr>
        <p:txBody>
          <a:bodyPr>
            <a:normAutofit/>
          </a:bodyPr>
          <a:lstStyle/>
          <a:p>
            <a:r>
              <a:rPr lang="en-US" dirty="0"/>
              <a:t>Growing Slices (Copy)</a:t>
            </a:r>
          </a:p>
          <a:p>
            <a:pPr marL="914400" lvl="2" indent="0">
              <a:buNone/>
            </a:pPr>
            <a:r>
              <a:rPr lang="en-US" b="1" u="sng" dirty="0"/>
              <a:t>Method 1</a:t>
            </a:r>
          </a:p>
          <a:p>
            <a:pPr marL="914400" lvl="2" indent="0">
              <a:buNone/>
            </a:pPr>
            <a:r>
              <a:rPr lang="en-US" dirty="0"/>
              <a:t>Create a larger capacity slice </a:t>
            </a:r>
          </a:p>
          <a:p>
            <a:pPr marL="914400" lvl="2" indent="0">
              <a:buNone/>
            </a:pPr>
            <a:r>
              <a:rPr lang="en-US" dirty="0"/>
              <a:t>And copy element by Element to New slice</a:t>
            </a:r>
          </a:p>
          <a:p>
            <a:pPr marL="914400" lvl="2" indent="0">
              <a:buNone/>
            </a:pPr>
            <a:endParaRPr lang="en-US" dirty="0"/>
          </a:p>
          <a:p>
            <a:pPr marL="914400" lvl="2" indent="0">
              <a:buNone/>
            </a:pPr>
            <a:r>
              <a:rPr lang="en-US" b="1" u="sng" dirty="0"/>
              <a:t>Method 2</a:t>
            </a:r>
          </a:p>
          <a:p>
            <a:pPr marL="914400" lvl="2" indent="0">
              <a:buNone/>
            </a:pPr>
            <a:r>
              <a:rPr lang="en-IN" dirty="0" err="1"/>
              <a:t>func</a:t>
            </a:r>
            <a:r>
              <a:rPr lang="en-IN" dirty="0"/>
              <a:t> copy(</a:t>
            </a:r>
            <a:r>
              <a:rPr lang="en-IN" dirty="0" err="1"/>
              <a:t>dst</a:t>
            </a:r>
            <a:r>
              <a:rPr lang="en-IN" dirty="0"/>
              <a:t>, </a:t>
            </a:r>
            <a:r>
              <a:rPr lang="en-IN" dirty="0" err="1"/>
              <a:t>src</a:t>
            </a:r>
            <a:r>
              <a:rPr lang="en-IN" dirty="0"/>
              <a:t> []T) int </a:t>
            </a:r>
            <a:br>
              <a:rPr lang="en-IN" dirty="0"/>
            </a:br>
            <a:endParaRPr lang="en-US" b="1" dirty="0"/>
          </a:p>
        </p:txBody>
      </p:sp>
    </p:spTree>
    <p:extLst>
      <p:ext uri="{BB962C8B-B14F-4D97-AF65-F5344CB8AC3E}">
        <p14:creationId xmlns:p14="http://schemas.microsoft.com/office/powerpoint/2010/main" val="17004399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423</TotalTime>
  <Words>624</Words>
  <Application>Microsoft Macintosh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Algerian</vt:lpstr>
      <vt:lpstr>Arial</vt:lpstr>
      <vt:lpstr>Century Gothic</vt:lpstr>
      <vt:lpstr>Vapor Trail</vt:lpstr>
      <vt:lpstr>gOLANG  </vt:lpstr>
      <vt:lpstr>ARRAYS</vt:lpstr>
      <vt:lpstr>ARRAYS</vt:lpstr>
      <vt:lpstr>slice</vt:lpstr>
      <vt:lpstr>slice</vt:lpstr>
      <vt:lpstr>slice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gOLANG  Composite tYPES</dc:title>
  <dc:creator>Sudeep Patel</dc:creator>
  <cp:lastModifiedBy>Sudeep Patel</cp:lastModifiedBy>
  <cp:revision>38</cp:revision>
  <dcterms:created xsi:type="dcterms:W3CDTF">2021-07-22T07:08:12Z</dcterms:created>
  <dcterms:modified xsi:type="dcterms:W3CDTF">2021-07-22T15:09:13Z</dcterms:modified>
</cp:coreProperties>
</file>