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927" r:id="rId1"/>
  </p:sldMasterIdLst>
  <p:notesMasterIdLst>
    <p:notesMasterId r:id="rId14"/>
  </p:notesMasterIdLst>
  <p:sldIdLst>
    <p:sldId id="256" r:id="rId2"/>
    <p:sldId id="257" r:id="rId3"/>
    <p:sldId id="263" r:id="rId4"/>
    <p:sldId id="266" r:id="rId5"/>
    <p:sldId id="267" r:id="rId6"/>
    <p:sldId id="261" r:id="rId7"/>
    <p:sldId id="271" r:id="rId8"/>
    <p:sldId id="269" r:id="rId9"/>
    <p:sldId id="270" r:id="rId10"/>
    <p:sldId id="258" r:id="rId11"/>
    <p:sldId id="259" r:id="rId12"/>
    <p:sldId id="260" r:id="rId13"/>
  </p:sldIdLst>
  <p:sldSz cx="9509125" cy="6858000"/>
  <p:notesSz cx="10233025" cy="710247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368" y="66"/>
      </p:cViewPr>
      <p:guideLst>
        <p:guide orient="horz" pos="2160"/>
        <p:guide pos="29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434311" cy="356357"/>
          </a:xfrm>
          <a:prstGeom prst="rect">
            <a:avLst/>
          </a:prstGeom>
        </p:spPr>
        <p:txBody>
          <a:bodyPr vert="horz" lIns="99057" tIns="49528" rIns="99057" bIns="49528" rtlCol="0"/>
          <a:lstStyle>
            <a:lvl1pPr algn="l">
              <a:defRPr sz="1300"/>
            </a:lvl1pPr>
          </a:lstStyle>
          <a:p>
            <a:endParaRPr lang="en-US"/>
          </a:p>
        </p:txBody>
      </p:sp>
      <p:sp>
        <p:nvSpPr>
          <p:cNvPr id="3" name="Date Placeholder 2"/>
          <p:cNvSpPr>
            <a:spLocks noGrp="1"/>
          </p:cNvSpPr>
          <p:nvPr>
            <p:ph type="dt" idx="1"/>
          </p:nvPr>
        </p:nvSpPr>
        <p:spPr>
          <a:xfrm>
            <a:off x="5796346" y="1"/>
            <a:ext cx="4434311" cy="356357"/>
          </a:xfrm>
          <a:prstGeom prst="rect">
            <a:avLst/>
          </a:prstGeom>
        </p:spPr>
        <p:txBody>
          <a:bodyPr vert="horz" lIns="99057" tIns="49528" rIns="99057" bIns="49528" rtlCol="0"/>
          <a:lstStyle>
            <a:lvl1pPr algn="r">
              <a:defRPr sz="1300"/>
            </a:lvl1pPr>
          </a:lstStyle>
          <a:p>
            <a:fld id="{E32D3B56-CAD3-4CC3-A5DF-7D89B0EB6904}" type="datetimeFigureOut">
              <a:rPr lang="en-US" smtClean="0"/>
              <a:pPr/>
              <a:t>07-May-21</a:t>
            </a:fld>
            <a:endParaRPr lang="en-US"/>
          </a:p>
        </p:txBody>
      </p:sp>
      <p:sp>
        <p:nvSpPr>
          <p:cNvPr id="4" name="Slide Image Placeholder 3"/>
          <p:cNvSpPr>
            <a:spLocks noGrp="1" noRot="1" noChangeAspect="1"/>
          </p:cNvSpPr>
          <p:nvPr>
            <p:ph type="sldImg" idx="2"/>
          </p:nvPr>
        </p:nvSpPr>
        <p:spPr>
          <a:xfrm>
            <a:off x="3454400" y="887413"/>
            <a:ext cx="3324225" cy="2397125"/>
          </a:xfrm>
          <a:prstGeom prst="rect">
            <a:avLst/>
          </a:prstGeom>
          <a:noFill/>
          <a:ln w="12700">
            <a:solidFill>
              <a:prstClr val="black"/>
            </a:solidFill>
          </a:ln>
        </p:spPr>
        <p:txBody>
          <a:bodyPr vert="horz" lIns="99057" tIns="49528" rIns="99057" bIns="49528" rtlCol="0" anchor="ctr"/>
          <a:lstStyle/>
          <a:p>
            <a:endParaRPr lang="en-US"/>
          </a:p>
        </p:txBody>
      </p:sp>
      <p:sp>
        <p:nvSpPr>
          <p:cNvPr id="5" name="Notes Placeholder 4"/>
          <p:cNvSpPr>
            <a:spLocks noGrp="1"/>
          </p:cNvSpPr>
          <p:nvPr>
            <p:ph type="body" sz="quarter" idx="3"/>
          </p:nvPr>
        </p:nvSpPr>
        <p:spPr>
          <a:xfrm>
            <a:off x="1023303" y="3418066"/>
            <a:ext cx="8186420" cy="2796600"/>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434311" cy="356356"/>
          </a:xfrm>
          <a:prstGeom prst="rect">
            <a:avLst/>
          </a:prstGeom>
        </p:spPr>
        <p:txBody>
          <a:bodyPr vert="horz" lIns="99057" tIns="49528" rIns="99057" bIns="49528" rtlCol="0" anchor="b"/>
          <a:lstStyle>
            <a:lvl1pPr algn="l">
              <a:defRPr sz="1300"/>
            </a:lvl1pPr>
          </a:lstStyle>
          <a:p>
            <a:endParaRPr lang="en-US"/>
          </a:p>
        </p:txBody>
      </p:sp>
      <p:sp>
        <p:nvSpPr>
          <p:cNvPr id="7" name="Slide Number Placeholder 6"/>
          <p:cNvSpPr>
            <a:spLocks noGrp="1"/>
          </p:cNvSpPr>
          <p:nvPr>
            <p:ph type="sldNum" sz="quarter" idx="5"/>
          </p:nvPr>
        </p:nvSpPr>
        <p:spPr>
          <a:xfrm>
            <a:off x="5796346" y="6746119"/>
            <a:ext cx="4434311" cy="356356"/>
          </a:xfrm>
          <a:prstGeom prst="rect">
            <a:avLst/>
          </a:prstGeom>
        </p:spPr>
        <p:txBody>
          <a:bodyPr vert="horz" lIns="99057" tIns="49528" rIns="99057" bIns="49528" rtlCol="0" anchor="b"/>
          <a:lstStyle>
            <a:lvl1pPr algn="r">
              <a:defRPr sz="1300"/>
            </a:lvl1pPr>
          </a:lstStyle>
          <a:p>
            <a:fld id="{9D457D27-5915-4C9D-827C-D28B15330ADB}" type="slidenum">
              <a:rPr lang="en-US" smtClean="0"/>
              <a:pPr/>
              <a:t>‹#›</a:t>
            </a:fld>
            <a:endParaRPr lang="en-US"/>
          </a:p>
        </p:txBody>
      </p:sp>
    </p:spTree>
    <p:extLst>
      <p:ext uri="{BB962C8B-B14F-4D97-AF65-F5344CB8AC3E}">
        <p14:creationId xmlns:p14="http://schemas.microsoft.com/office/powerpoint/2010/main" val="16286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B4EBA8-6831-4F38-9E2C-853C4D622A12}" type="slidenum">
              <a:rPr lang="en-US" smtClean="0"/>
              <a:pPr/>
              <a:t>0</a:t>
            </a:fld>
            <a:endParaRPr lang="en-US"/>
          </a:p>
        </p:txBody>
      </p:sp>
    </p:spTree>
    <p:extLst>
      <p:ext uri="{BB962C8B-B14F-4D97-AF65-F5344CB8AC3E}">
        <p14:creationId xmlns:p14="http://schemas.microsoft.com/office/powerpoint/2010/main" val="381731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641" y="1122363"/>
            <a:ext cx="7131844" cy="2387600"/>
          </a:xfrm>
        </p:spPr>
        <p:txBody>
          <a:bodyPr anchor="b"/>
          <a:lstStyle>
            <a:lvl1pPr algn="ctr">
              <a:defRPr sz="4679"/>
            </a:lvl1pPr>
          </a:lstStyle>
          <a:p>
            <a:r>
              <a:rPr lang="en-US"/>
              <a:t>Click to edit Master title style</a:t>
            </a:r>
          </a:p>
        </p:txBody>
      </p:sp>
      <p:sp>
        <p:nvSpPr>
          <p:cNvPr id="3" name="Subtitle 2"/>
          <p:cNvSpPr>
            <a:spLocks noGrp="1"/>
          </p:cNvSpPr>
          <p:nvPr>
            <p:ph type="subTitle" idx="1"/>
          </p:nvPr>
        </p:nvSpPr>
        <p:spPr>
          <a:xfrm>
            <a:off x="1188641" y="3602038"/>
            <a:ext cx="7131844" cy="1655762"/>
          </a:xfrm>
        </p:spPr>
        <p:txBody>
          <a:bodyPr/>
          <a:lstStyle>
            <a:lvl1pPr marL="0" indent="0" algn="ctr">
              <a:buNone/>
              <a:defRPr sz="1872"/>
            </a:lvl1pPr>
            <a:lvl2pPr marL="356570" indent="0" algn="ctr">
              <a:buNone/>
              <a:defRPr sz="1560"/>
            </a:lvl2pPr>
            <a:lvl3pPr marL="713141" indent="0" algn="ctr">
              <a:buNone/>
              <a:defRPr sz="1404"/>
            </a:lvl3pPr>
            <a:lvl4pPr marL="1069711" indent="0" algn="ctr">
              <a:buNone/>
              <a:defRPr sz="1248"/>
            </a:lvl4pPr>
            <a:lvl5pPr marL="1426281" indent="0" algn="ctr">
              <a:buNone/>
              <a:defRPr sz="1248"/>
            </a:lvl5pPr>
            <a:lvl6pPr marL="1782851" indent="0" algn="ctr">
              <a:buNone/>
              <a:defRPr sz="1248"/>
            </a:lvl6pPr>
            <a:lvl7pPr marL="2139422" indent="0" algn="ctr">
              <a:buNone/>
              <a:defRPr sz="1248"/>
            </a:lvl7pPr>
            <a:lvl8pPr marL="2495992" indent="0" algn="ctr">
              <a:buNone/>
              <a:defRPr sz="1248"/>
            </a:lvl8pPr>
            <a:lvl9pPr marL="2852562" indent="0" algn="ctr">
              <a:buNone/>
              <a:defRPr sz="1248"/>
            </a:lvl9pPr>
          </a:lstStyle>
          <a:p>
            <a:r>
              <a:rPr lang="en-US"/>
              <a:t>Click to edit Master subtitle style</a:t>
            </a:r>
          </a:p>
        </p:txBody>
      </p:sp>
      <p:sp>
        <p:nvSpPr>
          <p:cNvPr id="4" name="Date Placeholder 3"/>
          <p:cNvSpPr>
            <a:spLocks noGrp="1"/>
          </p:cNvSpPr>
          <p:nvPr>
            <p:ph type="dt" sz="half" idx="10"/>
          </p:nvPr>
        </p:nvSpPr>
        <p:spPr/>
        <p:txBody>
          <a:bodyPr/>
          <a:lstStyle/>
          <a:p>
            <a:fld id="{AF1AB909-A3FE-294D-BECB-BE7454B507CE}" type="datetime1">
              <a:rPr lang="en-IN" smtClean="0"/>
              <a:pPr/>
              <a:t>07-05-2021</a:t>
            </a:fld>
            <a:endParaRPr lang="en-US" dirty="0"/>
          </a:p>
        </p:txBody>
      </p:sp>
      <p:sp>
        <p:nvSpPr>
          <p:cNvPr id="5" name="Footer Placeholder 4"/>
          <p:cNvSpPr>
            <a:spLocks noGrp="1"/>
          </p:cNvSpPr>
          <p:nvPr>
            <p:ph type="ftr" sz="quarter" idx="11"/>
          </p:nvPr>
        </p:nvSpPr>
        <p:spPr/>
        <p:txBody>
          <a:bodyPr/>
          <a:lstStyle/>
          <a:p>
            <a:r>
              <a:rPr lang="en-US"/>
              <a:t>Gurpreet Singh MED, Chandigrah University</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9762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A78A06-0A72-B04C-99E6-887F7BF2583A}" type="datetime1">
              <a:rPr lang="en-IN" smtClean="0"/>
              <a:pPr/>
              <a:t>07-05-2021</a:t>
            </a:fld>
            <a:endParaRPr lang="en-US"/>
          </a:p>
        </p:txBody>
      </p:sp>
      <p:sp>
        <p:nvSpPr>
          <p:cNvPr id="5" name="Footer Placeholder 4"/>
          <p:cNvSpPr>
            <a:spLocks noGrp="1"/>
          </p:cNvSpPr>
          <p:nvPr>
            <p:ph type="ftr" sz="quarter" idx="11"/>
          </p:nvPr>
        </p:nvSpPr>
        <p:spPr/>
        <p:txBody>
          <a:bodyPr/>
          <a:lstStyle/>
          <a:p>
            <a:r>
              <a:rPr lang="en-US"/>
              <a:t>Gurpreet Singh MED, Chandigrah University</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36689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968" y="365125"/>
            <a:ext cx="205040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3752" y="365125"/>
            <a:ext cx="603235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350BA0-709C-354A-99B0-9AFA2EE2F8E4}" type="datetime1">
              <a:rPr lang="en-IN" smtClean="0"/>
              <a:pPr/>
              <a:t>07-05-2021</a:t>
            </a:fld>
            <a:endParaRPr lang="en-US"/>
          </a:p>
        </p:txBody>
      </p:sp>
      <p:sp>
        <p:nvSpPr>
          <p:cNvPr id="5" name="Footer Placeholder 4"/>
          <p:cNvSpPr>
            <a:spLocks noGrp="1"/>
          </p:cNvSpPr>
          <p:nvPr>
            <p:ph type="ftr" sz="quarter" idx="11"/>
          </p:nvPr>
        </p:nvSpPr>
        <p:spPr/>
        <p:txBody>
          <a:bodyPr/>
          <a:lstStyle/>
          <a:p>
            <a:r>
              <a:rPr lang="en-US"/>
              <a:t>Gurpreet Singh MED, Chandigrah University</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543516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3752" y="6356353"/>
            <a:ext cx="2139553" cy="365125"/>
          </a:xfrm>
          <a:prstGeom prst="rect">
            <a:avLst/>
          </a:prstGeom>
        </p:spPr>
        <p:txBody>
          <a:bodyPr/>
          <a:lstStyle/>
          <a:p>
            <a:fld id="{104A1141-37C0-FC4C-BBFF-54084F581522}" type="datetime1">
              <a:rPr lang="en-IN" smtClean="0"/>
              <a:pPr/>
              <a:t>07-05-2021</a:t>
            </a:fld>
            <a:endParaRPr lang="en-US"/>
          </a:p>
        </p:txBody>
      </p:sp>
      <p:sp>
        <p:nvSpPr>
          <p:cNvPr id="5" name="Footer Placeholder 4"/>
          <p:cNvSpPr>
            <a:spLocks noGrp="1"/>
          </p:cNvSpPr>
          <p:nvPr>
            <p:ph type="ftr" sz="quarter" idx="11"/>
          </p:nvPr>
        </p:nvSpPr>
        <p:spPr>
          <a:xfrm>
            <a:off x="3149898" y="6356353"/>
            <a:ext cx="3209330" cy="365125"/>
          </a:xfrm>
          <a:prstGeom prst="rect">
            <a:avLst/>
          </a:prstGeom>
        </p:spPr>
        <p:txBody>
          <a:bodyPr/>
          <a:lstStyle/>
          <a:p>
            <a:r>
              <a:rPr lang="en-US"/>
              <a:t>Gurpreet Singh MED, Chandigrah University</a:t>
            </a:r>
          </a:p>
        </p:txBody>
      </p:sp>
      <p:sp>
        <p:nvSpPr>
          <p:cNvPr id="6" name="Slide Number Placeholder 5"/>
          <p:cNvSpPr>
            <a:spLocks noGrp="1"/>
          </p:cNvSpPr>
          <p:nvPr>
            <p:ph type="sldNum" sz="quarter" idx="12"/>
          </p:nvPr>
        </p:nvSpPr>
        <p:spPr>
          <a:xfrm>
            <a:off x="6715820" y="6356353"/>
            <a:ext cx="2139553" cy="365125"/>
          </a:xfrm>
          <a:prstGeom prst="rect">
            <a:avLst/>
          </a:prstGeom>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79878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55034-C83C-B04C-81AB-B851DB18F7ED}" type="datetime1">
              <a:rPr lang="en-IN" smtClean="0"/>
              <a:pPr/>
              <a:t>07-05-2021</a:t>
            </a:fld>
            <a:endParaRPr lang="en-US" dirty="0"/>
          </a:p>
        </p:txBody>
      </p:sp>
      <p:sp>
        <p:nvSpPr>
          <p:cNvPr id="5" name="Footer Placeholder 4"/>
          <p:cNvSpPr>
            <a:spLocks noGrp="1"/>
          </p:cNvSpPr>
          <p:nvPr>
            <p:ph type="ftr" sz="quarter" idx="11"/>
          </p:nvPr>
        </p:nvSpPr>
        <p:spPr/>
        <p:txBody>
          <a:bodyPr/>
          <a:lstStyle/>
          <a:p>
            <a:r>
              <a:rPr lang="en-US"/>
              <a:t>Gurpreet Singh MED, Chandigrah University</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0172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8800" y="1709739"/>
            <a:ext cx="8201620" cy="2852737"/>
          </a:xfrm>
        </p:spPr>
        <p:txBody>
          <a:bodyPr anchor="b"/>
          <a:lstStyle>
            <a:lvl1pPr>
              <a:defRPr sz="4679"/>
            </a:lvl1pPr>
          </a:lstStyle>
          <a:p>
            <a:r>
              <a:rPr lang="en-US"/>
              <a:t>Click to edit Master title style</a:t>
            </a:r>
          </a:p>
        </p:txBody>
      </p:sp>
      <p:sp>
        <p:nvSpPr>
          <p:cNvPr id="3" name="Text Placeholder 2"/>
          <p:cNvSpPr>
            <a:spLocks noGrp="1"/>
          </p:cNvSpPr>
          <p:nvPr>
            <p:ph type="body" idx="1"/>
          </p:nvPr>
        </p:nvSpPr>
        <p:spPr>
          <a:xfrm>
            <a:off x="648800" y="4589464"/>
            <a:ext cx="8201620" cy="1500187"/>
          </a:xfrm>
        </p:spPr>
        <p:txBody>
          <a:bodyPr/>
          <a:lstStyle>
            <a:lvl1pPr marL="0" indent="0">
              <a:buNone/>
              <a:defRPr sz="1872">
                <a:solidFill>
                  <a:schemeClr val="tx1">
                    <a:tint val="75000"/>
                  </a:schemeClr>
                </a:solidFill>
              </a:defRPr>
            </a:lvl1pPr>
            <a:lvl2pPr marL="356570" indent="0">
              <a:buNone/>
              <a:defRPr sz="1560">
                <a:solidFill>
                  <a:schemeClr val="tx1">
                    <a:tint val="75000"/>
                  </a:schemeClr>
                </a:solidFill>
              </a:defRPr>
            </a:lvl2pPr>
            <a:lvl3pPr marL="713141" indent="0">
              <a:buNone/>
              <a:defRPr sz="1404">
                <a:solidFill>
                  <a:schemeClr val="tx1">
                    <a:tint val="75000"/>
                  </a:schemeClr>
                </a:solidFill>
              </a:defRPr>
            </a:lvl3pPr>
            <a:lvl4pPr marL="1069711" indent="0">
              <a:buNone/>
              <a:defRPr sz="1248">
                <a:solidFill>
                  <a:schemeClr val="tx1">
                    <a:tint val="75000"/>
                  </a:schemeClr>
                </a:solidFill>
              </a:defRPr>
            </a:lvl4pPr>
            <a:lvl5pPr marL="1426281" indent="0">
              <a:buNone/>
              <a:defRPr sz="1248">
                <a:solidFill>
                  <a:schemeClr val="tx1">
                    <a:tint val="75000"/>
                  </a:schemeClr>
                </a:solidFill>
              </a:defRPr>
            </a:lvl5pPr>
            <a:lvl6pPr marL="1782851" indent="0">
              <a:buNone/>
              <a:defRPr sz="1248">
                <a:solidFill>
                  <a:schemeClr val="tx1">
                    <a:tint val="75000"/>
                  </a:schemeClr>
                </a:solidFill>
              </a:defRPr>
            </a:lvl6pPr>
            <a:lvl7pPr marL="2139422" indent="0">
              <a:buNone/>
              <a:defRPr sz="1248">
                <a:solidFill>
                  <a:schemeClr val="tx1">
                    <a:tint val="75000"/>
                  </a:schemeClr>
                </a:solidFill>
              </a:defRPr>
            </a:lvl7pPr>
            <a:lvl8pPr marL="2495992" indent="0">
              <a:buNone/>
              <a:defRPr sz="1248">
                <a:solidFill>
                  <a:schemeClr val="tx1">
                    <a:tint val="75000"/>
                  </a:schemeClr>
                </a:solidFill>
              </a:defRPr>
            </a:lvl8pPr>
            <a:lvl9pPr marL="2852562" indent="0">
              <a:buNone/>
              <a:defRPr sz="12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AD2439-8C51-A24F-B765-0E9721B2B031}" type="datetime1">
              <a:rPr lang="en-IN" smtClean="0"/>
              <a:pPr/>
              <a:t>07-05-2021</a:t>
            </a:fld>
            <a:endParaRPr lang="en-US"/>
          </a:p>
        </p:txBody>
      </p:sp>
      <p:sp>
        <p:nvSpPr>
          <p:cNvPr id="5" name="Footer Placeholder 4"/>
          <p:cNvSpPr>
            <a:spLocks noGrp="1"/>
          </p:cNvSpPr>
          <p:nvPr>
            <p:ph type="ftr" sz="quarter" idx="11"/>
          </p:nvPr>
        </p:nvSpPr>
        <p:spPr/>
        <p:txBody>
          <a:bodyPr/>
          <a:lstStyle/>
          <a:p>
            <a:r>
              <a:rPr lang="en-US"/>
              <a:t>Gurpreet Singh MED, Chandigrah University</a:t>
            </a:r>
          </a:p>
        </p:txBody>
      </p:sp>
      <p:sp>
        <p:nvSpPr>
          <p:cNvPr id="6" name="Slide Number Placeholder 5"/>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177473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3752"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3995" y="1825625"/>
            <a:ext cx="404137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33A09D-84A5-864D-9BFC-1F99057232A8}" type="datetime1">
              <a:rPr lang="en-IN" smtClean="0"/>
              <a:pPr/>
              <a:t>07-05-2021</a:t>
            </a:fld>
            <a:endParaRPr lang="en-US"/>
          </a:p>
        </p:txBody>
      </p:sp>
      <p:sp>
        <p:nvSpPr>
          <p:cNvPr id="6" name="Footer Placeholder 5"/>
          <p:cNvSpPr>
            <a:spLocks noGrp="1"/>
          </p:cNvSpPr>
          <p:nvPr>
            <p:ph type="ftr" sz="quarter" idx="11"/>
          </p:nvPr>
        </p:nvSpPr>
        <p:spPr/>
        <p:txBody>
          <a:bodyPr/>
          <a:lstStyle/>
          <a:p>
            <a:r>
              <a:rPr lang="en-US"/>
              <a:t>Gurpreet Singh MED, Chandigrah University</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109414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4991" y="365126"/>
            <a:ext cx="8201620" cy="1325563"/>
          </a:xfrm>
        </p:spPr>
        <p:txBody>
          <a:bodyPr/>
          <a:lstStyle/>
          <a:p>
            <a:r>
              <a:rPr lang="en-US"/>
              <a:t>Click to edit Master title style</a:t>
            </a:r>
          </a:p>
        </p:txBody>
      </p:sp>
      <p:sp>
        <p:nvSpPr>
          <p:cNvPr id="3" name="Text Placeholder 2"/>
          <p:cNvSpPr>
            <a:spLocks noGrp="1"/>
          </p:cNvSpPr>
          <p:nvPr>
            <p:ph type="body" idx="1"/>
          </p:nvPr>
        </p:nvSpPr>
        <p:spPr>
          <a:xfrm>
            <a:off x="654991" y="1681163"/>
            <a:ext cx="4022805" cy="823912"/>
          </a:xfrm>
        </p:spPr>
        <p:txBody>
          <a:bodyPr anchor="b"/>
          <a:lstStyle>
            <a:lvl1pPr marL="0" indent="0">
              <a:buNone/>
              <a:defRPr sz="1872" b="1"/>
            </a:lvl1pPr>
            <a:lvl2pPr marL="356570" indent="0">
              <a:buNone/>
              <a:defRPr sz="1560" b="1"/>
            </a:lvl2pPr>
            <a:lvl3pPr marL="713141" indent="0">
              <a:buNone/>
              <a:defRPr sz="1404" b="1"/>
            </a:lvl3pPr>
            <a:lvl4pPr marL="1069711" indent="0">
              <a:buNone/>
              <a:defRPr sz="1248" b="1"/>
            </a:lvl4pPr>
            <a:lvl5pPr marL="1426281" indent="0">
              <a:buNone/>
              <a:defRPr sz="1248" b="1"/>
            </a:lvl5pPr>
            <a:lvl6pPr marL="1782851" indent="0">
              <a:buNone/>
              <a:defRPr sz="1248" b="1"/>
            </a:lvl6pPr>
            <a:lvl7pPr marL="2139422" indent="0">
              <a:buNone/>
              <a:defRPr sz="1248" b="1"/>
            </a:lvl7pPr>
            <a:lvl8pPr marL="2495992" indent="0">
              <a:buNone/>
              <a:defRPr sz="1248" b="1"/>
            </a:lvl8pPr>
            <a:lvl9pPr marL="2852562" indent="0">
              <a:buNone/>
              <a:defRPr sz="1248" b="1"/>
            </a:lvl9pPr>
          </a:lstStyle>
          <a:p>
            <a:pPr lvl="0"/>
            <a:r>
              <a:rPr lang="en-US"/>
              <a:t>Click to edit Master text styles</a:t>
            </a:r>
          </a:p>
        </p:txBody>
      </p:sp>
      <p:sp>
        <p:nvSpPr>
          <p:cNvPr id="4" name="Content Placeholder 3"/>
          <p:cNvSpPr>
            <a:spLocks noGrp="1"/>
          </p:cNvSpPr>
          <p:nvPr>
            <p:ph sz="half" idx="2"/>
          </p:nvPr>
        </p:nvSpPr>
        <p:spPr>
          <a:xfrm>
            <a:off x="654991" y="2505075"/>
            <a:ext cx="402280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13994" y="1681163"/>
            <a:ext cx="4042617" cy="823912"/>
          </a:xfrm>
        </p:spPr>
        <p:txBody>
          <a:bodyPr anchor="b"/>
          <a:lstStyle>
            <a:lvl1pPr marL="0" indent="0">
              <a:buNone/>
              <a:defRPr sz="1872" b="1"/>
            </a:lvl1pPr>
            <a:lvl2pPr marL="356570" indent="0">
              <a:buNone/>
              <a:defRPr sz="1560" b="1"/>
            </a:lvl2pPr>
            <a:lvl3pPr marL="713141" indent="0">
              <a:buNone/>
              <a:defRPr sz="1404" b="1"/>
            </a:lvl3pPr>
            <a:lvl4pPr marL="1069711" indent="0">
              <a:buNone/>
              <a:defRPr sz="1248" b="1"/>
            </a:lvl4pPr>
            <a:lvl5pPr marL="1426281" indent="0">
              <a:buNone/>
              <a:defRPr sz="1248" b="1"/>
            </a:lvl5pPr>
            <a:lvl6pPr marL="1782851" indent="0">
              <a:buNone/>
              <a:defRPr sz="1248" b="1"/>
            </a:lvl6pPr>
            <a:lvl7pPr marL="2139422" indent="0">
              <a:buNone/>
              <a:defRPr sz="1248" b="1"/>
            </a:lvl7pPr>
            <a:lvl8pPr marL="2495992" indent="0">
              <a:buNone/>
              <a:defRPr sz="1248" b="1"/>
            </a:lvl8pPr>
            <a:lvl9pPr marL="2852562" indent="0">
              <a:buNone/>
              <a:defRPr sz="1248" b="1"/>
            </a:lvl9pPr>
          </a:lstStyle>
          <a:p>
            <a:pPr lvl="0"/>
            <a:r>
              <a:rPr lang="en-US"/>
              <a:t>Click to edit Master text styles</a:t>
            </a:r>
          </a:p>
        </p:txBody>
      </p:sp>
      <p:sp>
        <p:nvSpPr>
          <p:cNvPr id="6" name="Content Placeholder 5"/>
          <p:cNvSpPr>
            <a:spLocks noGrp="1"/>
          </p:cNvSpPr>
          <p:nvPr>
            <p:ph sz="quarter" idx="4"/>
          </p:nvPr>
        </p:nvSpPr>
        <p:spPr>
          <a:xfrm>
            <a:off x="4813994" y="2505075"/>
            <a:ext cx="40426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790A99-9652-BF49-96CB-F610834A0D71}" type="datetime1">
              <a:rPr lang="en-IN" smtClean="0"/>
              <a:pPr/>
              <a:t>07-05-2021</a:t>
            </a:fld>
            <a:endParaRPr lang="en-US"/>
          </a:p>
        </p:txBody>
      </p:sp>
      <p:sp>
        <p:nvSpPr>
          <p:cNvPr id="8" name="Footer Placeholder 7"/>
          <p:cNvSpPr>
            <a:spLocks noGrp="1"/>
          </p:cNvSpPr>
          <p:nvPr>
            <p:ph type="ftr" sz="quarter" idx="11"/>
          </p:nvPr>
        </p:nvSpPr>
        <p:spPr/>
        <p:txBody>
          <a:bodyPr/>
          <a:lstStyle/>
          <a:p>
            <a:r>
              <a:rPr lang="en-US"/>
              <a:t>Gurpreet Singh MED, Chandigrah University</a:t>
            </a:r>
          </a:p>
        </p:txBody>
      </p:sp>
      <p:sp>
        <p:nvSpPr>
          <p:cNvPr id="9" name="Slide Number Placeholder 8"/>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419941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A68B9B-8C5D-2E4B-AAE9-F5D59394D298}" type="datetime1">
              <a:rPr lang="en-IN" smtClean="0"/>
              <a:pPr/>
              <a:t>07-05-2021</a:t>
            </a:fld>
            <a:endParaRPr lang="en-US"/>
          </a:p>
        </p:txBody>
      </p:sp>
      <p:sp>
        <p:nvSpPr>
          <p:cNvPr id="4" name="Footer Placeholder 3"/>
          <p:cNvSpPr>
            <a:spLocks noGrp="1"/>
          </p:cNvSpPr>
          <p:nvPr>
            <p:ph type="ftr" sz="quarter" idx="11"/>
          </p:nvPr>
        </p:nvSpPr>
        <p:spPr/>
        <p:txBody>
          <a:bodyPr/>
          <a:lstStyle/>
          <a:p>
            <a:r>
              <a:rPr lang="en-US"/>
              <a:t>Gurpreet Singh MED, Chandigrah University</a:t>
            </a:r>
          </a:p>
        </p:txBody>
      </p:sp>
      <p:sp>
        <p:nvSpPr>
          <p:cNvPr id="5" name="Slide Number Placeholder 4"/>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70381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07-May-21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854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2496"/>
            </a:lvl1pPr>
          </a:lstStyle>
          <a:p>
            <a:r>
              <a:rPr lang="en-US"/>
              <a:t>Click to edit Master title style</a:t>
            </a:r>
          </a:p>
        </p:txBody>
      </p:sp>
      <p:sp>
        <p:nvSpPr>
          <p:cNvPr id="3" name="Content Placeholder 2"/>
          <p:cNvSpPr>
            <a:spLocks noGrp="1"/>
          </p:cNvSpPr>
          <p:nvPr>
            <p:ph idx="1"/>
          </p:nvPr>
        </p:nvSpPr>
        <p:spPr>
          <a:xfrm>
            <a:off x="4042616" y="987426"/>
            <a:ext cx="4813995" cy="4873625"/>
          </a:xfrm>
        </p:spPr>
        <p:txBody>
          <a:bodyPr/>
          <a:lstStyle>
            <a:lvl1pPr>
              <a:defRPr sz="2496"/>
            </a:lvl1pPr>
            <a:lvl2pPr>
              <a:defRPr sz="2184"/>
            </a:lvl2pPr>
            <a:lvl3pPr>
              <a:defRPr sz="1872"/>
            </a:lvl3pPr>
            <a:lvl4pPr>
              <a:defRPr sz="1560"/>
            </a:lvl4pPr>
            <a:lvl5pPr>
              <a:defRPr sz="1560"/>
            </a:lvl5pPr>
            <a:lvl6pPr>
              <a:defRPr sz="1560"/>
            </a:lvl6pPr>
            <a:lvl7pPr>
              <a:defRPr sz="1560"/>
            </a:lvl7pPr>
            <a:lvl8pPr>
              <a:defRPr sz="1560"/>
            </a:lvl8pPr>
            <a:lvl9pPr>
              <a:defRPr sz="1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248"/>
            </a:lvl1pPr>
            <a:lvl2pPr marL="356570" indent="0">
              <a:buNone/>
              <a:defRPr sz="1092"/>
            </a:lvl2pPr>
            <a:lvl3pPr marL="713141" indent="0">
              <a:buNone/>
              <a:defRPr sz="936"/>
            </a:lvl3pPr>
            <a:lvl4pPr marL="1069711" indent="0">
              <a:buNone/>
              <a:defRPr sz="780"/>
            </a:lvl4pPr>
            <a:lvl5pPr marL="1426281" indent="0">
              <a:buNone/>
              <a:defRPr sz="780"/>
            </a:lvl5pPr>
            <a:lvl6pPr marL="1782851" indent="0">
              <a:buNone/>
              <a:defRPr sz="780"/>
            </a:lvl6pPr>
            <a:lvl7pPr marL="2139422" indent="0">
              <a:buNone/>
              <a:defRPr sz="780"/>
            </a:lvl7pPr>
            <a:lvl8pPr marL="2495992" indent="0">
              <a:buNone/>
              <a:defRPr sz="780"/>
            </a:lvl8pPr>
            <a:lvl9pPr marL="2852562"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3C4A0192-AB74-9E4D-B63F-13C8D41C1164}" type="datetime1">
              <a:rPr lang="en-IN" smtClean="0"/>
              <a:pPr/>
              <a:t>07-05-2021</a:t>
            </a:fld>
            <a:endParaRPr lang="en-US"/>
          </a:p>
        </p:txBody>
      </p:sp>
      <p:sp>
        <p:nvSpPr>
          <p:cNvPr id="6" name="Footer Placeholder 5"/>
          <p:cNvSpPr>
            <a:spLocks noGrp="1"/>
          </p:cNvSpPr>
          <p:nvPr>
            <p:ph type="ftr" sz="quarter" idx="11"/>
          </p:nvPr>
        </p:nvSpPr>
        <p:spPr/>
        <p:txBody>
          <a:bodyPr/>
          <a:lstStyle/>
          <a:p>
            <a:r>
              <a:rPr lang="en-US"/>
              <a:t>Gurpreet Singh MED, Chandigrah University</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411290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991" y="457200"/>
            <a:ext cx="3066940" cy="1600200"/>
          </a:xfrm>
        </p:spPr>
        <p:txBody>
          <a:bodyPr anchor="b"/>
          <a:lstStyle>
            <a:lvl1pPr>
              <a:defRPr sz="2496"/>
            </a:lvl1pPr>
          </a:lstStyle>
          <a:p>
            <a:r>
              <a:rPr lang="en-US"/>
              <a:t>Click to edit Master title style</a:t>
            </a:r>
          </a:p>
        </p:txBody>
      </p:sp>
      <p:sp>
        <p:nvSpPr>
          <p:cNvPr id="3" name="Picture Placeholder 2"/>
          <p:cNvSpPr>
            <a:spLocks noGrp="1"/>
          </p:cNvSpPr>
          <p:nvPr>
            <p:ph type="pic" idx="1"/>
          </p:nvPr>
        </p:nvSpPr>
        <p:spPr>
          <a:xfrm>
            <a:off x="4042616" y="987426"/>
            <a:ext cx="4813995" cy="4873625"/>
          </a:xfrm>
        </p:spPr>
        <p:txBody>
          <a:bodyPr/>
          <a:lstStyle>
            <a:lvl1pPr marL="0" indent="0">
              <a:buNone/>
              <a:defRPr sz="2496"/>
            </a:lvl1pPr>
            <a:lvl2pPr marL="356570" indent="0">
              <a:buNone/>
              <a:defRPr sz="2184"/>
            </a:lvl2pPr>
            <a:lvl3pPr marL="713141" indent="0">
              <a:buNone/>
              <a:defRPr sz="1872"/>
            </a:lvl3pPr>
            <a:lvl4pPr marL="1069711" indent="0">
              <a:buNone/>
              <a:defRPr sz="1560"/>
            </a:lvl4pPr>
            <a:lvl5pPr marL="1426281" indent="0">
              <a:buNone/>
              <a:defRPr sz="1560"/>
            </a:lvl5pPr>
            <a:lvl6pPr marL="1782851" indent="0">
              <a:buNone/>
              <a:defRPr sz="1560"/>
            </a:lvl6pPr>
            <a:lvl7pPr marL="2139422" indent="0">
              <a:buNone/>
              <a:defRPr sz="1560"/>
            </a:lvl7pPr>
            <a:lvl8pPr marL="2495992" indent="0">
              <a:buNone/>
              <a:defRPr sz="1560"/>
            </a:lvl8pPr>
            <a:lvl9pPr marL="2852562" indent="0">
              <a:buNone/>
              <a:defRPr sz="1560"/>
            </a:lvl9pPr>
          </a:lstStyle>
          <a:p>
            <a:endParaRPr lang="en-US"/>
          </a:p>
        </p:txBody>
      </p:sp>
      <p:sp>
        <p:nvSpPr>
          <p:cNvPr id="4" name="Text Placeholder 3"/>
          <p:cNvSpPr>
            <a:spLocks noGrp="1"/>
          </p:cNvSpPr>
          <p:nvPr>
            <p:ph type="body" sz="half" idx="2"/>
          </p:nvPr>
        </p:nvSpPr>
        <p:spPr>
          <a:xfrm>
            <a:off x="654991" y="2057400"/>
            <a:ext cx="3066940" cy="3811588"/>
          </a:xfrm>
        </p:spPr>
        <p:txBody>
          <a:bodyPr/>
          <a:lstStyle>
            <a:lvl1pPr marL="0" indent="0">
              <a:buNone/>
              <a:defRPr sz="1248"/>
            </a:lvl1pPr>
            <a:lvl2pPr marL="356570" indent="0">
              <a:buNone/>
              <a:defRPr sz="1092"/>
            </a:lvl2pPr>
            <a:lvl3pPr marL="713141" indent="0">
              <a:buNone/>
              <a:defRPr sz="936"/>
            </a:lvl3pPr>
            <a:lvl4pPr marL="1069711" indent="0">
              <a:buNone/>
              <a:defRPr sz="780"/>
            </a:lvl4pPr>
            <a:lvl5pPr marL="1426281" indent="0">
              <a:buNone/>
              <a:defRPr sz="780"/>
            </a:lvl5pPr>
            <a:lvl6pPr marL="1782851" indent="0">
              <a:buNone/>
              <a:defRPr sz="780"/>
            </a:lvl6pPr>
            <a:lvl7pPr marL="2139422" indent="0">
              <a:buNone/>
              <a:defRPr sz="780"/>
            </a:lvl7pPr>
            <a:lvl8pPr marL="2495992" indent="0">
              <a:buNone/>
              <a:defRPr sz="780"/>
            </a:lvl8pPr>
            <a:lvl9pPr marL="2852562"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74B1825C-84BD-7344-9B34-E76B628C15F1}" type="datetime1">
              <a:rPr lang="en-IN" smtClean="0"/>
              <a:pPr/>
              <a:t>07-05-2021</a:t>
            </a:fld>
            <a:endParaRPr lang="en-US"/>
          </a:p>
        </p:txBody>
      </p:sp>
      <p:sp>
        <p:nvSpPr>
          <p:cNvPr id="6" name="Footer Placeholder 5"/>
          <p:cNvSpPr>
            <a:spLocks noGrp="1"/>
          </p:cNvSpPr>
          <p:nvPr>
            <p:ph type="ftr" sz="quarter" idx="11"/>
          </p:nvPr>
        </p:nvSpPr>
        <p:spPr/>
        <p:txBody>
          <a:bodyPr/>
          <a:lstStyle/>
          <a:p>
            <a:r>
              <a:rPr lang="en-US"/>
              <a:t>Gurpreet Singh MED, Chandigrah University</a:t>
            </a:r>
          </a:p>
        </p:txBody>
      </p:sp>
      <p:sp>
        <p:nvSpPr>
          <p:cNvPr id="7" name="Slide Number Placeholder 6"/>
          <p:cNvSpPr>
            <a:spLocks noGrp="1"/>
          </p:cNvSpPr>
          <p:nvPr>
            <p:ph type="sldNum" sz="quarter" idx="12"/>
          </p:nvPr>
        </p:nvSpPr>
        <p:spPr/>
        <p:txBody>
          <a:bodyPr/>
          <a:lstStyle/>
          <a:p>
            <a:fld id="{53EE923F-1DE3-4C48-BCA7-881011F2E2EF}" type="slidenum">
              <a:rPr lang="en-US" smtClean="0"/>
              <a:pPr/>
              <a:t>‹#›</a:t>
            </a:fld>
            <a:endParaRPr lang="en-US"/>
          </a:p>
        </p:txBody>
      </p:sp>
    </p:spTree>
    <p:extLst>
      <p:ext uri="{BB962C8B-B14F-4D97-AF65-F5344CB8AC3E}">
        <p14:creationId xmlns:p14="http://schemas.microsoft.com/office/powerpoint/2010/main" val="24375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3753" y="365126"/>
            <a:ext cx="820162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53753" y="1825625"/>
            <a:ext cx="820162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3752" y="6356351"/>
            <a:ext cx="2139553" cy="365125"/>
          </a:xfrm>
          <a:prstGeom prst="rect">
            <a:avLst/>
          </a:prstGeom>
        </p:spPr>
        <p:txBody>
          <a:bodyPr vert="horz" lIns="91440" tIns="45720" rIns="91440" bIns="45720" rtlCol="0" anchor="ctr"/>
          <a:lstStyle>
            <a:lvl1pPr algn="l">
              <a:defRPr sz="936">
                <a:solidFill>
                  <a:schemeClr val="tx1">
                    <a:tint val="75000"/>
                  </a:schemeClr>
                </a:solidFill>
              </a:defRPr>
            </a:lvl1pPr>
          </a:lstStyle>
          <a:p>
            <a:fld id="{642F23F4-3E86-9444-B4D3-7FC51E06EDFC}" type="datetime1">
              <a:rPr lang="en-IN" smtClean="0"/>
              <a:pPr/>
              <a:t>07-05-2021</a:t>
            </a:fld>
            <a:endParaRPr lang="en-US" dirty="0"/>
          </a:p>
        </p:txBody>
      </p:sp>
      <p:sp>
        <p:nvSpPr>
          <p:cNvPr id="5" name="Footer Placeholder 4"/>
          <p:cNvSpPr>
            <a:spLocks noGrp="1"/>
          </p:cNvSpPr>
          <p:nvPr>
            <p:ph type="ftr" sz="quarter" idx="3"/>
          </p:nvPr>
        </p:nvSpPr>
        <p:spPr>
          <a:xfrm>
            <a:off x="3149898" y="6356351"/>
            <a:ext cx="3209330" cy="365125"/>
          </a:xfrm>
          <a:prstGeom prst="rect">
            <a:avLst/>
          </a:prstGeom>
        </p:spPr>
        <p:txBody>
          <a:bodyPr vert="horz" lIns="91440" tIns="45720" rIns="91440" bIns="45720" rtlCol="0" anchor="ctr"/>
          <a:lstStyle>
            <a:lvl1pPr algn="ctr">
              <a:defRPr sz="936">
                <a:solidFill>
                  <a:schemeClr val="tx1">
                    <a:tint val="75000"/>
                  </a:schemeClr>
                </a:solidFill>
              </a:defRPr>
            </a:lvl1pPr>
          </a:lstStyle>
          <a:p>
            <a:r>
              <a:rPr lang="en-US"/>
              <a:t>Gurpreet Singh MED, Chandigrah University</a:t>
            </a:r>
            <a:endParaRPr lang="en-US" dirty="0"/>
          </a:p>
        </p:txBody>
      </p:sp>
      <p:sp>
        <p:nvSpPr>
          <p:cNvPr id="6" name="Slide Number Placeholder 5"/>
          <p:cNvSpPr>
            <a:spLocks noGrp="1"/>
          </p:cNvSpPr>
          <p:nvPr>
            <p:ph type="sldNum" sz="quarter" idx="4"/>
          </p:nvPr>
        </p:nvSpPr>
        <p:spPr>
          <a:xfrm>
            <a:off x="6715820" y="6356351"/>
            <a:ext cx="2139553" cy="365125"/>
          </a:xfrm>
          <a:prstGeom prst="rect">
            <a:avLst/>
          </a:prstGeom>
        </p:spPr>
        <p:txBody>
          <a:bodyPr vert="horz" lIns="91440" tIns="45720" rIns="91440" bIns="45720" rtlCol="0" anchor="ctr"/>
          <a:lstStyle>
            <a:lvl1pPr algn="r">
              <a:defRPr sz="936">
                <a:solidFill>
                  <a:schemeClr val="tx1">
                    <a:tint val="75000"/>
                  </a:schemeClr>
                </a:solidFill>
              </a:defRPr>
            </a:lvl1pPr>
          </a:lstStyle>
          <a:p>
            <a:fld id="{48F63A3B-78C7-47BE-AE5E-E10140E04643}" type="slidenum">
              <a:rPr lang="en-US" smtClean="0"/>
              <a:pPr/>
              <a:t>‹#›</a:t>
            </a:fld>
            <a:endParaRPr lang="en-US" dirty="0"/>
          </a:p>
        </p:txBody>
      </p:sp>
      <p:pic>
        <p:nvPicPr>
          <p:cNvPr id="7" name="Picture 6" descr="logo (1).jpg"/>
          <p:cNvPicPr>
            <a:picLocks noChangeAspect="1"/>
          </p:cNvPicPr>
          <p:nvPr userDrawn="1"/>
        </p:nvPicPr>
        <p:blipFill>
          <a:blip r:embed="rId14" cstate="print"/>
          <a:srcRect l="1323" t="3889" r="80155"/>
          <a:stretch>
            <a:fillRect/>
          </a:stretch>
        </p:blipFill>
        <p:spPr>
          <a:xfrm>
            <a:off x="1" y="1"/>
            <a:ext cx="492198" cy="1043188"/>
          </a:xfrm>
          <a:prstGeom prst="rect">
            <a:avLst/>
          </a:prstGeom>
        </p:spPr>
      </p:pic>
      <p:sp>
        <p:nvSpPr>
          <p:cNvPr id="8" name="Rectangle 7"/>
          <p:cNvSpPr/>
          <p:nvPr userDrawn="1"/>
        </p:nvSpPr>
        <p:spPr>
          <a:xfrm>
            <a:off x="492199" y="4"/>
            <a:ext cx="9016927" cy="10560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2496" b="0" cap="none" spc="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CHANDIGARH</a:t>
            </a:r>
            <a:r>
              <a:rPr lang="en-US" sz="2496" b="0" cap="none" spc="0" baseline="0" dirty="0">
                <a:ln w="0"/>
                <a:solidFill>
                  <a:schemeClr val="bg1"/>
                </a:solidFill>
                <a:effectLst>
                  <a:outerShdw blurRad="38100" dist="19050" dir="2700000" algn="tl" rotWithShape="0">
                    <a:schemeClr val="dk1">
                      <a:alpha val="40000"/>
                    </a:schemeClr>
                  </a:outerShdw>
                </a:effectLst>
                <a:latin typeface="Times New Roman" pitchFamily="18" charset="0"/>
                <a:cs typeface="Times New Roman" pitchFamily="18" charset="0"/>
              </a:rPr>
              <a:t> UNIVERSITY </a:t>
            </a:r>
            <a:endParaRPr lang="en-US" sz="2496"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8"/>
          <p:cNvSpPr/>
          <p:nvPr userDrawn="1"/>
        </p:nvSpPr>
        <p:spPr>
          <a:xfrm>
            <a:off x="0" y="6478075"/>
            <a:ext cx="9509125" cy="3799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4" dirty="0">
                <a:effectLst>
                  <a:outerShdw blurRad="38100" dist="38100" dir="2700000" algn="tl">
                    <a:srgbClr val="000000">
                      <a:alpha val="43137"/>
                    </a:srgbClr>
                  </a:outerShdw>
                </a:effectLst>
                <a:latin typeface="Times New Roman" pitchFamily="18" charset="0"/>
                <a:cs typeface="Times New Roman" pitchFamily="18" charset="0"/>
              </a:rPr>
              <a:t>                                                                           Department</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r>
              <a:rPr lang="en-US" sz="1404" dirty="0">
                <a:effectLst>
                  <a:outerShdw blurRad="38100" dist="38100" dir="2700000" algn="tl">
                    <a:srgbClr val="000000">
                      <a:alpha val="43137"/>
                    </a:srgbClr>
                  </a:outerShdw>
                </a:effectLst>
                <a:latin typeface="Times New Roman" pitchFamily="18" charset="0"/>
                <a:cs typeface="Times New Roman" pitchFamily="18" charset="0"/>
              </a:rPr>
              <a:t>of Mechanical Engineering</a:t>
            </a:r>
            <a:r>
              <a:rPr lang="en-US" sz="1404" baseline="0" dirty="0">
                <a:effectLst>
                  <a:outerShdw blurRad="38100" dist="38100" dir="2700000" algn="tl">
                    <a:srgbClr val="000000">
                      <a:alpha val="43137"/>
                    </a:srgbClr>
                  </a:outerShdw>
                </a:effectLst>
                <a:latin typeface="Times New Roman" pitchFamily="18" charset="0"/>
                <a:cs typeface="Times New Roman" pitchFamily="18" charset="0"/>
              </a:rPr>
              <a:t>                                                                                                                  </a:t>
            </a:r>
            <a:endParaRPr lang="en-US" sz="1404"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20643318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649" r:id="rId12"/>
  </p:sldLayoutIdLst>
  <p:hf hdr="0" ftr="0"/>
  <p:txStyles>
    <p:titleStyle>
      <a:lvl1pPr algn="l" defTabSz="713141" rtl="0" eaLnBrk="1" latinLnBrk="0" hangingPunct="1">
        <a:lnSpc>
          <a:spcPct val="90000"/>
        </a:lnSpc>
        <a:spcBef>
          <a:spcPct val="0"/>
        </a:spcBef>
        <a:buNone/>
        <a:defRPr sz="3432" kern="1200">
          <a:solidFill>
            <a:schemeClr val="tx1"/>
          </a:solidFill>
          <a:latin typeface="+mj-lt"/>
          <a:ea typeface="+mj-ea"/>
          <a:cs typeface="+mj-cs"/>
        </a:defRPr>
      </a:lvl1pPr>
    </p:titleStyle>
    <p:bodyStyle>
      <a:lvl1pPr marL="178285" indent="-178285" algn="l" defTabSz="713141" rtl="0" eaLnBrk="1" latinLnBrk="0" hangingPunct="1">
        <a:lnSpc>
          <a:spcPct val="90000"/>
        </a:lnSpc>
        <a:spcBef>
          <a:spcPts val="780"/>
        </a:spcBef>
        <a:buFont typeface="Arial" panose="020B0604020202020204" pitchFamily="34" charset="0"/>
        <a:buChar char="•"/>
        <a:defRPr sz="2184" kern="1200">
          <a:solidFill>
            <a:schemeClr val="tx1"/>
          </a:solidFill>
          <a:latin typeface="+mn-lt"/>
          <a:ea typeface="+mn-ea"/>
          <a:cs typeface="+mn-cs"/>
        </a:defRPr>
      </a:lvl1pPr>
      <a:lvl2pPr marL="534855" indent="-178285" algn="l" defTabSz="713141" rtl="0" eaLnBrk="1" latinLnBrk="0" hangingPunct="1">
        <a:lnSpc>
          <a:spcPct val="90000"/>
        </a:lnSpc>
        <a:spcBef>
          <a:spcPts val="390"/>
        </a:spcBef>
        <a:buFont typeface="Arial" panose="020B0604020202020204" pitchFamily="34" charset="0"/>
        <a:buChar char="•"/>
        <a:defRPr sz="1872" kern="1200">
          <a:solidFill>
            <a:schemeClr val="tx1"/>
          </a:solidFill>
          <a:latin typeface="+mn-lt"/>
          <a:ea typeface="+mn-ea"/>
          <a:cs typeface="+mn-cs"/>
        </a:defRPr>
      </a:lvl2pPr>
      <a:lvl3pPr marL="891426" indent="-178285" algn="l" defTabSz="713141" rtl="0" eaLnBrk="1" latinLnBrk="0" hangingPunct="1">
        <a:lnSpc>
          <a:spcPct val="90000"/>
        </a:lnSpc>
        <a:spcBef>
          <a:spcPts val="390"/>
        </a:spcBef>
        <a:buFont typeface="Arial" panose="020B0604020202020204" pitchFamily="34" charset="0"/>
        <a:buChar char="•"/>
        <a:defRPr sz="1560" kern="1200">
          <a:solidFill>
            <a:schemeClr val="tx1"/>
          </a:solidFill>
          <a:latin typeface="+mn-lt"/>
          <a:ea typeface="+mn-ea"/>
          <a:cs typeface="+mn-cs"/>
        </a:defRPr>
      </a:lvl3pPr>
      <a:lvl4pPr marL="1247996"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4pPr>
      <a:lvl5pPr marL="1604566"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5pPr>
      <a:lvl6pPr marL="1961137"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6pPr>
      <a:lvl7pPr marL="2317707"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7pPr>
      <a:lvl8pPr marL="2674277"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8pPr>
      <a:lvl9pPr marL="3030847" indent="-178285" algn="l" defTabSz="713141" rtl="0" eaLnBrk="1" latinLnBrk="0" hangingPunct="1">
        <a:lnSpc>
          <a:spcPct val="90000"/>
        </a:lnSpc>
        <a:spcBef>
          <a:spcPts val="390"/>
        </a:spcBef>
        <a:buFont typeface="Arial" panose="020B0604020202020204" pitchFamily="34" charset="0"/>
        <a:buChar char="•"/>
        <a:defRPr sz="1404" kern="1200">
          <a:solidFill>
            <a:schemeClr val="tx1"/>
          </a:solidFill>
          <a:latin typeface="+mn-lt"/>
          <a:ea typeface="+mn-ea"/>
          <a:cs typeface="+mn-cs"/>
        </a:defRPr>
      </a:lvl9pPr>
    </p:bodyStyle>
    <p:otherStyle>
      <a:defPPr>
        <a:defRPr lang="en-US"/>
      </a:defPPr>
      <a:lvl1pPr marL="0" algn="l" defTabSz="713141" rtl="0" eaLnBrk="1" latinLnBrk="0" hangingPunct="1">
        <a:defRPr sz="1404" kern="1200">
          <a:solidFill>
            <a:schemeClr val="tx1"/>
          </a:solidFill>
          <a:latin typeface="+mn-lt"/>
          <a:ea typeface="+mn-ea"/>
          <a:cs typeface="+mn-cs"/>
        </a:defRPr>
      </a:lvl1pPr>
      <a:lvl2pPr marL="356570" algn="l" defTabSz="713141" rtl="0" eaLnBrk="1" latinLnBrk="0" hangingPunct="1">
        <a:defRPr sz="1404" kern="1200">
          <a:solidFill>
            <a:schemeClr val="tx1"/>
          </a:solidFill>
          <a:latin typeface="+mn-lt"/>
          <a:ea typeface="+mn-ea"/>
          <a:cs typeface="+mn-cs"/>
        </a:defRPr>
      </a:lvl2pPr>
      <a:lvl3pPr marL="713141" algn="l" defTabSz="713141" rtl="0" eaLnBrk="1" latinLnBrk="0" hangingPunct="1">
        <a:defRPr sz="1404" kern="1200">
          <a:solidFill>
            <a:schemeClr val="tx1"/>
          </a:solidFill>
          <a:latin typeface="+mn-lt"/>
          <a:ea typeface="+mn-ea"/>
          <a:cs typeface="+mn-cs"/>
        </a:defRPr>
      </a:lvl3pPr>
      <a:lvl4pPr marL="1069711" algn="l" defTabSz="713141" rtl="0" eaLnBrk="1" latinLnBrk="0" hangingPunct="1">
        <a:defRPr sz="1404" kern="1200">
          <a:solidFill>
            <a:schemeClr val="tx1"/>
          </a:solidFill>
          <a:latin typeface="+mn-lt"/>
          <a:ea typeface="+mn-ea"/>
          <a:cs typeface="+mn-cs"/>
        </a:defRPr>
      </a:lvl4pPr>
      <a:lvl5pPr marL="1426281" algn="l" defTabSz="713141" rtl="0" eaLnBrk="1" latinLnBrk="0" hangingPunct="1">
        <a:defRPr sz="1404" kern="1200">
          <a:solidFill>
            <a:schemeClr val="tx1"/>
          </a:solidFill>
          <a:latin typeface="+mn-lt"/>
          <a:ea typeface="+mn-ea"/>
          <a:cs typeface="+mn-cs"/>
        </a:defRPr>
      </a:lvl5pPr>
      <a:lvl6pPr marL="1782851" algn="l" defTabSz="713141" rtl="0" eaLnBrk="1" latinLnBrk="0" hangingPunct="1">
        <a:defRPr sz="1404" kern="1200">
          <a:solidFill>
            <a:schemeClr val="tx1"/>
          </a:solidFill>
          <a:latin typeface="+mn-lt"/>
          <a:ea typeface="+mn-ea"/>
          <a:cs typeface="+mn-cs"/>
        </a:defRPr>
      </a:lvl6pPr>
      <a:lvl7pPr marL="2139422" algn="l" defTabSz="713141" rtl="0" eaLnBrk="1" latinLnBrk="0" hangingPunct="1">
        <a:defRPr sz="1404" kern="1200">
          <a:solidFill>
            <a:schemeClr val="tx1"/>
          </a:solidFill>
          <a:latin typeface="+mn-lt"/>
          <a:ea typeface="+mn-ea"/>
          <a:cs typeface="+mn-cs"/>
        </a:defRPr>
      </a:lvl7pPr>
      <a:lvl8pPr marL="2495992" algn="l" defTabSz="713141" rtl="0" eaLnBrk="1" latinLnBrk="0" hangingPunct="1">
        <a:defRPr sz="1404" kern="1200">
          <a:solidFill>
            <a:schemeClr val="tx1"/>
          </a:solidFill>
          <a:latin typeface="+mn-lt"/>
          <a:ea typeface="+mn-ea"/>
          <a:cs typeface="+mn-cs"/>
        </a:defRPr>
      </a:lvl8pPr>
      <a:lvl9pPr marL="2852562" algn="l" defTabSz="713141" rtl="0" eaLnBrk="1" latinLnBrk="0" hangingPunct="1">
        <a:defRPr sz="14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98885" y="4843435"/>
            <a:ext cx="3510240" cy="1199704"/>
          </a:xfrm>
        </p:spPr>
        <p:txBody>
          <a:bodyPr>
            <a:normAutofit/>
          </a:bodyPr>
          <a:lstStyle/>
          <a:p>
            <a:r>
              <a:rPr lang="en-US" sz="2000" b="1" dirty="0">
                <a:latin typeface="Arial" panose="020B0604020202020204" pitchFamily="34" charset="0"/>
                <a:cs typeface="Arial" panose="020B0604020202020204" pitchFamily="34" charset="0"/>
              </a:rPr>
              <a:t>Project Supervisor</a:t>
            </a:r>
          </a:p>
          <a:p>
            <a:r>
              <a:rPr lang="en-US" sz="2000" b="1" dirty="0">
                <a:latin typeface="Arial" panose="020B0604020202020204" pitchFamily="34" charset="0"/>
                <a:cs typeface="Arial" panose="020B0604020202020204" pitchFamily="34" charset="0"/>
              </a:rPr>
              <a:t>Name: </a:t>
            </a:r>
            <a:r>
              <a:rPr lang="en-US" sz="2000" dirty="0">
                <a:latin typeface="Arial" panose="020B0604020202020204" pitchFamily="34" charset="0"/>
                <a:cs typeface="Arial" panose="020B0604020202020204" pitchFamily="34" charset="0"/>
              </a:rPr>
              <a:t>Mrs.</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Jaspinder</a:t>
            </a:r>
            <a:r>
              <a:rPr lang="en-US" sz="2000" dirty="0">
                <a:latin typeface="Arial" panose="020B0604020202020204" pitchFamily="34" charset="0"/>
                <a:cs typeface="Arial" panose="020B0604020202020204" pitchFamily="34" charset="0"/>
              </a:rPr>
              <a:t> Kaur </a:t>
            </a:r>
          </a:p>
        </p:txBody>
      </p:sp>
      <p:sp>
        <p:nvSpPr>
          <p:cNvPr id="4" name="Rectangle 2"/>
          <p:cNvSpPr txBox="1">
            <a:spLocks noChangeArrowheads="1"/>
          </p:cNvSpPr>
          <p:nvPr/>
        </p:nvSpPr>
        <p:spPr>
          <a:xfrm>
            <a:off x="1020762" y="1889126"/>
            <a:ext cx="7772400" cy="19208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endParaRPr lang="en-GB" dirty="0">
              <a:solidFill>
                <a:srgbClr val="92D050"/>
              </a:solidFill>
              <a:latin typeface="Times New Roman" pitchFamily="18" charset="0"/>
              <a:cs typeface="Times New Roman" pitchFamily="18" charset="0"/>
            </a:endParaRPr>
          </a:p>
        </p:txBody>
      </p:sp>
      <p:sp>
        <p:nvSpPr>
          <p:cNvPr id="5" name="Rectangle 3"/>
          <p:cNvSpPr txBox="1">
            <a:spLocks noChangeArrowheads="1"/>
          </p:cNvSpPr>
          <p:nvPr/>
        </p:nvSpPr>
        <p:spPr>
          <a:xfrm>
            <a:off x="1706562"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GB" dirty="0"/>
          </a:p>
        </p:txBody>
      </p:sp>
      <p:sp>
        <p:nvSpPr>
          <p:cNvPr id="2" name="TextBox 1">
            <a:extLst>
              <a:ext uri="{FF2B5EF4-FFF2-40B4-BE49-F238E27FC236}">
                <a16:creationId xmlns:a16="http://schemas.microsoft.com/office/drawing/2014/main" id="{B2C03512-0EDA-634D-B66F-C3531E7360B8}"/>
              </a:ext>
            </a:extLst>
          </p:cNvPr>
          <p:cNvSpPr txBox="1"/>
          <p:nvPr/>
        </p:nvSpPr>
        <p:spPr>
          <a:xfrm>
            <a:off x="0" y="2203127"/>
            <a:ext cx="9495057" cy="892552"/>
          </a:xfrm>
          <a:prstGeom prst="rect">
            <a:avLst/>
          </a:prstGeom>
          <a:noFill/>
        </p:spPr>
        <p:txBody>
          <a:bodyPr wrap="square" rtlCol="0">
            <a:spAutoFit/>
          </a:bodyPr>
          <a:lstStyle/>
          <a:p>
            <a:pPr algn="ctr"/>
            <a:r>
              <a:rPr lang="en-US" sz="2800" b="1" dirty="0">
                <a:ln>
                  <a:prstDash val="solid"/>
                </a:ln>
                <a:effectLst>
                  <a:outerShdw blurRad="88000" dist="50800" dir="5040000" algn="tl">
                    <a:schemeClr val="accent4">
                      <a:tint val="80000"/>
                      <a:satMod val="250000"/>
                      <a:alpha val="45000"/>
                    </a:schemeClr>
                  </a:outerShdw>
                </a:effectLst>
              </a:rPr>
              <a:t>ELECTRISTAIRS</a:t>
            </a:r>
          </a:p>
          <a:p>
            <a:pPr algn="ctr"/>
            <a:endParaRPr lang="en-US" sz="2400" i="1" dirty="0">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BB3996F8-4520-7648-AA0B-BC4DE437AFB7}"/>
              </a:ext>
            </a:extLst>
          </p:cNvPr>
          <p:cNvSpPr txBox="1">
            <a:spLocks/>
          </p:cNvSpPr>
          <p:nvPr/>
        </p:nvSpPr>
        <p:spPr>
          <a:xfrm>
            <a:off x="-693798" y="4638305"/>
            <a:ext cx="6958796" cy="194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latin typeface="Arial" panose="020B0604020202020204" pitchFamily="34" charset="0"/>
                <a:cs typeface="Arial" panose="020B0604020202020204" pitchFamily="34" charset="0"/>
              </a:rPr>
              <a:t>Presented by: </a:t>
            </a:r>
            <a:r>
              <a:rPr lang="en-IN" sz="1800" dirty="0">
                <a:latin typeface="Arial" panose="020B0604020202020204" pitchFamily="34" charset="0"/>
                <a:cs typeface="Arial" panose="020B0604020202020204" pitchFamily="34" charset="0"/>
              </a:rPr>
              <a:t>Shashwat, </a:t>
            </a:r>
            <a:r>
              <a:rPr lang="en-IN" sz="1800" dirty="0" err="1">
                <a:latin typeface="Arial" panose="020B0604020202020204" pitchFamily="34" charset="0"/>
                <a:cs typeface="Arial" panose="020B0604020202020204" pitchFamily="34" charset="0"/>
              </a:rPr>
              <a:t>Sudeep</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Preetinder</a:t>
            </a:r>
            <a:r>
              <a:rPr lang="en-IN" sz="1800" dirty="0">
                <a:latin typeface="Arial" panose="020B0604020202020204" pitchFamily="34" charset="0"/>
                <a:cs typeface="Arial" panose="020B0604020202020204" pitchFamily="34" charset="0"/>
              </a:rPr>
              <a:t>, </a:t>
            </a:r>
          </a:p>
          <a:p>
            <a:r>
              <a:rPr lang="en-IN" sz="1800" dirty="0" err="1">
                <a:latin typeface="Arial" panose="020B0604020202020204" pitchFamily="34" charset="0"/>
                <a:cs typeface="Arial" panose="020B0604020202020204" pitchFamily="34" charset="0"/>
              </a:rPr>
              <a:t>Sankhyadip</a:t>
            </a:r>
            <a:r>
              <a:rPr lang="en-IN" sz="1800" dirty="0">
                <a:latin typeface="Arial" panose="020B0604020202020204" pitchFamily="34" charset="0"/>
                <a:cs typeface="Arial" panose="020B0604020202020204" pitchFamily="34" charset="0"/>
              </a:rPr>
              <a:t> (Group-5) </a:t>
            </a:r>
            <a:endParaRPr lang="en-IN" sz="1800" i="1" dirty="0">
              <a:latin typeface="Arial" panose="020B0604020202020204" pitchFamily="34" charset="0"/>
              <a:cs typeface="Arial" panose="020B0604020202020204" pitchFamily="34" charset="0"/>
            </a:endParaRPr>
          </a:p>
          <a:p>
            <a:r>
              <a:rPr lang="en-IN" sz="1800" b="1" i="1" dirty="0">
                <a:latin typeface="Arial" panose="020B0604020202020204" pitchFamily="34" charset="0"/>
                <a:cs typeface="Arial" panose="020B0604020202020204" pitchFamily="34" charset="0"/>
              </a:rPr>
              <a:t>UID: </a:t>
            </a:r>
            <a:r>
              <a:rPr lang="en-IN" sz="1800" i="1" dirty="0">
                <a:latin typeface="Arial" panose="020B0604020202020204" pitchFamily="34" charset="0"/>
                <a:cs typeface="Arial" panose="020B0604020202020204" pitchFamily="34" charset="0"/>
              </a:rPr>
              <a:t>19BEM1015,19BEM1027,19BEM1032, </a:t>
            </a:r>
          </a:p>
          <a:p>
            <a:r>
              <a:rPr lang="en-IN" sz="1800" i="1" dirty="0">
                <a:latin typeface="Arial" panose="020B0604020202020204" pitchFamily="34" charset="0"/>
                <a:cs typeface="Arial" panose="020B0604020202020204" pitchFamily="34" charset="0"/>
              </a:rPr>
              <a:t>20BEM8005</a:t>
            </a:r>
          </a:p>
          <a:p>
            <a:endParaRPr lang="en-IN" sz="2200" i="1" dirty="0">
              <a:latin typeface="Arial" panose="020B0604020202020204" pitchFamily="34" charset="0"/>
              <a:cs typeface="Arial" panose="020B0604020202020204" pitchFamily="34" charset="0"/>
            </a:endParaRPr>
          </a:p>
          <a:p>
            <a:endParaRPr lang="en-IN" dirty="0">
              <a:solidFill>
                <a:schemeClr val="tx1">
                  <a:lumMod val="65000"/>
                  <a:lumOff val="35000"/>
                </a:schemeClr>
              </a:solidFill>
            </a:endParaRPr>
          </a:p>
          <a:p>
            <a:endParaRPr lang="en-IN" dirty="0">
              <a:solidFill>
                <a:schemeClr val="tx1">
                  <a:lumMod val="65000"/>
                  <a:lumOff val="35000"/>
                </a:schemeClr>
              </a:solidFill>
            </a:endParaRPr>
          </a:p>
        </p:txBody>
      </p:sp>
      <p:sp>
        <p:nvSpPr>
          <p:cNvPr id="6" name="Rectangle 5">
            <a:extLst>
              <a:ext uri="{FF2B5EF4-FFF2-40B4-BE49-F238E27FC236}">
                <a16:creationId xmlns:a16="http://schemas.microsoft.com/office/drawing/2014/main" id="{75381489-08B0-1445-8A37-84AD37897618}"/>
              </a:ext>
            </a:extLst>
          </p:cNvPr>
          <p:cNvSpPr/>
          <p:nvPr/>
        </p:nvSpPr>
        <p:spPr>
          <a:xfrm>
            <a:off x="1" y="1359328"/>
            <a:ext cx="9509124" cy="830997"/>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Mid Semester Presentation</a:t>
            </a:r>
          </a:p>
          <a:p>
            <a:pPr algn="ctr"/>
            <a:r>
              <a:rPr lang="en-US" sz="2400" b="1" dirty="0">
                <a:latin typeface="Arial" panose="020B0604020202020204" pitchFamily="34" charset="0"/>
                <a:cs typeface="Arial" panose="020B0604020202020204" pitchFamily="34" charset="0"/>
              </a:rPr>
              <a:t>on</a:t>
            </a:r>
            <a:endParaRPr lang="en-US" sz="2400" dirty="0"/>
          </a:p>
        </p:txBody>
      </p:sp>
      <p:sp>
        <p:nvSpPr>
          <p:cNvPr id="9" name="Rectangle 8">
            <a:extLst>
              <a:ext uri="{FF2B5EF4-FFF2-40B4-BE49-F238E27FC236}">
                <a16:creationId xmlns:a16="http://schemas.microsoft.com/office/drawing/2014/main" id="{69CECE6B-3FD4-474B-A00C-4C63ABA017BB}"/>
              </a:ext>
            </a:extLst>
          </p:cNvPr>
          <p:cNvSpPr/>
          <p:nvPr/>
        </p:nvSpPr>
        <p:spPr>
          <a:xfrm>
            <a:off x="2902133" y="2917523"/>
            <a:ext cx="3704860" cy="1015663"/>
          </a:xfrm>
          <a:prstGeom prst="rect">
            <a:avLst/>
          </a:prstGeom>
        </p:spPr>
        <p:txBody>
          <a:bodyPr wrap="none">
            <a:spAutoFit/>
          </a:bodyPr>
          <a:lstStyle/>
          <a:p>
            <a:pPr algn="ctr">
              <a:lnSpc>
                <a:spcPct val="150000"/>
              </a:lnSpc>
            </a:pPr>
            <a:r>
              <a:rPr lang="en-US" sz="2000" b="1" dirty="0">
                <a:latin typeface="Arial" panose="020B0604020202020204" pitchFamily="34" charset="0"/>
                <a:cs typeface="Arial" panose="020B0604020202020204" pitchFamily="34" charset="0"/>
              </a:rPr>
              <a:t>SUBJECT CODE- MTR-251</a:t>
            </a:r>
          </a:p>
          <a:p>
            <a:pPr algn="ctr">
              <a:lnSpc>
                <a:spcPct val="150000"/>
              </a:lnSpc>
            </a:pPr>
            <a:r>
              <a:rPr lang="en-US" sz="2000" b="1" dirty="0">
                <a:latin typeface="Arial" panose="020B0604020202020204" pitchFamily="34" charset="0"/>
                <a:cs typeface="Arial" panose="020B0604020202020204" pitchFamily="34" charset="0"/>
              </a:rPr>
              <a:t>Session: January- June 2021</a:t>
            </a:r>
            <a:endParaRPr lang="en-US" sz="2000" dirty="0"/>
          </a:p>
        </p:txBody>
      </p:sp>
      <p:sp>
        <p:nvSpPr>
          <p:cNvPr id="10" name="TextBox 9"/>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11" name="Lightning Bolt 10"/>
          <p:cNvSpPr/>
          <p:nvPr/>
        </p:nvSpPr>
        <p:spPr>
          <a:xfrm rot="19921294" flipH="1">
            <a:off x="5789773" y="2178331"/>
            <a:ext cx="653613" cy="412585"/>
          </a:xfrm>
          <a:prstGeom prst="lightningBol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363947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E865-E495-7347-ADC0-CAA1682FE307}"/>
              </a:ext>
            </a:extLst>
          </p:cNvPr>
          <p:cNvSpPr>
            <a:spLocks noGrp="1"/>
          </p:cNvSpPr>
          <p:nvPr>
            <p:ph type="title"/>
          </p:nvPr>
        </p:nvSpPr>
        <p:spPr>
          <a:xfrm>
            <a:off x="185442" y="998233"/>
            <a:ext cx="8201620" cy="700644"/>
          </a:xfrm>
        </p:spPr>
        <p:txBody>
          <a:bodyPr>
            <a:normAutofit/>
          </a:bodyPr>
          <a:lstStyle/>
          <a:p>
            <a:r>
              <a:rPr lang="en-US" sz="2800" b="1" u="sng" dirty="0">
                <a:latin typeface="Arial" panose="020B0604020202020204" pitchFamily="34" charset="0"/>
                <a:cs typeface="Arial" panose="020B0604020202020204" pitchFamily="34" charset="0"/>
              </a:rPr>
              <a:t>Literature review:</a:t>
            </a:r>
          </a:p>
        </p:txBody>
      </p:sp>
      <p:graphicFrame>
        <p:nvGraphicFramePr>
          <p:cNvPr id="6" name="Content Placeholder 5">
            <a:extLst>
              <a:ext uri="{FF2B5EF4-FFF2-40B4-BE49-F238E27FC236}">
                <a16:creationId xmlns:a16="http://schemas.microsoft.com/office/drawing/2014/main" id="{4BE23580-9B48-844B-9BD4-829CE4C0F7A4}"/>
              </a:ext>
            </a:extLst>
          </p:cNvPr>
          <p:cNvGraphicFramePr>
            <a:graphicFrameLocks noGrp="1"/>
          </p:cNvGraphicFramePr>
          <p:nvPr>
            <p:ph idx="1"/>
            <p:extLst>
              <p:ext uri="{D42A27DB-BD31-4B8C-83A1-F6EECF244321}">
                <p14:modId xmlns:p14="http://schemas.microsoft.com/office/powerpoint/2010/main" val="2288556147"/>
              </p:ext>
            </p:extLst>
          </p:nvPr>
        </p:nvGraphicFramePr>
        <p:xfrm>
          <a:off x="185442" y="1616874"/>
          <a:ext cx="9215253" cy="4881880"/>
        </p:xfrm>
        <a:graphic>
          <a:graphicData uri="http://schemas.openxmlformats.org/drawingml/2006/table">
            <a:tbl>
              <a:tblPr firstRow="1" bandRow="1">
                <a:tableStyleId>{0E3FDE45-AF77-4B5C-9715-49D594BDF05E}</a:tableStyleId>
              </a:tblPr>
              <a:tblGrid>
                <a:gridCol w="745968">
                  <a:extLst>
                    <a:ext uri="{9D8B030D-6E8A-4147-A177-3AD203B41FA5}">
                      <a16:colId xmlns:a16="http://schemas.microsoft.com/office/drawing/2014/main" val="1534050689"/>
                    </a:ext>
                  </a:extLst>
                </a:gridCol>
                <a:gridCol w="3287684">
                  <a:extLst>
                    <a:ext uri="{9D8B030D-6E8A-4147-A177-3AD203B41FA5}">
                      <a16:colId xmlns:a16="http://schemas.microsoft.com/office/drawing/2014/main" val="422981786"/>
                    </a:ext>
                  </a:extLst>
                </a:gridCol>
                <a:gridCol w="5181601">
                  <a:extLst>
                    <a:ext uri="{9D8B030D-6E8A-4147-A177-3AD203B41FA5}">
                      <a16:colId xmlns:a16="http://schemas.microsoft.com/office/drawing/2014/main" val="2624880874"/>
                    </a:ext>
                  </a:extLst>
                </a:gridCol>
              </a:tblGrid>
              <a:tr h="370840">
                <a:tc>
                  <a:txBody>
                    <a:bodyPr/>
                    <a:lstStyle/>
                    <a:p>
                      <a:pPr algn="ctr"/>
                      <a:r>
                        <a:rPr lang="en-US" dirty="0"/>
                        <a:t>S.No.</a:t>
                      </a:r>
                    </a:p>
                  </a:txBody>
                  <a:tcPr/>
                </a:tc>
                <a:tc>
                  <a:txBody>
                    <a:bodyPr/>
                    <a:lstStyle/>
                    <a:p>
                      <a:pPr algn="ctr"/>
                      <a:r>
                        <a:rPr lang="en-US" dirty="0"/>
                        <a:t>Author(s)</a:t>
                      </a:r>
                    </a:p>
                  </a:txBody>
                  <a:tcPr/>
                </a:tc>
                <a:tc>
                  <a:txBody>
                    <a:bodyPr/>
                    <a:lstStyle/>
                    <a:p>
                      <a:pPr algn="ctr"/>
                      <a:r>
                        <a:rPr lang="en-US" dirty="0"/>
                        <a:t>Type/Title of study</a:t>
                      </a:r>
                    </a:p>
                  </a:txBody>
                  <a:tcPr/>
                </a:tc>
                <a:extLst>
                  <a:ext uri="{0D108BD9-81ED-4DB2-BD59-A6C34878D82A}">
                    <a16:rowId xmlns:a16="http://schemas.microsoft.com/office/drawing/2014/main" val="165943567"/>
                  </a:ext>
                </a:extLst>
              </a:tr>
              <a:tr h="370840">
                <a:tc>
                  <a:txBody>
                    <a:bodyPr/>
                    <a:lstStyle/>
                    <a:p>
                      <a:r>
                        <a:rPr lang="en-US" sz="1900" dirty="0"/>
                        <a:t>1</a:t>
                      </a:r>
                    </a:p>
                  </a:txBody>
                  <a:tcPr/>
                </a:tc>
                <a:tc>
                  <a:txBody>
                    <a:bodyPr/>
                    <a:lstStyle/>
                    <a:p>
                      <a:r>
                        <a:rPr lang="en-US" sz="1900" dirty="0" err="1"/>
                        <a:t>Siba</a:t>
                      </a:r>
                      <a:r>
                        <a:rPr lang="en-US" sz="1900" dirty="0"/>
                        <a:t> </a:t>
                      </a:r>
                      <a:r>
                        <a:rPr lang="en-US" sz="1900" dirty="0" err="1"/>
                        <a:t>brata</a:t>
                      </a:r>
                      <a:r>
                        <a:rPr lang="en-US" sz="1900" dirty="0"/>
                        <a:t> </a:t>
                      </a:r>
                      <a:r>
                        <a:rPr lang="en-US" sz="1900" dirty="0" err="1"/>
                        <a:t>Mohanty</a:t>
                      </a:r>
                      <a:r>
                        <a:rPr lang="en-US" sz="1900" dirty="0"/>
                        <a:t>, </a:t>
                      </a:r>
                      <a:r>
                        <a:rPr lang="en-US" sz="1900" dirty="0" err="1"/>
                        <a:t>Sasank</a:t>
                      </a:r>
                      <a:r>
                        <a:rPr lang="en-US" sz="1900" dirty="0"/>
                        <a:t> </a:t>
                      </a:r>
                      <a:r>
                        <a:rPr lang="en-US" sz="1900" dirty="0" err="1"/>
                        <a:t>Shekhar</a:t>
                      </a:r>
                      <a:r>
                        <a:rPr lang="en-US" sz="1900" dirty="0"/>
                        <a:t> Panda(2015)</a:t>
                      </a:r>
                    </a:p>
                    <a:p>
                      <a:endParaRPr lang="en-US" sz="1900" dirty="0"/>
                    </a:p>
                  </a:txBody>
                  <a:tcPr/>
                </a:tc>
                <a:tc>
                  <a:txBody>
                    <a:bodyPr/>
                    <a:lstStyle/>
                    <a:p>
                      <a:r>
                        <a:rPr lang="en-US" sz="1900" dirty="0"/>
                        <a:t>Generation of electricity using foot step</a:t>
                      </a:r>
                    </a:p>
                  </a:txBody>
                  <a:tcPr/>
                </a:tc>
                <a:extLst>
                  <a:ext uri="{0D108BD9-81ED-4DB2-BD59-A6C34878D82A}">
                    <a16:rowId xmlns:a16="http://schemas.microsoft.com/office/drawing/2014/main" val="3234751258"/>
                  </a:ext>
                </a:extLst>
              </a:tr>
              <a:tr h="370840">
                <a:tc>
                  <a:txBody>
                    <a:bodyPr/>
                    <a:lstStyle/>
                    <a:p>
                      <a:r>
                        <a:rPr lang="en-US" sz="1900" dirty="0"/>
                        <a:t>2</a:t>
                      </a:r>
                    </a:p>
                  </a:txBody>
                  <a:tcPr/>
                </a:tc>
                <a:tc>
                  <a:txBody>
                    <a:bodyPr/>
                    <a:lstStyle/>
                    <a:p>
                      <a:r>
                        <a:rPr lang="en-US" sz="1900" dirty="0" err="1"/>
                        <a:t>S.Krishna</a:t>
                      </a:r>
                      <a:r>
                        <a:rPr lang="en-US" sz="1900" dirty="0"/>
                        <a:t>(2015</a:t>
                      </a:r>
                      <a:r>
                        <a:rPr lang="en-US" sz="1900" kern="1200" dirty="0">
                          <a:solidFill>
                            <a:schemeClr val="tx1"/>
                          </a:solidFill>
                          <a:effectLst/>
                          <a:latin typeface="+mn-lt"/>
                          <a:ea typeface="+mn-ea"/>
                          <a:cs typeface="+mn-cs"/>
                        </a:rPr>
                        <a:t>)</a:t>
                      </a:r>
                      <a:endParaRPr lang="en-US" sz="1900" dirty="0"/>
                    </a:p>
                  </a:txBody>
                  <a:tcPr/>
                </a:tc>
                <a:tc>
                  <a:txBody>
                    <a:bodyPr/>
                    <a:lstStyle/>
                    <a:p>
                      <a:r>
                        <a:rPr lang="en-US" sz="1900" dirty="0"/>
                        <a:t>Design of energy capturing medium using piezoelectric effect</a:t>
                      </a:r>
                    </a:p>
                    <a:p>
                      <a:endParaRPr lang="en-US" sz="1900" dirty="0"/>
                    </a:p>
                  </a:txBody>
                  <a:tcPr/>
                </a:tc>
                <a:extLst>
                  <a:ext uri="{0D108BD9-81ED-4DB2-BD59-A6C34878D82A}">
                    <a16:rowId xmlns:a16="http://schemas.microsoft.com/office/drawing/2014/main" val="591721962"/>
                  </a:ext>
                </a:extLst>
              </a:tr>
              <a:tr h="370840">
                <a:tc>
                  <a:txBody>
                    <a:bodyPr/>
                    <a:lstStyle/>
                    <a:p>
                      <a:r>
                        <a:rPr lang="en-US" sz="1900" dirty="0"/>
                        <a:t>3</a:t>
                      </a:r>
                    </a:p>
                  </a:txBody>
                  <a:tcPr/>
                </a:tc>
                <a:tc>
                  <a:txBody>
                    <a:bodyPr/>
                    <a:lstStyle/>
                    <a:p>
                      <a:r>
                        <a:rPr lang="en-US" sz="1900" dirty="0" err="1"/>
                        <a:t>Mr.A.Adhithan</a:t>
                      </a:r>
                      <a:r>
                        <a:rPr lang="en-US" sz="1900" dirty="0"/>
                        <a:t>, </a:t>
                      </a:r>
                      <a:r>
                        <a:rPr lang="en-US" sz="1900" dirty="0" err="1"/>
                        <a:t>K.Vignesh</a:t>
                      </a:r>
                      <a:r>
                        <a:rPr lang="en-US" sz="1900" dirty="0"/>
                        <a:t>, </a:t>
                      </a:r>
                      <a:r>
                        <a:rPr lang="en-US" sz="1900" dirty="0" err="1"/>
                        <a:t>M.Manikandan</a:t>
                      </a:r>
                      <a:r>
                        <a:rPr lang="en-US" sz="1900" dirty="0"/>
                        <a:t>(2015)</a:t>
                      </a:r>
                    </a:p>
                    <a:p>
                      <a:endParaRPr lang="en-US" sz="1900" dirty="0"/>
                    </a:p>
                  </a:txBody>
                  <a:tcPr/>
                </a:tc>
                <a:tc>
                  <a:txBody>
                    <a:bodyPr/>
                    <a:lstStyle/>
                    <a:p>
                      <a:r>
                        <a:rPr lang="en-US" sz="1900" dirty="0"/>
                        <a:t>Proposed Method of Foot Step Power Generation Using Piezoelectric Sensor</a:t>
                      </a:r>
                    </a:p>
                  </a:txBody>
                  <a:tcPr/>
                </a:tc>
                <a:extLst>
                  <a:ext uri="{0D108BD9-81ED-4DB2-BD59-A6C34878D82A}">
                    <a16:rowId xmlns:a16="http://schemas.microsoft.com/office/drawing/2014/main" val="1222847713"/>
                  </a:ext>
                </a:extLst>
              </a:tr>
              <a:tr h="370840">
                <a:tc>
                  <a:txBody>
                    <a:bodyPr/>
                    <a:lstStyle/>
                    <a:p>
                      <a:r>
                        <a:rPr lang="en-US" sz="1900" dirty="0"/>
                        <a:t>4</a:t>
                      </a:r>
                    </a:p>
                  </a:txBody>
                  <a:tcPr/>
                </a:tc>
                <a:tc>
                  <a:txBody>
                    <a:bodyPr/>
                    <a:lstStyle/>
                    <a:p>
                      <a:r>
                        <a:rPr lang="en-US" sz="1900" dirty="0"/>
                        <a:t>Y. C. </a:t>
                      </a:r>
                      <a:r>
                        <a:rPr lang="en-US" sz="1900" dirty="0" err="1"/>
                        <a:t>Shu</a:t>
                      </a:r>
                      <a:r>
                        <a:rPr lang="en-US" sz="1900" dirty="0"/>
                        <a:t> and IC Lien (2006)</a:t>
                      </a:r>
                    </a:p>
                  </a:txBody>
                  <a:tcPr/>
                </a:tc>
                <a:tc>
                  <a:txBody>
                    <a:bodyPr/>
                    <a:lstStyle/>
                    <a:p>
                      <a:r>
                        <a:rPr lang="en-US" sz="1900" dirty="0"/>
                        <a:t>Analysis of power output for piezoelectric energy harvesting systems</a:t>
                      </a:r>
                    </a:p>
                    <a:p>
                      <a:endParaRPr lang="en-US" sz="1900" dirty="0"/>
                    </a:p>
                  </a:txBody>
                  <a:tcPr/>
                </a:tc>
                <a:extLst>
                  <a:ext uri="{0D108BD9-81ED-4DB2-BD59-A6C34878D82A}">
                    <a16:rowId xmlns:a16="http://schemas.microsoft.com/office/drawing/2014/main" val="10004"/>
                  </a:ext>
                </a:extLst>
              </a:tr>
              <a:tr h="370840">
                <a:tc>
                  <a:txBody>
                    <a:bodyPr/>
                    <a:lstStyle/>
                    <a:p>
                      <a:r>
                        <a:rPr lang="en-US" sz="1900" dirty="0"/>
                        <a:t>5</a:t>
                      </a:r>
                    </a:p>
                  </a:txBody>
                  <a:tcPr/>
                </a:tc>
                <a:tc>
                  <a:txBody>
                    <a:bodyPr/>
                    <a:lstStyle/>
                    <a:p>
                      <a:r>
                        <a:rPr lang="en-US" sz="1900" dirty="0"/>
                        <a:t>U. K. Singh and R. H. Middleton(2007)</a:t>
                      </a:r>
                    </a:p>
                  </a:txBody>
                  <a:tcPr/>
                </a:tc>
                <a:tc>
                  <a:txBody>
                    <a:bodyPr/>
                    <a:lstStyle/>
                    <a:p>
                      <a:r>
                        <a:rPr lang="en-US" sz="1900" dirty="0"/>
                        <a:t>Piezoelectric power scavenging of mechanical vibration energy"</a:t>
                      </a:r>
                    </a:p>
                  </a:txBody>
                  <a:tcPr/>
                </a:tc>
                <a:extLst>
                  <a:ext uri="{0D108BD9-81ED-4DB2-BD59-A6C34878D82A}">
                    <a16:rowId xmlns:a16="http://schemas.microsoft.com/office/drawing/2014/main" val="10005"/>
                  </a:ext>
                </a:extLst>
              </a:tr>
            </a:tbl>
          </a:graphicData>
        </a:graphic>
      </p:graphicFrame>
      <p:sp>
        <p:nvSpPr>
          <p:cNvPr id="5" name="Slide Number Placeholder 4">
            <a:extLst>
              <a:ext uri="{FF2B5EF4-FFF2-40B4-BE49-F238E27FC236}">
                <a16:creationId xmlns:a16="http://schemas.microsoft.com/office/drawing/2014/main" id="{00A9D3AF-9F4F-B64F-85C7-6F4EF22F859F}"/>
              </a:ext>
            </a:extLst>
          </p:cNvPr>
          <p:cNvSpPr>
            <a:spLocks noGrp="1"/>
          </p:cNvSpPr>
          <p:nvPr>
            <p:ph type="sldNum" sz="quarter" idx="12"/>
          </p:nvPr>
        </p:nvSpPr>
        <p:spPr>
          <a:xfrm>
            <a:off x="6715820" y="6492875"/>
            <a:ext cx="2139553" cy="365125"/>
          </a:xfrm>
        </p:spPr>
        <p:txBody>
          <a:bodyPr/>
          <a:lstStyle/>
          <a:p>
            <a:fld id="{48F63A3B-78C7-47BE-AE5E-E10140E04643}" type="slidenum">
              <a:rPr lang="en-US" smtClean="0">
                <a:solidFill>
                  <a:schemeClr val="bg1"/>
                </a:solidFill>
              </a:rPr>
              <a:pPr/>
              <a:t>9</a:t>
            </a:fld>
            <a:endParaRPr lang="en-US" dirty="0">
              <a:solidFill>
                <a:schemeClr val="bg1"/>
              </a:solidFill>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147585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753" y="991166"/>
            <a:ext cx="8201620" cy="823915"/>
          </a:xfrm>
        </p:spPr>
        <p:txBody>
          <a:bodyPr>
            <a:normAutofit/>
          </a:bodyPr>
          <a:lstStyle/>
          <a:p>
            <a:pPr algn="ctr"/>
            <a:r>
              <a:rPr lang="en-US" sz="3200" b="1" u="sng"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144856" y="1815081"/>
            <a:ext cx="9008198" cy="4652451"/>
          </a:xfrm>
        </p:spPr>
        <p:txBody>
          <a:bodyPr>
            <a:noAutofit/>
          </a:bodyPr>
          <a:lstStyle/>
          <a:p>
            <a:pPr algn="just">
              <a:buNone/>
            </a:pPr>
            <a:r>
              <a:rPr lang="en-US" sz="1700" dirty="0"/>
              <a:t>[1Power Generation Using Foot Step 2011 </a:t>
            </a:r>
            <a:r>
              <a:rPr lang="en-US" sz="1700" dirty="0" err="1"/>
              <a:t>v.Jose</a:t>
            </a:r>
            <a:r>
              <a:rPr lang="en-US" sz="1700" dirty="0"/>
              <a:t> </a:t>
            </a:r>
            <a:r>
              <a:rPr lang="en-US" sz="1700" dirty="0" err="1"/>
              <a:t>Ananth</a:t>
            </a:r>
            <a:r>
              <a:rPr lang="en-US" sz="1700" dirty="0"/>
              <a:t> Vino, AP, </a:t>
            </a:r>
            <a:r>
              <a:rPr lang="en-US" sz="1700" dirty="0" err="1"/>
              <a:t>Bharath</a:t>
            </a:r>
            <a:r>
              <a:rPr lang="en-US" sz="1700" dirty="0"/>
              <a:t> University .</a:t>
            </a:r>
          </a:p>
          <a:p>
            <a:pPr algn="just">
              <a:buNone/>
            </a:pPr>
            <a:r>
              <a:rPr lang="en-US" sz="1700" dirty="0"/>
              <a:t>[2] Staircase power Generation Using </a:t>
            </a:r>
            <a:r>
              <a:rPr lang="en-US" sz="1700" dirty="0" err="1"/>
              <a:t>Piezo</a:t>
            </a:r>
            <a:r>
              <a:rPr lang="en-US" sz="1700" dirty="0"/>
              <a:t>-Electric Transducers 2013V. </a:t>
            </a:r>
            <a:r>
              <a:rPr lang="en-US" sz="1700" dirty="0" err="1"/>
              <a:t>Prasannabalaji</a:t>
            </a:r>
            <a:r>
              <a:rPr lang="en-US" sz="1700" dirty="0"/>
              <a:t>, </a:t>
            </a:r>
            <a:r>
              <a:rPr lang="en-US" sz="1700" dirty="0" err="1"/>
              <a:t>R.Rakesh</a:t>
            </a:r>
            <a:r>
              <a:rPr lang="en-US" sz="1700" dirty="0"/>
              <a:t>, S. </a:t>
            </a:r>
            <a:r>
              <a:rPr lang="en-US" sz="1700" dirty="0" err="1"/>
              <a:t>Sairam</a:t>
            </a:r>
            <a:r>
              <a:rPr lang="en-US" sz="1700" dirty="0"/>
              <a:t> and S. Mahesh Electronics and Instrumentation Engineering, Sri </a:t>
            </a:r>
            <a:r>
              <a:rPr lang="en-US" sz="1700" dirty="0" err="1"/>
              <a:t>SaiRam</a:t>
            </a:r>
            <a:r>
              <a:rPr lang="en-US" sz="1700" dirty="0"/>
              <a:t> </a:t>
            </a:r>
            <a:r>
              <a:rPr lang="en-US" sz="1700" dirty="0" err="1"/>
              <a:t>Engg</a:t>
            </a:r>
            <a:r>
              <a:rPr lang="en-US" sz="1700" dirty="0"/>
              <a:t> College, Chennai.</a:t>
            </a:r>
          </a:p>
          <a:p>
            <a:pPr algn="just">
              <a:buNone/>
            </a:pPr>
            <a:r>
              <a:rPr lang="en-US" sz="1700" dirty="0"/>
              <a:t>[3]Electricity generation from Footsteps 2010 </a:t>
            </a:r>
            <a:r>
              <a:rPr lang="en-US" sz="1700" err="1"/>
              <a:t>S.S</a:t>
            </a:r>
            <a:r>
              <a:rPr lang="en-US" sz="1700"/>
              <a:t>. Taliyan</a:t>
            </a:r>
            <a:r>
              <a:rPr lang="en-US" sz="1700" dirty="0"/>
              <a:t>, B.B. Biswas, R.K. </a:t>
            </a:r>
            <a:r>
              <a:rPr lang="en-US" sz="1700" dirty="0" err="1"/>
              <a:t>Patil</a:t>
            </a:r>
            <a:r>
              <a:rPr lang="en-US" sz="1700" dirty="0"/>
              <a:t> and G. </a:t>
            </a:r>
            <a:r>
              <a:rPr lang="en-US" sz="1700" dirty="0" err="1"/>
              <a:t>P.Srivastava</a:t>
            </a:r>
            <a:r>
              <a:rPr lang="en-US" sz="1700" dirty="0"/>
              <a:t> Reactor Control Division, Electronics &amp; Instrumentation Group and T.K. </a:t>
            </a:r>
            <a:r>
              <a:rPr lang="en-US" sz="1700" dirty="0" err="1"/>
              <a:t>Basu</a:t>
            </a:r>
            <a:r>
              <a:rPr lang="en-US" sz="1700" dirty="0"/>
              <a:t> </a:t>
            </a:r>
            <a:r>
              <a:rPr lang="en-US" sz="1700" dirty="0" err="1"/>
              <a:t>IPR,Gandhinagar</a:t>
            </a:r>
            <a:r>
              <a:rPr lang="en-US" sz="1700" dirty="0"/>
              <a:t> </a:t>
            </a:r>
          </a:p>
          <a:p>
            <a:pPr algn="just">
              <a:buNone/>
            </a:pPr>
            <a:r>
              <a:rPr lang="en-US" sz="1700" dirty="0"/>
              <a:t>[4]An investigation on generation of electricity using foot step 2015 </a:t>
            </a:r>
            <a:r>
              <a:rPr lang="en-US" sz="1700" dirty="0" err="1"/>
              <a:t>Siba</a:t>
            </a:r>
            <a:r>
              <a:rPr lang="en-US" sz="1700" dirty="0"/>
              <a:t> </a:t>
            </a:r>
            <a:r>
              <a:rPr lang="en-US" sz="1700" dirty="0" err="1"/>
              <a:t>brata</a:t>
            </a:r>
            <a:r>
              <a:rPr lang="en-US" sz="1700" dirty="0"/>
              <a:t> </a:t>
            </a:r>
            <a:r>
              <a:rPr lang="en-US" sz="1700" dirty="0" err="1"/>
              <a:t>Mohanty</a:t>
            </a:r>
            <a:r>
              <a:rPr lang="en-US" sz="1700" dirty="0"/>
              <a:t>, </a:t>
            </a:r>
            <a:r>
              <a:rPr lang="en-US" sz="1700" dirty="0" err="1"/>
              <a:t>Sasank</a:t>
            </a:r>
            <a:r>
              <a:rPr lang="en-US" sz="1700" dirty="0"/>
              <a:t> </a:t>
            </a:r>
            <a:r>
              <a:rPr lang="en-US" sz="1700" dirty="0" err="1"/>
              <a:t>Shekhar</a:t>
            </a:r>
            <a:r>
              <a:rPr lang="en-US" sz="1700" dirty="0"/>
              <a:t> Panda, Research scholar, Department of Industrial Engineering, G.I.E.T, </a:t>
            </a:r>
            <a:r>
              <a:rPr lang="en-US" sz="1700" dirty="0" err="1"/>
              <a:t>Gunupur</a:t>
            </a:r>
            <a:endParaRPr lang="en-US" sz="1700" dirty="0"/>
          </a:p>
          <a:p>
            <a:pPr algn="just">
              <a:buNone/>
            </a:pPr>
            <a:r>
              <a:rPr lang="en-US" sz="1700" dirty="0"/>
              <a:t>[5] Power Generation from Staircase (Steps) 2014 Ramesh Raja R1, </a:t>
            </a:r>
            <a:r>
              <a:rPr lang="en-US" sz="1700" dirty="0" err="1"/>
              <a:t>Sherin</a:t>
            </a:r>
            <a:r>
              <a:rPr lang="en-US" sz="1700" dirty="0"/>
              <a:t> Mathew, UG Scholars, Department of Mechanical Engineering, RVS College of Engineering &amp; Technology </a:t>
            </a:r>
            <a:r>
              <a:rPr lang="en-US" sz="1700" dirty="0" err="1"/>
              <a:t>Dindigul</a:t>
            </a:r>
            <a:r>
              <a:rPr lang="en-US" sz="1700" dirty="0"/>
              <a:t>, India</a:t>
            </a:r>
          </a:p>
          <a:p>
            <a:pPr algn="just">
              <a:buNone/>
            </a:pPr>
            <a:r>
              <a:rPr lang="en-US" sz="1700" dirty="0"/>
              <a:t> [6] Electricity Generation from Footsteps; A Regenerative Energy Resource 2013 Tom Jose V, </a:t>
            </a:r>
            <a:r>
              <a:rPr lang="en-US" sz="1700" dirty="0" err="1"/>
              <a:t>Binoy</a:t>
            </a:r>
            <a:r>
              <a:rPr lang="en-US" sz="1700" dirty="0"/>
              <a:t> </a:t>
            </a:r>
            <a:r>
              <a:rPr lang="en-US" sz="1700" dirty="0" err="1"/>
              <a:t>Boban</a:t>
            </a:r>
            <a:r>
              <a:rPr lang="en-US" sz="1700" dirty="0"/>
              <a:t>, </a:t>
            </a:r>
            <a:r>
              <a:rPr lang="en-US" sz="1700" dirty="0" err="1"/>
              <a:t>Sijo</a:t>
            </a:r>
            <a:r>
              <a:rPr lang="en-US" sz="1700" dirty="0"/>
              <a:t> M T SCMS School of Engineering and Technology, Kochi</a:t>
            </a:r>
          </a:p>
          <a:p>
            <a:pPr>
              <a:buNone/>
            </a:pPr>
            <a:r>
              <a:rPr lang="en-US" sz="1700" dirty="0"/>
              <a:t> [7] </a:t>
            </a:r>
            <a:r>
              <a:rPr lang="en-US" sz="1800" dirty="0"/>
              <a:t> Power Generation Footstep 2014 Shiraz Afzal, </a:t>
            </a:r>
            <a:r>
              <a:rPr lang="en-US" sz="1800" dirty="0" err="1"/>
              <a:t>Farrukh</a:t>
            </a:r>
            <a:r>
              <a:rPr lang="en-US" sz="1800" dirty="0"/>
              <a:t> </a:t>
            </a:r>
            <a:r>
              <a:rPr lang="en-US" sz="1800" dirty="0" err="1"/>
              <a:t>Hafeez</a:t>
            </a:r>
            <a:r>
              <a:rPr lang="en-US" sz="1800" dirty="0"/>
              <a:t> Electronic Engineering</a:t>
            </a:r>
            <a:br>
              <a:rPr lang="en-US" sz="1800" dirty="0"/>
            </a:br>
            <a:r>
              <a:rPr lang="en-US" sz="1800" dirty="0"/>
              <a:t>Department, Sir Syed university of Engineering and technology, Karachi, Pakistan; Electrical and electronicengineeringDepartment,JubailIndustrialCollege,Jubail,SaudiArabia.</a:t>
            </a:r>
            <a:r>
              <a:rPr lang="en-US" sz="1600" dirty="0"/>
              <a:t>	</a:t>
            </a:r>
          </a:p>
        </p:txBody>
      </p:sp>
      <p:sp>
        <p:nvSpPr>
          <p:cNvPr id="5" name="Slide Number Placeholder 4"/>
          <p:cNvSpPr>
            <a:spLocks noGrp="1"/>
          </p:cNvSpPr>
          <p:nvPr>
            <p:ph type="sldNum" sz="quarter" idx="12"/>
          </p:nvPr>
        </p:nvSpPr>
        <p:spPr/>
        <p:txBody>
          <a:bodyPr/>
          <a:lstStyle/>
          <a:p>
            <a:fld id="{48F63A3B-78C7-47BE-AE5E-E10140E04643}" type="slidenum">
              <a:rPr lang="en-US" smtClean="0"/>
              <a:pPr/>
              <a:t>10</a:t>
            </a:fld>
            <a:endParaRPr lang="en-US" dirty="0"/>
          </a:p>
        </p:txBody>
      </p:sp>
      <p:sp>
        <p:nvSpPr>
          <p:cNvPr id="6" name="TextBox 5"/>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11</a:t>
            </a:fld>
            <a:endParaRPr lang="en-US" dirty="0"/>
          </a:p>
        </p:txBody>
      </p:sp>
      <p:sp>
        <p:nvSpPr>
          <p:cNvPr id="6" name="Content Placeholder 2"/>
          <p:cNvSpPr txBox="1">
            <a:spLocks/>
          </p:cNvSpPr>
          <p:nvPr/>
        </p:nvSpPr>
        <p:spPr>
          <a:xfrm>
            <a:off x="806153" y="1978025"/>
            <a:ext cx="8201620" cy="4351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8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THANK YOU</a:t>
            </a:r>
            <a:endParaRPr kumimoji="0" lang="en-US" sz="8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1</a:t>
            </a:fld>
            <a:endParaRPr lang="en-US" dirty="0">
              <a:solidFill>
                <a:schemeClr val="bg1"/>
              </a:solidFill>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pic>
        <p:nvPicPr>
          <p:cNvPr id="8" name="Google Shape;223;p14"/>
          <p:cNvPicPr preferRelativeResize="0"/>
          <p:nvPr/>
        </p:nvPicPr>
        <p:blipFill>
          <a:blip r:embed="rId2">
            <a:extLst>
              <a:ext uri="{28A0092B-C50C-407E-A947-70E740481C1C}">
                <a14:useLocalDpi xmlns:a14="http://schemas.microsoft.com/office/drawing/2010/main" val="0"/>
              </a:ext>
            </a:extLst>
          </a:blip>
          <a:stretch>
            <a:fillRect/>
          </a:stretch>
        </p:blipFill>
        <p:spPr>
          <a:xfrm>
            <a:off x="5531763" y="3326798"/>
            <a:ext cx="1923645" cy="1828799"/>
          </a:xfrm>
          <a:prstGeom prst="hexagon">
            <a:avLst>
              <a:gd name="adj" fmla="val 25093"/>
              <a:gd name="vf" fmla="val 115470"/>
            </a:avLst>
          </a:prstGeom>
          <a:solidFill>
            <a:schemeClr val="tx1"/>
          </a:solidFill>
          <a:ln w="76200" cap="flat" cmpd="sng">
            <a:solidFill>
              <a:schemeClr val="tx1"/>
            </a:solidFill>
            <a:prstDash val="solid"/>
            <a:miter lim="8000"/>
            <a:headEnd type="none" w="sm" len="sm"/>
            <a:tailEnd type="none" w="sm" len="sm"/>
          </a:ln>
          <a:effectLst>
            <a:outerShdw blurRad="357188" dist="76200" dir="5400000" algn="bl" rotWithShape="0">
              <a:schemeClr val="lt1">
                <a:alpha val="50000"/>
              </a:schemeClr>
            </a:outerShdw>
          </a:effectLst>
        </p:spPr>
      </p:pic>
      <p:pic>
        <p:nvPicPr>
          <p:cNvPr id="9" name="Google Shape;223;p14"/>
          <p:cNvPicPr preferRelativeResize="0"/>
          <p:nvPr/>
        </p:nvPicPr>
        <p:blipFill>
          <a:blip r:embed="rId3">
            <a:extLst>
              <a:ext uri="{28A0092B-C50C-407E-A947-70E740481C1C}">
                <a14:useLocalDpi xmlns:a14="http://schemas.microsoft.com/office/drawing/2010/main" val="0"/>
              </a:ext>
            </a:extLst>
          </a:blip>
          <a:stretch>
            <a:fillRect/>
          </a:stretch>
        </p:blipFill>
        <p:spPr>
          <a:xfrm>
            <a:off x="7256352" y="2440270"/>
            <a:ext cx="2001902" cy="1669950"/>
          </a:xfrm>
          <a:prstGeom prst="hexagon">
            <a:avLst>
              <a:gd name="adj" fmla="val 25093"/>
              <a:gd name="vf" fmla="val 115470"/>
            </a:avLst>
          </a:prstGeom>
          <a:noFill/>
          <a:ln w="76200" cap="flat" cmpd="sng">
            <a:solidFill>
              <a:schemeClr val="tx1"/>
            </a:solidFill>
            <a:prstDash val="solid"/>
            <a:miter lim="8000"/>
            <a:headEnd type="none" w="sm" len="sm"/>
            <a:tailEnd type="none" w="sm" len="sm"/>
          </a:ln>
          <a:effectLst>
            <a:outerShdw blurRad="357188" dist="76200" dir="5400000" algn="bl" rotWithShape="0">
              <a:schemeClr val="lt1">
                <a:alpha val="50000"/>
              </a:schemeClr>
            </a:outerShdw>
          </a:effectLst>
        </p:spPr>
      </p:pic>
      <p:pic>
        <p:nvPicPr>
          <p:cNvPr id="10" name="Google Shape;223;p14"/>
          <p:cNvPicPr preferRelativeResize="0"/>
          <p:nvPr/>
        </p:nvPicPr>
        <p:blipFill>
          <a:blip r:embed="rId4">
            <a:extLst>
              <a:ext uri="{28A0092B-C50C-407E-A947-70E740481C1C}">
                <a14:useLocalDpi xmlns:a14="http://schemas.microsoft.com/office/drawing/2010/main" val="0"/>
              </a:ext>
            </a:extLst>
          </a:blip>
          <a:stretch>
            <a:fillRect/>
          </a:stretch>
        </p:blipFill>
        <p:spPr>
          <a:xfrm>
            <a:off x="7283511" y="4380587"/>
            <a:ext cx="1771833" cy="1669950"/>
          </a:xfrm>
          <a:prstGeom prst="hexagon">
            <a:avLst>
              <a:gd name="adj" fmla="val 25093"/>
              <a:gd name="vf" fmla="val 115470"/>
            </a:avLst>
          </a:prstGeom>
          <a:noFill/>
          <a:ln w="76200" cap="flat" cmpd="sng">
            <a:solidFill>
              <a:schemeClr val="tx1"/>
            </a:solidFill>
            <a:prstDash val="solid"/>
            <a:miter lim="8000"/>
            <a:headEnd type="none" w="sm" len="sm"/>
            <a:tailEnd type="none" w="sm" len="sm"/>
          </a:ln>
          <a:effectLst>
            <a:outerShdw blurRad="357188" dist="76200" dir="5400000" algn="bl" rotWithShape="0">
              <a:schemeClr val="lt1">
                <a:alpha val="50000"/>
              </a:schemeClr>
            </a:outerShdw>
          </a:effectLst>
        </p:spPr>
      </p:pic>
      <p:pic>
        <p:nvPicPr>
          <p:cNvPr id="14" name="Google Shape;223;p14"/>
          <p:cNvPicPr preferRelativeResize="0"/>
          <p:nvPr/>
        </p:nvPicPr>
        <p:blipFill>
          <a:blip r:embed="rId5">
            <a:extLst>
              <a:ext uri="{28A0092B-C50C-407E-A947-70E740481C1C}">
                <a14:useLocalDpi xmlns:a14="http://schemas.microsoft.com/office/drawing/2010/main" val="0"/>
              </a:ext>
            </a:extLst>
          </a:blip>
          <a:stretch>
            <a:fillRect/>
          </a:stretch>
        </p:blipFill>
        <p:spPr>
          <a:xfrm>
            <a:off x="5631257" y="1321797"/>
            <a:ext cx="1824151" cy="1694273"/>
          </a:xfrm>
          <a:prstGeom prst="hexagon">
            <a:avLst>
              <a:gd name="adj" fmla="val 25093"/>
              <a:gd name="vf" fmla="val 115470"/>
            </a:avLst>
          </a:prstGeom>
          <a:noFill/>
          <a:ln w="76200" cap="flat" cmpd="sng">
            <a:solidFill>
              <a:schemeClr val="tx1"/>
            </a:solidFill>
            <a:prstDash val="solid"/>
            <a:miter lim="8000"/>
            <a:headEnd type="none" w="sm" len="sm"/>
            <a:tailEnd type="none" w="sm" len="sm"/>
          </a:ln>
          <a:effectLst>
            <a:outerShdw blurRad="357188" dist="76200" dir="5400000" algn="bl" rotWithShape="0">
              <a:schemeClr val="lt1">
                <a:alpha val="50000"/>
              </a:schemeClr>
            </a:outerShdw>
          </a:effectLst>
        </p:spPr>
      </p:pic>
      <p:sp>
        <p:nvSpPr>
          <p:cNvPr id="3" name="Rectangle 2"/>
          <p:cNvSpPr/>
          <p:nvPr/>
        </p:nvSpPr>
        <p:spPr>
          <a:xfrm>
            <a:off x="1377487" y="1536532"/>
            <a:ext cx="2262005" cy="830997"/>
          </a:xfrm>
          <a:prstGeom prst="rect">
            <a:avLst/>
          </a:prstGeom>
        </p:spPr>
        <p:txBody>
          <a:bodyPr wrap="square">
            <a:spAutoFit/>
          </a:bodyPr>
          <a:lstStyle/>
          <a:p>
            <a:r>
              <a:rPr lang="en" sz="4800" b="1" dirty="0"/>
              <a:t>HELLO!</a:t>
            </a:r>
            <a:endParaRPr lang="en-US" sz="4800" b="1" dirty="0"/>
          </a:p>
        </p:txBody>
      </p:sp>
      <p:sp>
        <p:nvSpPr>
          <p:cNvPr id="4" name="Rectangle 3"/>
          <p:cNvSpPr/>
          <p:nvPr/>
        </p:nvSpPr>
        <p:spPr>
          <a:xfrm>
            <a:off x="751628" y="2554171"/>
            <a:ext cx="3693624" cy="2677656"/>
          </a:xfrm>
          <a:prstGeom prst="rect">
            <a:avLst/>
          </a:prstGeom>
        </p:spPr>
        <p:txBody>
          <a:bodyPr wrap="square">
            <a:spAutoFit/>
          </a:bodyPr>
          <a:lstStyle/>
          <a:p>
            <a:pPr lvl="0"/>
            <a:r>
              <a:rPr lang="en-US" sz="2800" dirty="0"/>
              <a:t>We are a team of four members and our team is motivated to leave a mark in this university by means of our project ELECTRISTAIRS..</a:t>
            </a:r>
          </a:p>
        </p:txBody>
      </p:sp>
    </p:spTree>
    <p:extLst>
      <p:ext uri="{BB962C8B-B14F-4D97-AF65-F5344CB8AC3E}">
        <p14:creationId xmlns:p14="http://schemas.microsoft.com/office/powerpoint/2010/main" val="325648903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anim calcmode="lin" valueType="num">
                                      <p:cBhvr>
                                        <p:cTn id="15" dur="2000" fill="hold"/>
                                        <p:tgtEl>
                                          <p:spTgt spid="9"/>
                                        </p:tgtEl>
                                        <p:attrNameLst>
                                          <p:attrName>ppt_w</p:attrName>
                                        </p:attrNameLst>
                                      </p:cBhvr>
                                      <p:tavLst>
                                        <p:tav tm="0" fmla="#ppt_w*sin(2.5*pi*$)">
                                          <p:val>
                                            <p:fltVal val="0"/>
                                          </p:val>
                                        </p:tav>
                                        <p:tav tm="100000">
                                          <p:val>
                                            <p:fltVal val="1"/>
                                          </p:val>
                                        </p:tav>
                                      </p:tavLst>
                                    </p:anim>
                                    <p:anim calcmode="lin" valueType="num">
                                      <p:cBhvr>
                                        <p:cTn id="16"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anim calcmode="lin" valueType="num">
                                      <p:cBhvr>
                                        <p:cTn id="22" dur="2000" fill="hold"/>
                                        <p:tgtEl>
                                          <p:spTgt spid="10"/>
                                        </p:tgtEl>
                                        <p:attrNameLst>
                                          <p:attrName>ppt_w</p:attrName>
                                        </p:attrNameLst>
                                      </p:cBhvr>
                                      <p:tavLst>
                                        <p:tav tm="0" fmla="#ppt_w*sin(2.5*pi*$)">
                                          <p:val>
                                            <p:fltVal val="0"/>
                                          </p:val>
                                        </p:tav>
                                        <p:tav tm="100000">
                                          <p:val>
                                            <p:fltVal val="1"/>
                                          </p:val>
                                        </p:tav>
                                      </p:tavLst>
                                    </p:anim>
                                    <p:anim calcmode="lin" valueType="num">
                                      <p:cBhvr>
                                        <p:cTn id="23"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000"/>
                                        <p:tgtEl>
                                          <p:spTgt spid="14"/>
                                        </p:tgtEl>
                                      </p:cBhvr>
                                    </p:animEffect>
                                    <p:anim calcmode="lin" valueType="num">
                                      <p:cBhvr>
                                        <p:cTn id="29" dur="2000" fill="hold"/>
                                        <p:tgtEl>
                                          <p:spTgt spid="14"/>
                                        </p:tgtEl>
                                        <p:attrNameLst>
                                          <p:attrName>ppt_w</p:attrName>
                                        </p:attrNameLst>
                                      </p:cBhvr>
                                      <p:tavLst>
                                        <p:tav tm="0" fmla="#ppt_w*sin(2.5*pi*$)">
                                          <p:val>
                                            <p:fltVal val="0"/>
                                          </p:val>
                                        </p:tav>
                                        <p:tav tm="100000">
                                          <p:val>
                                            <p:fltVal val="1"/>
                                          </p:val>
                                        </p:tav>
                                      </p:tavLst>
                                    </p:anim>
                                    <p:anim calcmode="lin" valueType="num">
                                      <p:cBhvr>
                                        <p:cTn id="30" dur="2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2</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456247" y="1199923"/>
            <a:ext cx="8166838" cy="4955203"/>
          </a:xfrm>
          <a:prstGeom prst="rect">
            <a:avLst/>
          </a:prstGeom>
          <a:noFill/>
        </p:spPr>
        <p:txBody>
          <a:bodyPr wrap="square" rtlCol="0">
            <a:spAutoFit/>
          </a:bodyPr>
          <a:lstStyle/>
          <a:p>
            <a:r>
              <a:rPr lang="en-US" sz="2800" b="1" u="sng" spc="50" dirty="0">
                <a:ln w="11430"/>
                <a:latin typeface="Arial" panose="020B0604020202020204" pitchFamily="34" charset="0"/>
                <a:cs typeface="Arial" panose="020B0604020202020204" pitchFamily="34" charset="0"/>
              </a:rPr>
              <a:t>Introduction: </a:t>
            </a:r>
          </a:p>
          <a:p>
            <a:endParaRPr lang="en-US" sz="2800" b="1" u="sng" spc="50" dirty="0">
              <a:ln w="11430"/>
              <a:latin typeface="Arial" panose="020B0604020202020204" pitchFamily="34" charset="0"/>
              <a:cs typeface="Arial" panose="020B0604020202020204" pitchFamily="34" charset="0"/>
            </a:endParaRPr>
          </a:p>
          <a:p>
            <a:pPr marL="342900" lvl="0" indent="-342900">
              <a:buFont typeface="Arial" panose="020B0604020202020204" pitchFamily="34" charset="0"/>
              <a:buChar char="•"/>
            </a:pPr>
            <a:r>
              <a:rPr lang="en-US" sz="2000" dirty="0"/>
              <a:t>As we all know that we are moving towards the electrification of energy produced from </a:t>
            </a:r>
            <a:r>
              <a:rPr lang="en-US" sz="2000"/>
              <a:t>non-renewable resources </a:t>
            </a:r>
            <a:r>
              <a:rPr lang="en-US" sz="2000" dirty="0"/>
              <a:t>like petrol and diesel just as we can see in the case of Electric Vehicles. Which clearly indicates the increase in demand of electricity in future. </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Chandigarh university has around 10,000 students studying. Each day hundreds of student climb stairs up and down, that’s a huge amount of Energy.. So why not to store and utilize it?</a:t>
            </a:r>
          </a:p>
          <a:p>
            <a:pPr marL="342900" lvl="0" indent="-342900">
              <a:buFont typeface="Arial" panose="020B0604020202020204" pitchFamily="34" charset="0"/>
              <a:buChar char="•"/>
            </a:pPr>
            <a:endParaRPr lang="en-US" sz="2000" dirty="0"/>
          </a:p>
          <a:p>
            <a:pPr marL="342900" lvl="0" indent="-342900">
              <a:buFont typeface="Arial" panose="020B0604020202020204" pitchFamily="34" charset="0"/>
              <a:buChar char="•"/>
            </a:pPr>
            <a:r>
              <a:rPr lang="en-US" sz="2000" dirty="0"/>
              <a:t>ELECTRISTAIRS, as the name suggests. It will transform the energy of students while climbing stairs to electricity which can be used for numerous applications.</a:t>
            </a:r>
          </a:p>
          <a:p>
            <a:pPr marL="342900" indent="-342900">
              <a:buFont typeface="Arial" panose="020B0604020202020204" pitchFamily="34" charset="0"/>
              <a:buChar char="•"/>
            </a:pPr>
            <a:endParaRPr lang="en-US" sz="2000" spc="50" dirty="0">
              <a:ln w="11430"/>
              <a:latin typeface="Arial" panose="020B0604020202020204" pitchFamily="34" charset="0"/>
              <a:cs typeface="Arial" panose="020B0604020202020204" pitchFamily="34"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Tree>
    <p:extLst>
      <p:ext uri="{BB962C8B-B14F-4D97-AF65-F5344CB8AC3E}">
        <p14:creationId xmlns:p14="http://schemas.microsoft.com/office/powerpoint/2010/main" val="362727492"/>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862" y="336625"/>
            <a:ext cx="8201620" cy="1325563"/>
          </a:xfrm>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3</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339270" y="1090525"/>
            <a:ext cx="8166838" cy="1143326"/>
          </a:xfrm>
          <a:prstGeom prst="rect">
            <a:avLst/>
          </a:prstGeom>
          <a:noFill/>
        </p:spPr>
        <p:txBody>
          <a:bodyPr wrap="square" rtlCol="0">
            <a:spAutoFit/>
          </a:bodyPr>
          <a:lstStyle/>
          <a:p>
            <a:pPr>
              <a:lnSpc>
                <a:spcPct val="150000"/>
              </a:lnSpc>
            </a:pPr>
            <a:r>
              <a:rPr lang="en-US" sz="2800" b="1" u="sng" spc="50" dirty="0">
                <a:ln w="11430"/>
                <a:latin typeface="Arial" panose="020B0604020202020204" pitchFamily="34" charset="0"/>
                <a:cs typeface="Arial" panose="020B0604020202020204" pitchFamily="34" charset="0"/>
              </a:rPr>
              <a:t>Project Objectives:</a:t>
            </a:r>
          </a:p>
          <a:p>
            <a:pPr>
              <a:lnSpc>
                <a:spcPct val="150000"/>
              </a:lnSpc>
            </a:pPr>
            <a:endParaRPr lang="en-US" sz="2000" spc="50" dirty="0">
              <a:ln w="11430"/>
              <a:latin typeface="Arial" panose="020B0604020202020204" pitchFamily="34" charset="0"/>
              <a:cs typeface="Arial" panose="020B0604020202020204" pitchFamily="34"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3" name="TextBox 2"/>
          <p:cNvSpPr txBox="1"/>
          <p:nvPr/>
        </p:nvSpPr>
        <p:spPr>
          <a:xfrm>
            <a:off x="434566" y="1892174"/>
            <a:ext cx="8420807"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t>Electricstairs method generates the electric power without polluting our environment. </a:t>
            </a:r>
          </a:p>
          <a:p>
            <a:endParaRPr lang="en-US" dirty="0"/>
          </a:p>
          <a:p>
            <a:pPr marL="285750" indent="-285750">
              <a:buFont typeface="Wingdings" panose="05000000000000000000" pitchFamily="2" charset="2"/>
              <a:buChar char="v"/>
            </a:pPr>
            <a:r>
              <a:rPr lang="en-US" dirty="0"/>
              <a:t>The waste energy that is supplied by the human is being utilized in this system. </a:t>
            </a:r>
          </a:p>
          <a:p>
            <a:endParaRPr lang="en-US" dirty="0"/>
          </a:p>
          <a:p>
            <a:pPr marL="285750" indent="-285750">
              <a:buFont typeface="Wingdings" panose="05000000000000000000" pitchFamily="2" charset="2"/>
              <a:buChar char="v"/>
            </a:pPr>
            <a:r>
              <a:rPr lang="en-US" dirty="0"/>
              <a:t>This method of power generation could be used for electrification in rural areas to fulfill our power needs. </a:t>
            </a:r>
          </a:p>
          <a:p>
            <a:endParaRPr lang="en-US" dirty="0"/>
          </a:p>
          <a:p>
            <a:pPr marL="285750" indent="-285750">
              <a:buFont typeface="Wingdings" panose="05000000000000000000" pitchFamily="2" charset="2"/>
              <a:buChar char="v"/>
            </a:pPr>
            <a:r>
              <a:rPr lang="en-US" dirty="0"/>
              <a:t>This system seems to be very eco friendly from the environmental point of view also.</a:t>
            </a:r>
          </a:p>
          <a:p>
            <a:endParaRPr lang="en-US" dirty="0"/>
          </a:p>
          <a:p>
            <a:pPr marL="285750" indent="-285750">
              <a:buFont typeface="Wingdings" panose="05000000000000000000" pitchFamily="2" charset="2"/>
              <a:buChar char="v"/>
            </a:pPr>
            <a:r>
              <a:rPr lang="en-US" dirty="0"/>
              <a:t>Proper implementation can help to meet down the extreme power demands in near future.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Promotes health and fitness by making them know value of their each step.</a:t>
            </a:r>
          </a:p>
        </p:txBody>
      </p:sp>
    </p:spTree>
    <p:extLst>
      <p:ext uri="{BB962C8B-B14F-4D97-AF65-F5344CB8AC3E}">
        <p14:creationId xmlns:p14="http://schemas.microsoft.com/office/powerpoint/2010/main" val="378691448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4</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307975" y="918510"/>
            <a:ext cx="2412983" cy="1200329"/>
          </a:xfrm>
          <a:prstGeom prst="rect">
            <a:avLst/>
          </a:prstGeom>
          <a:noFill/>
        </p:spPr>
        <p:txBody>
          <a:bodyPr wrap="square" rtlCol="0">
            <a:spAutoFit/>
          </a:bodyPr>
          <a:lstStyle/>
          <a:p>
            <a:pPr>
              <a:lnSpc>
                <a:spcPct val="150000"/>
              </a:lnSpc>
            </a:pPr>
            <a:r>
              <a:rPr lang="en-US" sz="2800" b="1" u="sng" spc="50" dirty="0">
                <a:ln w="11430"/>
                <a:latin typeface="Arial" panose="020B0604020202020204" pitchFamily="34" charset="0"/>
                <a:cs typeface="Arial" panose="020B0604020202020204" pitchFamily="34" charset="0"/>
              </a:rPr>
              <a:t>Procedure:</a:t>
            </a:r>
          </a:p>
          <a:p>
            <a:pPr>
              <a:lnSpc>
                <a:spcPct val="150000"/>
              </a:lnSpc>
            </a:pPr>
            <a:endParaRPr lang="en-US" sz="2000" spc="50" dirty="0">
              <a:ln w="11430"/>
              <a:latin typeface="Arial" panose="020B0604020202020204" pitchFamily="34" charset="0"/>
              <a:cs typeface="Arial" panose="020B0604020202020204" pitchFamily="34"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4" name="AutoShape 2" descr="Uses of Piezoelectric Crystals In Daily Lif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7975" y="1719058"/>
            <a:ext cx="8900908" cy="4524315"/>
          </a:xfrm>
          <a:prstGeom prst="rect">
            <a:avLst/>
          </a:prstGeom>
          <a:noFill/>
        </p:spPr>
        <p:txBody>
          <a:bodyPr wrap="square" rtlCol="0">
            <a:spAutoFit/>
          </a:bodyPr>
          <a:lstStyle/>
          <a:p>
            <a:pPr marL="342900" indent="-342900">
              <a:buAutoNum type="arabicParenR"/>
            </a:pPr>
            <a:r>
              <a:rPr lang="en-US" dirty="0"/>
              <a:t>Firstly we will apply force on the tile so that piezoelectric crystal Plates and DC Alternator can be in action and can produce electricity.</a:t>
            </a:r>
          </a:p>
          <a:p>
            <a:pPr marL="342900" indent="-342900">
              <a:buAutoNum type="arabicParenR"/>
            </a:pPr>
            <a:r>
              <a:rPr lang="en-US" dirty="0"/>
              <a:t>The energy generated by piezoelectric crystal plates uses </a:t>
            </a:r>
            <a:r>
              <a:rPr lang="en-IN" dirty="0"/>
              <a:t>rectifier </a:t>
            </a:r>
            <a:r>
              <a:rPr lang="en-US" dirty="0"/>
              <a:t>circuit to convert AC current to DC current.</a:t>
            </a:r>
          </a:p>
          <a:p>
            <a:pPr marL="342900" indent="-342900">
              <a:buAutoNum type="arabicParenR"/>
            </a:pPr>
            <a:r>
              <a:rPr lang="en-US" dirty="0"/>
              <a:t>After this we will use AC Ripple Neutralizer to remove the ripples and can give a smooth output.</a:t>
            </a:r>
          </a:p>
          <a:p>
            <a:pPr marL="342900" indent="-342900">
              <a:buAutoNum type="arabicParenR"/>
            </a:pPr>
            <a:r>
              <a:rPr lang="en-US" dirty="0"/>
              <a:t>Now it will pass through voltage regulator and filtration circuit to give a steady DC Voltage.</a:t>
            </a:r>
          </a:p>
          <a:p>
            <a:pPr marL="342900" indent="-342900">
              <a:buAutoNum type="arabicParenR"/>
            </a:pPr>
            <a:r>
              <a:rPr lang="en-US" dirty="0"/>
              <a:t> Then passing this voltage through unidirectional diode so as to prevent back EMF in the circuit.</a:t>
            </a:r>
          </a:p>
          <a:p>
            <a:pPr marL="342900" indent="-342900">
              <a:buAutoNum type="arabicParenR"/>
            </a:pPr>
            <a:r>
              <a:rPr lang="en-US" dirty="0"/>
              <a:t>But for the energy generated from DC Alternator will be directly passed through voltage regulator and filtration circuit followed by unidirectional diode.</a:t>
            </a:r>
          </a:p>
          <a:p>
            <a:pPr marL="342900" indent="-342900">
              <a:buAutoNum type="arabicParenR"/>
            </a:pPr>
            <a:r>
              <a:rPr lang="en-US" dirty="0"/>
              <a:t>Then we will combine the energy from both the diodes to voltage merge circuit arranged in parallel combination.</a:t>
            </a:r>
          </a:p>
          <a:p>
            <a:pPr marL="342900" indent="-342900">
              <a:buAutoNum type="arabicParenR"/>
            </a:pPr>
            <a:r>
              <a:rPr lang="en-US" dirty="0"/>
              <a:t>This will produce DC electricity that can be stored in Lithium Ion Batteries or can be directly used by passing through an Inverter to obtain 220V AC.</a:t>
            </a:r>
          </a:p>
        </p:txBody>
      </p:sp>
    </p:spTree>
    <p:extLst>
      <p:ext uri="{BB962C8B-B14F-4D97-AF65-F5344CB8AC3E}">
        <p14:creationId xmlns:p14="http://schemas.microsoft.com/office/powerpoint/2010/main" val="4199848561"/>
      </p:ext>
    </p:extLst>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p:nvPr/>
        </p:nvPicPr>
        <p:blipFill rotWithShape="1">
          <a:blip r:embed="rId2">
            <a:extLst>
              <a:ext uri="{28A0092B-C50C-407E-A947-70E740481C1C}">
                <a14:useLocalDpi xmlns:a14="http://schemas.microsoft.com/office/drawing/2010/main" val="0"/>
              </a:ext>
            </a:extLst>
          </a:blip>
          <a:srcRect b="8909"/>
          <a:stretch/>
        </p:blipFill>
        <p:spPr>
          <a:xfrm>
            <a:off x="455661" y="1224529"/>
            <a:ext cx="8818074" cy="5022362"/>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smtClean="0"/>
              <a:pPr/>
              <a:t>5</a:t>
            </a:fld>
            <a:endParaRPr lang="en-US" dirty="0"/>
          </a:p>
        </p:txBody>
      </p:sp>
      <p:cxnSp>
        <p:nvCxnSpPr>
          <p:cNvPr id="25" name="Straight Arrow Connector 24"/>
          <p:cNvCxnSpPr/>
          <p:nvPr/>
        </p:nvCxnSpPr>
        <p:spPr>
          <a:xfrm>
            <a:off x="1170823" y="2371144"/>
            <a:ext cx="937411" cy="17444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318430" y="1837626"/>
            <a:ext cx="1149820" cy="54661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93340" y="1507736"/>
            <a:ext cx="2162480" cy="369332"/>
          </a:xfrm>
          <a:prstGeom prst="rect">
            <a:avLst/>
          </a:prstGeom>
          <a:solidFill>
            <a:schemeClr val="bg1"/>
          </a:solidFill>
        </p:spPr>
        <p:txBody>
          <a:bodyPr wrap="square" rtlCol="0">
            <a:spAutoFit/>
          </a:bodyPr>
          <a:lstStyle/>
          <a:p>
            <a:r>
              <a:rPr lang="en-US" dirty="0"/>
              <a:t>Piezoelectric Sensors</a:t>
            </a:r>
          </a:p>
        </p:txBody>
      </p:sp>
      <p:sp>
        <p:nvSpPr>
          <p:cNvPr id="7" name="TextBox 6"/>
          <p:cNvSpPr txBox="1"/>
          <p:nvPr/>
        </p:nvSpPr>
        <p:spPr>
          <a:xfrm>
            <a:off x="718593" y="2077363"/>
            <a:ext cx="543208" cy="368641"/>
          </a:xfrm>
          <a:prstGeom prst="rect">
            <a:avLst/>
          </a:prstGeom>
          <a:solidFill>
            <a:schemeClr val="bg1"/>
          </a:solidFill>
        </p:spPr>
        <p:txBody>
          <a:bodyPr wrap="square" rtlCol="0">
            <a:spAutoFit/>
          </a:bodyPr>
          <a:lstStyle/>
          <a:p>
            <a:r>
              <a:rPr lang="en-US" dirty="0"/>
              <a:t>Tile</a:t>
            </a:r>
          </a:p>
        </p:txBody>
      </p:sp>
      <p:cxnSp>
        <p:nvCxnSpPr>
          <p:cNvPr id="22" name="Straight Arrow Connector 21"/>
          <p:cNvCxnSpPr/>
          <p:nvPr/>
        </p:nvCxnSpPr>
        <p:spPr>
          <a:xfrm flipH="1">
            <a:off x="3300487" y="1837626"/>
            <a:ext cx="798125" cy="37359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27682" y="1543500"/>
            <a:ext cx="815812" cy="369332"/>
          </a:xfrm>
          <a:prstGeom prst="rect">
            <a:avLst/>
          </a:prstGeom>
          <a:solidFill>
            <a:schemeClr val="bg1"/>
          </a:solidFill>
        </p:spPr>
        <p:txBody>
          <a:bodyPr wrap="square" rtlCol="0">
            <a:spAutoFit/>
          </a:bodyPr>
          <a:lstStyle/>
          <a:p>
            <a:r>
              <a:rPr lang="en-US" dirty="0"/>
              <a:t>Spring</a:t>
            </a:r>
          </a:p>
        </p:txBody>
      </p:sp>
      <p:cxnSp>
        <p:nvCxnSpPr>
          <p:cNvPr id="30" name="Straight Arrow Connector 29"/>
          <p:cNvCxnSpPr/>
          <p:nvPr/>
        </p:nvCxnSpPr>
        <p:spPr>
          <a:xfrm>
            <a:off x="2222689" y="2077363"/>
            <a:ext cx="788287" cy="368641"/>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12574" y="1712555"/>
            <a:ext cx="982314" cy="369332"/>
          </a:xfrm>
          <a:prstGeom prst="rect">
            <a:avLst/>
          </a:prstGeom>
          <a:solidFill>
            <a:schemeClr val="bg1"/>
          </a:solidFill>
        </p:spPr>
        <p:txBody>
          <a:bodyPr wrap="square" rtlCol="0">
            <a:spAutoFit/>
          </a:bodyPr>
          <a:lstStyle/>
          <a:p>
            <a:r>
              <a:rPr lang="en-US" dirty="0"/>
              <a:t>Plywood</a:t>
            </a:r>
          </a:p>
        </p:txBody>
      </p:sp>
      <p:cxnSp>
        <p:nvCxnSpPr>
          <p:cNvPr id="33" name="Straight Arrow Connector 32"/>
          <p:cNvCxnSpPr/>
          <p:nvPr/>
        </p:nvCxnSpPr>
        <p:spPr>
          <a:xfrm flipH="1" flipV="1">
            <a:off x="1458903" y="4532552"/>
            <a:ext cx="333025" cy="588562"/>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715820" y="4753071"/>
            <a:ext cx="261292" cy="960503"/>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024673" y="4882577"/>
            <a:ext cx="579423" cy="477074"/>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430951" y="3939848"/>
            <a:ext cx="1662847" cy="1048611"/>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2717835" y="4300397"/>
            <a:ext cx="695321" cy="90534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30626" y="5344242"/>
            <a:ext cx="1187804" cy="369332"/>
          </a:xfrm>
          <a:prstGeom prst="rect">
            <a:avLst/>
          </a:prstGeom>
          <a:solidFill>
            <a:schemeClr val="bg1"/>
          </a:solidFill>
        </p:spPr>
        <p:txBody>
          <a:bodyPr wrap="square" rtlCol="0">
            <a:spAutoFit/>
          </a:bodyPr>
          <a:lstStyle/>
          <a:p>
            <a:r>
              <a:rPr lang="en-US" dirty="0"/>
              <a:t>Base Plate</a:t>
            </a:r>
          </a:p>
        </p:txBody>
      </p:sp>
      <p:sp>
        <p:nvSpPr>
          <p:cNvPr id="41" name="TextBox 40"/>
          <p:cNvSpPr txBox="1"/>
          <p:nvPr/>
        </p:nvSpPr>
        <p:spPr>
          <a:xfrm>
            <a:off x="7159751" y="4870111"/>
            <a:ext cx="2055137" cy="646331"/>
          </a:xfrm>
          <a:prstGeom prst="rect">
            <a:avLst/>
          </a:prstGeom>
          <a:solidFill>
            <a:schemeClr val="bg1"/>
          </a:solidFill>
        </p:spPr>
        <p:txBody>
          <a:bodyPr wrap="square" rtlCol="0">
            <a:spAutoFit/>
          </a:bodyPr>
          <a:lstStyle/>
          <a:p>
            <a:r>
              <a:rPr lang="en-IN" dirty="0"/>
              <a:t>Rack Gear with spring arrangement </a:t>
            </a:r>
            <a:endParaRPr lang="en-US" dirty="0"/>
          </a:p>
        </p:txBody>
      </p:sp>
      <p:sp>
        <p:nvSpPr>
          <p:cNvPr id="42" name="TextBox 41"/>
          <p:cNvSpPr txBox="1"/>
          <p:nvPr/>
        </p:nvSpPr>
        <p:spPr>
          <a:xfrm>
            <a:off x="2927154" y="5102423"/>
            <a:ext cx="1544790" cy="646331"/>
          </a:xfrm>
          <a:prstGeom prst="rect">
            <a:avLst/>
          </a:prstGeom>
          <a:solidFill>
            <a:schemeClr val="bg1"/>
          </a:solidFill>
        </p:spPr>
        <p:txBody>
          <a:bodyPr wrap="square" rtlCol="0">
            <a:spAutoFit/>
          </a:bodyPr>
          <a:lstStyle/>
          <a:p>
            <a:r>
              <a:rPr lang="en-US" dirty="0"/>
              <a:t>DC Motor and Alternator</a:t>
            </a:r>
          </a:p>
        </p:txBody>
      </p:sp>
      <p:sp>
        <p:nvSpPr>
          <p:cNvPr id="51" name="TextBox 50"/>
          <p:cNvSpPr txBox="1"/>
          <p:nvPr/>
        </p:nvSpPr>
        <p:spPr>
          <a:xfrm>
            <a:off x="6464307" y="5674132"/>
            <a:ext cx="1272912" cy="369332"/>
          </a:xfrm>
          <a:prstGeom prst="rect">
            <a:avLst/>
          </a:prstGeom>
          <a:solidFill>
            <a:schemeClr val="bg1"/>
          </a:solidFill>
        </p:spPr>
        <p:txBody>
          <a:bodyPr wrap="square" rtlCol="0">
            <a:spAutoFit/>
          </a:bodyPr>
          <a:lstStyle/>
          <a:p>
            <a:r>
              <a:rPr lang="en-US" dirty="0"/>
              <a:t>Pinion Gear</a:t>
            </a:r>
          </a:p>
        </p:txBody>
      </p:sp>
      <p:sp>
        <p:nvSpPr>
          <p:cNvPr id="54" name="TextBox 53"/>
          <p:cNvSpPr txBox="1"/>
          <p:nvPr/>
        </p:nvSpPr>
        <p:spPr>
          <a:xfrm>
            <a:off x="1288545" y="5105419"/>
            <a:ext cx="1187804" cy="369332"/>
          </a:xfrm>
          <a:prstGeom prst="rect">
            <a:avLst/>
          </a:prstGeom>
          <a:solidFill>
            <a:schemeClr val="bg1"/>
          </a:solidFill>
        </p:spPr>
        <p:txBody>
          <a:bodyPr wrap="square" rtlCol="0">
            <a:spAutoFit/>
          </a:bodyPr>
          <a:lstStyle/>
          <a:p>
            <a:r>
              <a:rPr lang="en-US" dirty="0"/>
              <a:t>Spur Gear</a:t>
            </a:r>
          </a:p>
        </p:txBody>
      </p:sp>
    </p:spTree>
    <p:extLst>
      <p:ext uri="{BB962C8B-B14F-4D97-AF65-F5344CB8AC3E}">
        <p14:creationId xmlns:p14="http://schemas.microsoft.com/office/powerpoint/2010/main" val="7031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3EE923F-1DE3-4C48-BCA7-881011F2E2EF}" type="slidenum">
              <a:rPr lang="en-US" smtClean="0"/>
              <a:pPr/>
              <a:t>6</a:t>
            </a:fld>
            <a:endParaRPr lang="en-US"/>
          </a:p>
        </p:txBody>
      </p:sp>
      <p:pic>
        <p:nvPicPr>
          <p:cNvPr id="4" name="Picture 3"/>
          <p:cNvPicPr/>
          <p:nvPr/>
        </p:nvPicPr>
        <p:blipFill rotWithShape="1">
          <a:blip r:embed="rId2">
            <a:extLst>
              <a:ext uri="{28A0092B-C50C-407E-A947-70E740481C1C}">
                <a14:useLocalDpi xmlns:a14="http://schemas.microsoft.com/office/drawing/2010/main" val="0"/>
              </a:ext>
            </a:extLst>
          </a:blip>
          <a:srcRect t="17399"/>
          <a:stretch/>
        </p:blipFill>
        <p:spPr>
          <a:xfrm>
            <a:off x="0" y="1249378"/>
            <a:ext cx="9509125" cy="5133319"/>
          </a:xfrm>
          <a:prstGeom prst="rect">
            <a:avLst/>
          </a:prstGeom>
        </p:spPr>
      </p:pic>
    </p:spTree>
    <p:extLst>
      <p:ext uri="{BB962C8B-B14F-4D97-AF65-F5344CB8AC3E}">
        <p14:creationId xmlns:p14="http://schemas.microsoft.com/office/powerpoint/2010/main" val="87450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7</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339270" y="1090525"/>
            <a:ext cx="8166838" cy="658835"/>
          </a:xfrm>
          <a:prstGeom prst="rect">
            <a:avLst/>
          </a:prstGeom>
          <a:noFill/>
        </p:spPr>
        <p:txBody>
          <a:bodyPr wrap="square" rtlCol="0">
            <a:spAutoFit/>
          </a:bodyPr>
          <a:lstStyle/>
          <a:p>
            <a:pPr>
              <a:lnSpc>
                <a:spcPct val="150000"/>
              </a:lnSpc>
            </a:pPr>
            <a:r>
              <a:rPr lang="en-US" sz="2800" b="1" u="sng" spc="50" dirty="0">
                <a:ln w="11430"/>
                <a:latin typeface="Arial" panose="020B0604020202020204" pitchFamily="34" charset="0"/>
                <a:cs typeface="Arial" panose="020B0604020202020204" pitchFamily="34" charset="0"/>
              </a:rPr>
              <a:t>Work Plan &amp; Present Work done: </a:t>
            </a:r>
            <a:endParaRPr lang="en-US" b="1" u="sng" spc="50" dirty="0">
              <a:ln w="11430"/>
              <a:latin typeface="Arial" panose="020B0604020202020204" pitchFamily="34" charset="0"/>
              <a:cs typeface="Arial" panose="020B0604020202020204" pitchFamily="34"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4" name="TextBox 3"/>
          <p:cNvSpPr txBox="1"/>
          <p:nvPr/>
        </p:nvSpPr>
        <p:spPr>
          <a:xfrm>
            <a:off x="339270" y="1919335"/>
            <a:ext cx="8949585" cy="4047262"/>
          </a:xfrm>
          <a:prstGeom prst="rect">
            <a:avLst/>
          </a:prstGeom>
          <a:noFill/>
        </p:spPr>
        <p:txBody>
          <a:bodyPr wrap="square" rtlCol="0">
            <a:spAutoFit/>
          </a:bodyPr>
          <a:lstStyle/>
          <a:p>
            <a:pPr marL="285750" indent="-285750">
              <a:buFont typeface="Wingdings" panose="05000000000000000000" pitchFamily="2" charset="2"/>
              <a:buChar char="q"/>
            </a:pPr>
            <a:r>
              <a:rPr lang="en-US" dirty="0"/>
              <a:t>Every team member has equally participated and contributed towards the making and  implementation of this project toward success.</a:t>
            </a:r>
          </a:p>
          <a:p>
            <a:endParaRPr lang="en-US" dirty="0"/>
          </a:p>
          <a:p>
            <a:pPr marL="285750" indent="-285750">
              <a:buFont typeface="Wingdings" panose="05000000000000000000" pitchFamily="2" charset="2"/>
              <a:buChar char="q"/>
            </a:pPr>
            <a:r>
              <a:rPr lang="en-US" dirty="0"/>
              <a:t>However, </a:t>
            </a:r>
            <a:r>
              <a:rPr lang="en-US" sz="1900" b="1" dirty="0"/>
              <a:t>Sudeep</a:t>
            </a:r>
            <a:r>
              <a:rPr lang="en-US" b="1" dirty="0"/>
              <a:t> </a:t>
            </a:r>
            <a:r>
              <a:rPr lang="en-US" dirty="0"/>
              <a:t>came up with excellent Idea of Electricstairs and also helped the team by providing some 3D visualization for the various parts.</a:t>
            </a:r>
          </a:p>
          <a:p>
            <a:endParaRPr lang="en-US" dirty="0"/>
          </a:p>
          <a:p>
            <a:pPr marL="342900" indent="-342900">
              <a:buFont typeface="Wingdings" panose="05000000000000000000" pitchFamily="2" charset="2"/>
              <a:buChar char="q"/>
            </a:pPr>
            <a:r>
              <a:rPr lang="en-US" sz="2000" b="1" dirty="0" err="1"/>
              <a:t>Preetinder</a:t>
            </a:r>
            <a:r>
              <a:rPr lang="en-US" sz="2000" dirty="0"/>
              <a:t> </a:t>
            </a:r>
            <a:r>
              <a:rPr lang="en-US" dirty="0"/>
              <a:t>helped the team by providing all the technical knowledge for improved structure and design of the Electricstairs.</a:t>
            </a:r>
          </a:p>
          <a:p>
            <a:endParaRPr lang="en-US" dirty="0"/>
          </a:p>
          <a:p>
            <a:pPr marL="342900" indent="-342900">
              <a:buFont typeface="Wingdings" panose="05000000000000000000" pitchFamily="2" charset="2"/>
              <a:buChar char="q"/>
            </a:pPr>
            <a:r>
              <a:rPr lang="en-US" sz="1900" b="1" dirty="0"/>
              <a:t>Shashwat</a:t>
            </a:r>
            <a:r>
              <a:rPr lang="en-US" dirty="0"/>
              <a:t> provided the required calculation for better efficiency and output of the project along with some minor detailing and presentation.</a:t>
            </a:r>
          </a:p>
          <a:p>
            <a:endParaRPr lang="en-US" dirty="0"/>
          </a:p>
          <a:p>
            <a:pPr marL="285750" indent="-285750">
              <a:buFont typeface="Wingdings" panose="05000000000000000000" pitchFamily="2" charset="2"/>
              <a:buChar char="q"/>
            </a:pPr>
            <a:r>
              <a:rPr lang="en-US" dirty="0"/>
              <a:t>All the theoretical help was provided by </a:t>
            </a:r>
            <a:r>
              <a:rPr lang="en-US" sz="1900" b="1" dirty="0" err="1"/>
              <a:t>Sankhyadip</a:t>
            </a:r>
            <a:r>
              <a:rPr lang="en-US" sz="1900" b="1" dirty="0"/>
              <a:t> </a:t>
            </a:r>
            <a:r>
              <a:rPr lang="en-US" dirty="0"/>
              <a:t>which include important articles related to the topic and other content like YouTube videos and all. </a:t>
            </a:r>
            <a:r>
              <a:rPr lang="en-US" sz="1900" b="1" dirty="0"/>
              <a:t> </a:t>
            </a:r>
          </a:p>
        </p:txBody>
      </p:sp>
    </p:spTree>
    <p:extLst>
      <p:ext uri="{BB962C8B-B14F-4D97-AF65-F5344CB8AC3E}">
        <p14:creationId xmlns:p14="http://schemas.microsoft.com/office/powerpoint/2010/main" val="584847513"/>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12" name="Slide Number Placeholder 11">
            <a:extLst>
              <a:ext uri="{FF2B5EF4-FFF2-40B4-BE49-F238E27FC236}">
                <a16:creationId xmlns:a16="http://schemas.microsoft.com/office/drawing/2014/main" id="{BAB88BBA-89F7-AF40-8657-E33EE0800A4B}"/>
              </a:ext>
            </a:extLst>
          </p:cNvPr>
          <p:cNvSpPr>
            <a:spLocks noGrp="1"/>
          </p:cNvSpPr>
          <p:nvPr>
            <p:ph type="sldNum" sz="quarter" idx="12"/>
          </p:nvPr>
        </p:nvSpPr>
        <p:spPr>
          <a:xfrm>
            <a:off x="6715821" y="6492872"/>
            <a:ext cx="2139553" cy="365125"/>
          </a:xfrm>
        </p:spPr>
        <p:txBody>
          <a:bodyPr/>
          <a:lstStyle/>
          <a:p>
            <a:fld id="{48F63A3B-78C7-47BE-AE5E-E10140E04643}" type="slidenum">
              <a:rPr lang="en-US" smtClean="0">
                <a:solidFill>
                  <a:schemeClr val="bg1"/>
                </a:solidFill>
              </a:rPr>
              <a:pPr/>
              <a:t>8</a:t>
            </a:fld>
            <a:endParaRPr lang="en-US" dirty="0">
              <a:solidFill>
                <a:schemeClr val="bg1"/>
              </a:solidFill>
            </a:endParaRPr>
          </a:p>
        </p:txBody>
      </p:sp>
      <p:sp>
        <p:nvSpPr>
          <p:cNvPr id="13" name="TextBox 12">
            <a:extLst>
              <a:ext uri="{FF2B5EF4-FFF2-40B4-BE49-F238E27FC236}">
                <a16:creationId xmlns:a16="http://schemas.microsoft.com/office/drawing/2014/main" id="{BD7C000C-CF06-644E-9F86-6E0C91A2B15E}"/>
              </a:ext>
            </a:extLst>
          </p:cNvPr>
          <p:cNvSpPr txBox="1"/>
          <p:nvPr/>
        </p:nvSpPr>
        <p:spPr>
          <a:xfrm>
            <a:off x="321163" y="1122988"/>
            <a:ext cx="8166838" cy="1143326"/>
          </a:xfrm>
          <a:prstGeom prst="rect">
            <a:avLst/>
          </a:prstGeom>
          <a:noFill/>
        </p:spPr>
        <p:txBody>
          <a:bodyPr wrap="square" rtlCol="0">
            <a:spAutoFit/>
          </a:bodyPr>
          <a:lstStyle/>
          <a:p>
            <a:pPr>
              <a:lnSpc>
                <a:spcPct val="150000"/>
              </a:lnSpc>
            </a:pPr>
            <a:r>
              <a:rPr lang="en-US" sz="2800" b="1" u="sng" spc="50" dirty="0">
                <a:ln w="11430"/>
                <a:latin typeface="Arial" panose="020B0604020202020204" pitchFamily="34" charset="0"/>
                <a:cs typeface="Arial" panose="020B0604020202020204" pitchFamily="34" charset="0"/>
              </a:rPr>
              <a:t>Pending Work:</a:t>
            </a:r>
          </a:p>
          <a:p>
            <a:pPr>
              <a:lnSpc>
                <a:spcPct val="150000"/>
              </a:lnSpc>
            </a:pPr>
            <a:endParaRPr lang="en-US" sz="2000" spc="50" dirty="0">
              <a:ln w="11430"/>
              <a:latin typeface="Arial" panose="020B0604020202020204" pitchFamily="34" charset="0"/>
              <a:cs typeface="Arial" panose="020B0604020202020204" pitchFamily="34" charset="0"/>
            </a:endParaRPr>
          </a:p>
        </p:txBody>
      </p:sp>
      <p:sp>
        <p:nvSpPr>
          <p:cNvPr id="7" name="TextBox 6"/>
          <p:cNvSpPr txBox="1"/>
          <p:nvPr/>
        </p:nvSpPr>
        <p:spPr>
          <a:xfrm>
            <a:off x="2236762" y="6480743"/>
            <a:ext cx="5781821" cy="369332"/>
          </a:xfrm>
          <a:prstGeom prst="rect">
            <a:avLst/>
          </a:prstGeom>
          <a:solidFill>
            <a:srgbClr val="C00000"/>
          </a:solidFill>
        </p:spPr>
        <p:txBody>
          <a:bodyPr wrap="square" rtlCol="0">
            <a:spAutoFit/>
          </a:bodyPr>
          <a:lstStyle/>
          <a:p>
            <a:pPr algn="ctr"/>
            <a:r>
              <a:rPr lang="en-US" dirty="0">
                <a:solidFill>
                  <a:schemeClr val="bg1"/>
                </a:solidFill>
              </a:rPr>
              <a:t>UIE-Department of Mechatronics Engineering</a:t>
            </a:r>
          </a:p>
        </p:txBody>
      </p:sp>
      <p:sp>
        <p:nvSpPr>
          <p:cNvPr id="3" name="Rectangle 2"/>
          <p:cNvSpPr/>
          <p:nvPr/>
        </p:nvSpPr>
        <p:spPr>
          <a:xfrm>
            <a:off x="1021125" y="2034066"/>
            <a:ext cx="7834248" cy="1711828"/>
          </a:xfrm>
          <a:prstGeom prst="rect">
            <a:avLst/>
          </a:prstGeom>
        </p:spPr>
        <p:txBody>
          <a:bodyPr wrap="square">
            <a:spAutoFit/>
          </a:bodyPr>
          <a:lstStyle/>
          <a:p>
            <a:pPr algn="just">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As we are facing COVID-19 situation all across India. So it would not be possible to meet and give the project its final touch. So according to the situation we have  produced with the simulation part only. Further we will update it as a realistic version. Also, we will try how we can use this mechanism to consume more electrical power from human energy.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Local COVID-19 restrictions updated | Wirral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620" y="4066690"/>
            <a:ext cx="3139886" cy="209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66766"/>
      </p:ext>
    </p:extLst>
  </p:cSld>
  <p:clrMapOvr>
    <a:masterClrMapping/>
  </p:clrMapOvr>
  <p:transition>
    <p:wedg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467</TotalTime>
  <Words>1095</Words>
  <Application>Microsoft Office PowerPoint</Application>
  <PresentationFormat>Custom</PresentationFormat>
  <Paragraphs>120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    </vt:lpstr>
      <vt:lpstr>    </vt:lpstr>
      <vt:lpstr>    </vt:lpstr>
      <vt:lpstr>    </vt:lpstr>
      <vt:lpstr>PowerPoint Presentation</vt:lpstr>
      <vt:lpstr>PowerPoint Presentation</vt:lpstr>
      <vt:lpstr>    </vt:lpstr>
      <vt:lpstr>    </vt:lpstr>
      <vt:lpstr>Literature review: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Shashwat Maloo</dc:creator>
  <cp:lastModifiedBy>SUDEEP YADAV</cp:lastModifiedBy>
  <cp:revision>63</cp:revision>
  <dcterms:modified xsi:type="dcterms:W3CDTF">2021-05-07T17:38:01Z</dcterms:modified>
</cp:coreProperties>
</file>