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267F80-86B1-4C17-9719-438CC0FEBB36}">
  <a:tblStyle styleId="{B1267F80-86B1-4C17-9719-438CC0FEBB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8D34E1-9ADB-4CDF-8332-4F464111EC2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750550" y="1261300"/>
            <a:ext cx="3642900" cy="17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Encryption Standard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3371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</a:t>
            </a:r>
            <a:r>
              <a:rPr lang="en"/>
              <a:t>s</a:t>
            </a:r>
            <a:r>
              <a:rPr lang="en"/>
              <a:t>imrat			        Sudeep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6472" r="0" t="6472"/>
          <a:stretch/>
        </p:blipFill>
        <p:spPr>
          <a:xfrm>
            <a:off x="1649050" y="290500"/>
            <a:ext cx="6519449" cy="43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16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AES Step</a:t>
            </a:r>
            <a:r>
              <a:rPr lang="en" sz="4800"/>
              <a:t>s</a:t>
            </a:r>
            <a:endParaRPr sz="4800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9855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9744" lvl="2" marL="12938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■"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Convert plaintext to matrix</a:t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99744" lvl="2" marL="1293812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■"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4 parts of AES</a:t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76250" lvl="4" marL="20701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Substitution Block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-476250" lvl="4" marL="20701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Shift Rows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-476250" lvl="4" marL="20701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Mix Columns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-476250" lvl="4" marL="20701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Add Round Key</a:t>
            </a:r>
            <a:endParaRPr sz="2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99744" lvl="2" marL="1293812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■"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Key Expansion</a:t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Convert plaintext to matrix</a:t>
            </a:r>
            <a:endParaRPr sz="4800"/>
          </a:p>
        </p:txBody>
      </p:sp>
      <p:grpSp>
        <p:nvGrpSpPr>
          <p:cNvPr id="80" name="Shape 80"/>
          <p:cNvGrpSpPr/>
          <p:nvPr/>
        </p:nvGrpSpPr>
        <p:grpSpPr>
          <a:xfrm>
            <a:off x="1524000" y="1949088"/>
            <a:ext cx="1524000" cy="285750"/>
            <a:chOff x="1295400" y="2743200"/>
            <a:chExt cx="1524000" cy="381000"/>
          </a:xfrm>
        </p:grpSpPr>
        <p:sp>
          <p:nvSpPr>
            <p:cNvPr id="81" name="Shape 81"/>
            <p:cNvSpPr txBox="1"/>
            <p:nvPr/>
          </p:nvSpPr>
          <p:spPr>
            <a:xfrm>
              <a:off x="1295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0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1676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1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2057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2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2438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3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3048000" y="1949088"/>
            <a:ext cx="1524000" cy="285750"/>
            <a:chOff x="1295400" y="2743200"/>
            <a:chExt cx="1524000" cy="381000"/>
          </a:xfrm>
        </p:grpSpPr>
        <p:sp>
          <p:nvSpPr>
            <p:cNvPr id="86" name="Shape 86"/>
            <p:cNvSpPr txBox="1"/>
            <p:nvPr/>
          </p:nvSpPr>
          <p:spPr>
            <a:xfrm>
              <a:off x="1295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4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1676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5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2057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6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2438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7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4572000" y="1949088"/>
            <a:ext cx="1524000" cy="285750"/>
            <a:chOff x="1295400" y="2743200"/>
            <a:chExt cx="1524000" cy="381000"/>
          </a:xfrm>
        </p:grpSpPr>
        <p:sp>
          <p:nvSpPr>
            <p:cNvPr id="91" name="Shape 91"/>
            <p:cNvSpPr txBox="1"/>
            <p:nvPr/>
          </p:nvSpPr>
          <p:spPr>
            <a:xfrm>
              <a:off x="1295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8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1676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9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2057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10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2438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11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6096000" y="1949088"/>
            <a:ext cx="1524000" cy="285750"/>
            <a:chOff x="1295400" y="2743200"/>
            <a:chExt cx="1524000" cy="381000"/>
          </a:xfrm>
        </p:grpSpPr>
        <p:sp>
          <p:nvSpPr>
            <p:cNvPr id="96" name="Shape 96"/>
            <p:cNvSpPr txBox="1"/>
            <p:nvPr/>
          </p:nvSpPr>
          <p:spPr>
            <a:xfrm>
              <a:off x="1295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12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1676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13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2057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14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2438400" y="2743200"/>
              <a:ext cx="3810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800" u="none">
                  <a:latin typeface="Economica"/>
                  <a:ea typeface="Economica"/>
                  <a:cs typeface="Economica"/>
                  <a:sym typeface="Economica"/>
                </a:rPr>
                <a:t>15</a:t>
              </a:r>
              <a:endParaRPr>
                <a:latin typeface="Economica"/>
                <a:ea typeface="Economica"/>
                <a:cs typeface="Economica"/>
                <a:sym typeface="Economica"/>
              </a:endParaRPr>
            </a:p>
          </p:txBody>
        </p:sp>
      </p:grpSp>
      <p:sp>
        <p:nvSpPr>
          <p:cNvPr id="100" name="Shape 100"/>
          <p:cNvSpPr txBox="1"/>
          <p:nvPr/>
        </p:nvSpPr>
        <p:spPr>
          <a:xfrm>
            <a:off x="1203325" y="1147225"/>
            <a:ext cx="2002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" sz="2800" u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Input block: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01" name="Shape 101"/>
          <p:cNvGraphicFramePr/>
          <p:nvPr/>
        </p:nvGraphicFramePr>
        <p:xfrm>
          <a:off x="3695700" y="29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{B1267F80-86B1-4C17-9719-438CC0FEBB36}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8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12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13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14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3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11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15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4121700" y="2039801"/>
            <a:ext cx="9006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i="0" lang="en" sz="6000" u="none">
                <a:latin typeface="Economica"/>
                <a:ea typeface="Economica"/>
                <a:cs typeface="Economica"/>
                <a:sym typeface="Economica"/>
              </a:rPr>
              <a:t>=</a:t>
            </a:r>
            <a:endParaRPr sz="6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35500" y="86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Sub</a:t>
            </a:r>
            <a:r>
              <a:rPr lang="en" sz="4800"/>
              <a:t>s</a:t>
            </a:r>
            <a:r>
              <a:rPr lang="en" sz="4800"/>
              <a:t>titution Block</a:t>
            </a:r>
            <a:endParaRPr sz="4800"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7957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635" lvl="0" marL="9048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■"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Replace each element i.e. 1 byte of matrix with it</a:t>
            </a: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corre</a:t>
            </a: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ponding value from the S-Box</a:t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9292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20102" l="2121" r="1455" t="10841"/>
          <a:stretch/>
        </p:blipFill>
        <p:spPr>
          <a:xfrm>
            <a:off x="838200" y="1868200"/>
            <a:ext cx="7315198" cy="28027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176325" y="2957525"/>
            <a:ext cx="6977100" cy="156600"/>
          </a:xfrm>
          <a:prstGeom prst="rect">
            <a:avLst/>
          </a:prstGeom>
          <a:solidFill>
            <a:schemeClr val="accent1">
              <a:alpha val="60000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505575" y="2043125"/>
            <a:ext cx="419400" cy="2547900"/>
          </a:xfrm>
          <a:prstGeom prst="rect">
            <a:avLst/>
          </a:prstGeom>
          <a:solidFill>
            <a:schemeClr val="accent1">
              <a:alpha val="60000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Shape 112"/>
          <p:cNvGraphicFramePr/>
          <p:nvPr/>
        </p:nvGraphicFramePr>
        <p:xfrm>
          <a:off x="685800" y="36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{B1267F80-86B1-4C17-9719-438CC0FEBB36}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CC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AA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EE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BB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66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Shift Row</a:t>
            </a:r>
            <a:r>
              <a:rPr lang="en" sz="4800"/>
              <a:t>s</a:t>
            </a:r>
            <a:endParaRPr sz="4800"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9744" lvl="2" marL="12938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■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Shift row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 to left by their row number in cyclic order</a:t>
            </a:r>
            <a:endParaRPr/>
          </a:p>
        </p:txBody>
      </p:sp>
      <p:graphicFrame>
        <p:nvGraphicFramePr>
          <p:cNvPr id="119" name="Shape 119"/>
          <p:cNvGraphicFramePr/>
          <p:nvPr/>
        </p:nvGraphicFramePr>
        <p:xfrm>
          <a:off x="1039050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{B1267F80-86B1-4C17-9719-438CC0FEBB36}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8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12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13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14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3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11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15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20" name="Shape 120"/>
          <p:cNvCxnSpPr/>
          <p:nvPr/>
        </p:nvCxnSpPr>
        <p:spPr>
          <a:xfrm>
            <a:off x="3535550" y="2902225"/>
            <a:ext cx="242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1" name="Shape 121"/>
          <p:cNvGraphicFramePr/>
          <p:nvPr/>
        </p:nvGraphicFramePr>
        <p:xfrm>
          <a:off x="6304975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{B1267F80-86B1-4C17-9719-438CC0FEBB36}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8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12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13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14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15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3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</a:t>
                      </a: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</a:t>
                      </a:r>
                      <a:endParaRPr sz="11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Mix Column</a:t>
            </a:r>
            <a:endParaRPr sz="4800"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5225"/>
            <a:ext cx="852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9744" lvl="2" marL="12938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■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Combine elements in one column to get new column</a:t>
            </a:r>
            <a:endParaRPr/>
          </a:p>
        </p:txBody>
      </p:sp>
      <p:graphicFrame>
        <p:nvGraphicFramePr>
          <p:cNvPr id="128" name="Shape 128"/>
          <p:cNvGraphicFramePr/>
          <p:nvPr/>
        </p:nvGraphicFramePr>
        <p:xfrm>
          <a:off x="599600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{B1267F80-86B1-4C17-9719-438CC0FEBB36}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/>
                        <a:t>2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/>
                        <a:t>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/>
                        <a:t>1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/>
                        <a:t>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/>
                        <a:t>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2510938" y="2542075"/>
            <a:ext cx="5592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X</a:t>
            </a:r>
            <a:endParaRPr sz="3800"/>
          </a:p>
        </p:txBody>
      </p:sp>
      <p:sp>
        <p:nvSpPr>
          <p:cNvPr id="130" name="Shape 130"/>
          <p:cNvSpPr txBox="1"/>
          <p:nvPr/>
        </p:nvSpPr>
        <p:spPr>
          <a:xfrm>
            <a:off x="5533025" y="2486575"/>
            <a:ext cx="72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=</a:t>
            </a:r>
            <a:endParaRPr sz="4000"/>
          </a:p>
        </p:txBody>
      </p:sp>
      <p:graphicFrame>
        <p:nvGraphicFramePr>
          <p:cNvPr id="131" name="Shape 131"/>
          <p:cNvGraphicFramePr/>
          <p:nvPr/>
        </p:nvGraphicFramePr>
        <p:xfrm>
          <a:off x="3347250" y="23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{B1267F80-86B1-4C17-9719-438CC0FEBB36}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Shape 132"/>
          <p:cNvGraphicFramePr/>
          <p:nvPr/>
        </p:nvGraphicFramePr>
        <p:xfrm>
          <a:off x="6615700" y="229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{B1267F80-86B1-4C17-9719-438CC0FEBB36}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Add Round Key</a:t>
            </a:r>
            <a:endParaRPr sz="4800"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5225"/>
            <a:ext cx="8520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9744" lvl="2" marL="12938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■"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XOR each byte of the round key with its corresponding byte in the matrix</a:t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510938" y="2923075"/>
            <a:ext cx="5592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⊕</a:t>
            </a:r>
            <a:endParaRPr sz="3800"/>
          </a:p>
        </p:txBody>
      </p:sp>
      <p:sp>
        <p:nvSpPr>
          <p:cNvPr id="140" name="Shape 140"/>
          <p:cNvSpPr txBox="1"/>
          <p:nvPr/>
        </p:nvSpPr>
        <p:spPr>
          <a:xfrm>
            <a:off x="5533025" y="2867575"/>
            <a:ext cx="72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=</a:t>
            </a:r>
            <a:endParaRPr sz="4000"/>
          </a:p>
        </p:txBody>
      </p:sp>
      <p:graphicFrame>
        <p:nvGraphicFramePr>
          <p:cNvPr id="141" name="Shape 141"/>
          <p:cNvGraphicFramePr/>
          <p:nvPr/>
        </p:nvGraphicFramePr>
        <p:xfrm>
          <a:off x="3347250" y="270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{B1267F80-86B1-4C17-9719-438CC0FEBB36}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Shape 142"/>
          <p:cNvGraphicFramePr/>
          <p:nvPr/>
        </p:nvGraphicFramePr>
        <p:xfrm>
          <a:off x="6615700" y="267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{B1267F80-86B1-4C17-9719-438CC0FEBB36}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Shape 143"/>
          <p:cNvGraphicFramePr/>
          <p:nvPr/>
        </p:nvGraphicFramePr>
        <p:xfrm>
          <a:off x="611075" y="270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{B1267F80-86B1-4C17-9719-438CC0FEBB36}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 Expansion</a:t>
            </a:r>
            <a:endParaRPr sz="4800"/>
          </a:p>
        </p:txBody>
      </p:sp>
      <p:graphicFrame>
        <p:nvGraphicFramePr>
          <p:cNvPr id="149" name="Shape 149"/>
          <p:cNvGraphicFramePr/>
          <p:nvPr/>
        </p:nvGraphicFramePr>
        <p:xfrm>
          <a:off x="431325" y="168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{B1267F80-86B1-4C17-9719-438CC0FEBB36}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3,0</a:t>
                      </a:r>
                      <a:endParaRPr sz="1100"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3,1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3,2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b="0" baseline="-2500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50" name="Shape 150"/>
          <p:cNvCxnSpPr/>
          <p:nvPr/>
        </p:nvCxnSpPr>
        <p:spPr>
          <a:xfrm>
            <a:off x="669150" y="283847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Shape 151"/>
          <p:cNvCxnSpPr/>
          <p:nvPr/>
        </p:nvCxnSpPr>
        <p:spPr>
          <a:xfrm>
            <a:off x="1081225" y="283847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Shape 152"/>
          <p:cNvCxnSpPr/>
          <p:nvPr/>
        </p:nvCxnSpPr>
        <p:spPr>
          <a:xfrm>
            <a:off x="1583175" y="283847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Shape 153"/>
          <p:cNvCxnSpPr/>
          <p:nvPr/>
        </p:nvCxnSpPr>
        <p:spPr>
          <a:xfrm>
            <a:off x="2005250" y="283847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4" name="Shape 154"/>
          <p:cNvGraphicFramePr/>
          <p:nvPr/>
        </p:nvGraphicFramePr>
        <p:xfrm>
          <a:off x="431325" y="33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{478D34E1-9ADB-4CDF-8332-4F464111EC29}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43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3500025" y="168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{478D34E1-9ADB-4CDF-8332-4F464111EC29}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4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56" name="Shape 156"/>
          <p:cNvCxnSpPr/>
          <p:nvPr/>
        </p:nvCxnSpPr>
        <p:spPr>
          <a:xfrm>
            <a:off x="3787825" y="207302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Shape 157"/>
          <p:cNvCxnSpPr/>
          <p:nvPr/>
        </p:nvCxnSpPr>
        <p:spPr>
          <a:xfrm>
            <a:off x="4195075" y="207302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Shape 158"/>
          <p:cNvCxnSpPr/>
          <p:nvPr/>
        </p:nvCxnSpPr>
        <p:spPr>
          <a:xfrm>
            <a:off x="4651900" y="207302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Shape 159"/>
          <p:cNvCxnSpPr/>
          <p:nvPr/>
        </p:nvCxnSpPr>
        <p:spPr>
          <a:xfrm>
            <a:off x="5054000" y="207302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x="3573175" y="2446075"/>
            <a:ext cx="42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⊕</a:t>
            </a:r>
            <a:endParaRPr sz="1800"/>
          </a:p>
        </p:txBody>
      </p:sp>
      <p:sp>
        <p:nvSpPr>
          <p:cNvPr id="161" name="Shape 161"/>
          <p:cNvSpPr txBox="1"/>
          <p:nvPr/>
        </p:nvSpPr>
        <p:spPr>
          <a:xfrm>
            <a:off x="4005213" y="2446075"/>
            <a:ext cx="42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⊕</a:t>
            </a:r>
            <a:endParaRPr sz="1800"/>
          </a:p>
        </p:txBody>
      </p:sp>
      <p:sp>
        <p:nvSpPr>
          <p:cNvPr id="162" name="Shape 162"/>
          <p:cNvSpPr txBox="1"/>
          <p:nvPr/>
        </p:nvSpPr>
        <p:spPr>
          <a:xfrm>
            <a:off x="4434523" y="2446075"/>
            <a:ext cx="40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⊕</a:t>
            </a:r>
            <a:endParaRPr sz="1800"/>
          </a:p>
        </p:txBody>
      </p:sp>
      <p:sp>
        <p:nvSpPr>
          <p:cNvPr id="163" name="Shape 163"/>
          <p:cNvSpPr txBox="1"/>
          <p:nvPr/>
        </p:nvSpPr>
        <p:spPr>
          <a:xfrm>
            <a:off x="4839350" y="2446075"/>
            <a:ext cx="42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⊕</a:t>
            </a:r>
            <a:endParaRPr sz="1800"/>
          </a:p>
        </p:txBody>
      </p:sp>
      <p:cxnSp>
        <p:nvCxnSpPr>
          <p:cNvPr id="164" name="Shape 164"/>
          <p:cNvCxnSpPr/>
          <p:nvPr/>
        </p:nvCxnSpPr>
        <p:spPr>
          <a:xfrm>
            <a:off x="3787825" y="283847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Shape 165"/>
          <p:cNvCxnSpPr/>
          <p:nvPr/>
        </p:nvCxnSpPr>
        <p:spPr>
          <a:xfrm>
            <a:off x="4195075" y="283847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Shape 166"/>
          <p:cNvCxnSpPr/>
          <p:nvPr/>
        </p:nvCxnSpPr>
        <p:spPr>
          <a:xfrm>
            <a:off x="4651900" y="283847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Shape 167"/>
          <p:cNvCxnSpPr/>
          <p:nvPr/>
        </p:nvCxnSpPr>
        <p:spPr>
          <a:xfrm>
            <a:off x="5054000" y="2838475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8" name="Shape 168"/>
          <p:cNvGraphicFramePr/>
          <p:nvPr/>
        </p:nvGraphicFramePr>
        <p:xfrm>
          <a:off x="3573175" y="331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{478D34E1-9ADB-4CDF-8332-4F464111EC29}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4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5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6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7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69" name="Shape 169"/>
          <p:cNvCxnSpPr>
            <a:endCxn id="161" idx="2"/>
          </p:cNvCxnSpPr>
          <p:nvPr/>
        </p:nvCxnSpPr>
        <p:spPr>
          <a:xfrm flipH="1" rot="10800000">
            <a:off x="3825063" y="2838475"/>
            <a:ext cx="394800" cy="45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Shape 170"/>
          <p:cNvCxnSpPr/>
          <p:nvPr/>
        </p:nvCxnSpPr>
        <p:spPr>
          <a:xfrm flipH="1" rot="10800000">
            <a:off x="4223500" y="2825575"/>
            <a:ext cx="394800" cy="45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Shape 171"/>
          <p:cNvCxnSpPr/>
          <p:nvPr/>
        </p:nvCxnSpPr>
        <p:spPr>
          <a:xfrm flipH="1" rot="10800000">
            <a:off x="4651913" y="2825575"/>
            <a:ext cx="394800" cy="45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Shape 172"/>
          <p:cNvCxnSpPr/>
          <p:nvPr/>
        </p:nvCxnSpPr>
        <p:spPr>
          <a:xfrm>
            <a:off x="5263350" y="1865650"/>
            <a:ext cx="33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Shape 173"/>
          <p:cNvSpPr/>
          <p:nvPr/>
        </p:nvSpPr>
        <p:spPr>
          <a:xfrm>
            <a:off x="5622900" y="1735800"/>
            <a:ext cx="339600" cy="337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5595300" y="1662025"/>
            <a:ext cx="39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</a:t>
            </a:r>
            <a:endParaRPr/>
          </a:p>
        </p:txBody>
      </p:sp>
      <p:cxnSp>
        <p:nvCxnSpPr>
          <p:cNvPr id="175" name="Shape 175"/>
          <p:cNvCxnSpPr>
            <a:stCxn id="174" idx="2"/>
          </p:cNvCxnSpPr>
          <p:nvPr/>
        </p:nvCxnSpPr>
        <p:spPr>
          <a:xfrm>
            <a:off x="5792700" y="2091625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/>
          <p:nvPr/>
        </p:nvCxnSpPr>
        <p:spPr>
          <a:xfrm rot="10800000">
            <a:off x="3146000" y="2255150"/>
            <a:ext cx="2636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>
            <a:off x="3146025" y="2255150"/>
            <a:ext cx="9900" cy="37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endCxn id="160" idx="1"/>
          </p:cNvCxnSpPr>
          <p:nvPr/>
        </p:nvCxnSpPr>
        <p:spPr>
          <a:xfrm>
            <a:off x="3145975" y="2624575"/>
            <a:ext cx="427200" cy="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9" name="Shape 179"/>
          <p:cNvGraphicFramePr/>
          <p:nvPr/>
        </p:nvGraphicFramePr>
        <p:xfrm>
          <a:off x="6850975" y="147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{478D34E1-9ADB-4CDF-8332-4F464111EC29}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4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Shape 180"/>
          <p:cNvGraphicFramePr/>
          <p:nvPr/>
        </p:nvGraphicFramePr>
        <p:xfrm>
          <a:off x="6850975" y="6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{478D34E1-9ADB-4CDF-8332-4F464111EC29}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4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Shape 181"/>
          <p:cNvGraphicFramePr/>
          <p:nvPr/>
        </p:nvGraphicFramePr>
        <p:xfrm>
          <a:off x="6850975" y="298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{478D34E1-9ADB-4CDF-8332-4F464111EC29}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4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’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’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’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’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Shape 182"/>
          <p:cNvGraphicFramePr/>
          <p:nvPr/>
        </p:nvGraphicFramePr>
        <p:xfrm>
          <a:off x="6850975" y="437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{478D34E1-9ADB-4CDF-8332-4F464111EC29}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4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B’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’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’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’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83" name="Shape 183"/>
          <p:cNvSpPr txBox="1"/>
          <p:nvPr/>
        </p:nvSpPr>
        <p:spPr>
          <a:xfrm>
            <a:off x="6836550" y="3727425"/>
            <a:ext cx="42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⊕</a:t>
            </a:r>
            <a:endParaRPr sz="1800"/>
          </a:p>
        </p:txBody>
      </p:sp>
      <p:sp>
        <p:nvSpPr>
          <p:cNvPr id="184" name="Shape 184"/>
          <p:cNvSpPr txBox="1"/>
          <p:nvPr/>
        </p:nvSpPr>
        <p:spPr>
          <a:xfrm>
            <a:off x="6062350" y="3873475"/>
            <a:ext cx="559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</a:t>
            </a:r>
            <a:r>
              <a:rPr baseline="-25000" lang="en"/>
              <a:t>j</a:t>
            </a:r>
            <a:endParaRPr baseline="-25000"/>
          </a:p>
        </p:txBody>
      </p:sp>
      <p:cxnSp>
        <p:nvCxnSpPr>
          <p:cNvPr id="185" name="Shape 185"/>
          <p:cNvCxnSpPr>
            <a:stCxn id="184" idx="3"/>
            <a:endCxn id="183" idx="1"/>
          </p:cNvCxnSpPr>
          <p:nvPr/>
        </p:nvCxnSpPr>
        <p:spPr>
          <a:xfrm flipH="1" rot="10800000">
            <a:off x="6621550" y="3923575"/>
            <a:ext cx="215100" cy="11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Shape 186"/>
          <p:cNvCxnSpPr/>
          <p:nvPr/>
        </p:nvCxnSpPr>
        <p:spPr>
          <a:xfrm>
            <a:off x="7051200" y="3377550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Shape 187"/>
          <p:cNvCxnSpPr>
            <a:stCxn id="183" idx="2"/>
          </p:cNvCxnSpPr>
          <p:nvPr/>
        </p:nvCxnSpPr>
        <p:spPr>
          <a:xfrm>
            <a:off x="7051200" y="4119825"/>
            <a:ext cx="0" cy="20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Shape 188"/>
          <p:cNvCxnSpPr/>
          <p:nvPr/>
        </p:nvCxnSpPr>
        <p:spPr>
          <a:xfrm>
            <a:off x="7508400" y="3377550"/>
            <a:ext cx="12000" cy="100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Shape 189"/>
          <p:cNvCxnSpPr/>
          <p:nvPr/>
        </p:nvCxnSpPr>
        <p:spPr>
          <a:xfrm flipH="1">
            <a:off x="7980000" y="3377550"/>
            <a:ext cx="7800" cy="98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Shape 190"/>
          <p:cNvCxnSpPr/>
          <p:nvPr/>
        </p:nvCxnSpPr>
        <p:spPr>
          <a:xfrm flipH="1">
            <a:off x="8459175" y="3377550"/>
            <a:ext cx="600" cy="98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6836550" y="2279625"/>
            <a:ext cx="42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S</a:t>
            </a:r>
            <a:endParaRPr sz="1800"/>
          </a:p>
        </p:txBody>
      </p:sp>
      <p:cxnSp>
        <p:nvCxnSpPr>
          <p:cNvPr id="192" name="Shape 192"/>
          <p:cNvCxnSpPr/>
          <p:nvPr/>
        </p:nvCxnSpPr>
        <p:spPr>
          <a:xfrm>
            <a:off x="7051200" y="1929750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Shape 193"/>
          <p:cNvCxnSpPr>
            <a:stCxn id="191" idx="2"/>
          </p:cNvCxnSpPr>
          <p:nvPr/>
        </p:nvCxnSpPr>
        <p:spPr>
          <a:xfrm>
            <a:off x="7051200" y="2672025"/>
            <a:ext cx="0" cy="20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Shape 194"/>
          <p:cNvSpPr/>
          <p:nvPr/>
        </p:nvSpPr>
        <p:spPr>
          <a:xfrm>
            <a:off x="6881400" y="2387138"/>
            <a:ext cx="339600" cy="25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7293750" y="2279625"/>
            <a:ext cx="42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S</a:t>
            </a:r>
            <a:endParaRPr sz="1800"/>
          </a:p>
        </p:txBody>
      </p:sp>
      <p:cxnSp>
        <p:nvCxnSpPr>
          <p:cNvPr id="196" name="Shape 196"/>
          <p:cNvCxnSpPr/>
          <p:nvPr/>
        </p:nvCxnSpPr>
        <p:spPr>
          <a:xfrm>
            <a:off x="7508400" y="1929750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Shape 197"/>
          <p:cNvCxnSpPr>
            <a:stCxn id="195" idx="2"/>
          </p:cNvCxnSpPr>
          <p:nvPr/>
        </p:nvCxnSpPr>
        <p:spPr>
          <a:xfrm>
            <a:off x="7508400" y="2672025"/>
            <a:ext cx="0" cy="20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Shape 198"/>
          <p:cNvSpPr/>
          <p:nvPr/>
        </p:nvSpPr>
        <p:spPr>
          <a:xfrm>
            <a:off x="7338600" y="2387138"/>
            <a:ext cx="339600" cy="25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7750950" y="2279625"/>
            <a:ext cx="42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S</a:t>
            </a:r>
            <a:endParaRPr sz="1800"/>
          </a:p>
        </p:txBody>
      </p:sp>
      <p:cxnSp>
        <p:nvCxnSpPr>
          <p:cNvPr id="200" name="Shape 200"/>
          <p:cNvCxnSpPr/>
          <p:nvPr/>
        </p:nvCxnSpPr>
        <p:spPr>
          <a:xfrm>
            <a:off x="7965600" y="1929750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Shape 201"/>
          <p:cNvCxnSpPr>
            <a:stCxn id="199" idx="2"/>
          </p:cNvCxnSpPr>
          <p:nvPr/>
        </p:nvCxnSpPr>
        <p:spPr>
          <a:xfrm>
            <a:off x="7965600" y="2672025"/>
            <a:ext cx="0" cy="20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Shape 202"/>
          <p:cNvSpPr/>
          <p:nvPr/>
        </p:nvSpPr>
        <p:spPr>
          <a:xfrm>
            <a:off x="7795800" y="2387138"/>
            <a:ext cx="339600" cy="25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8208150" y="2279625"/>
            <a:ext cx="42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S</a:t>
            </a:r>
            <a:endParaRPr sz="1800"/>
          </a:p>
        </p:txBody>
      </p:sp>
      <p:cxnSp>
        <p:nvCxnSpPr>
          <p:cNvPr id="204" name="Shape 204"/>
          <p:cNvCxnSpPr/>
          <p:nvPr/>
        </p:nvCxnSpPr>
        <p:spPr>
          <a:xfrm>
            <a:off x="8422800" y="1929750"/>
            <a:ext cx="0" cy="4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Shape 205"/>
          <p:cNvCxnSpPr>
            <a:stCxn id="203" idx="2"/>
          </p:cNvCxnSpPr>
          <p:nvPr/>
        </p:nvCxnSpPr>
        <p:spPr>
          <a:xfrm>
            <a:off x="8422800" y="2672025"/>
            <a:ext cx="0" cy="20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Shape 206"/>
          <p:cNvSpPr/>
          <p:nvPr/>
        </p:nvSpPr>
        <p:spPr>
          <a:xfrm>
            <a:off x="8253000" y="2387138"/>
            <a:ext cx="339600" cy="25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Shape 207"/>
          <p:cNvCxnSpPr/>
          <p:nvPr/>
        </p:nvCxnSpPr>
        <p:spPr>
          <a:xfrm>
            <a:off x="7720825" y="1137975"/>
            <a:ext cx="12900" cy="25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Shape 208"/>
          <p:cNvCxnSpPr>
            <a:stCxn id="174" idx="3"/>
          </p:cNvCxnSpPr>
          <p:nvPr/>
        </p:nvCxnSpPr>
        <p:spPr>
          <a:xfrm flipH="1" rot="10800000">
            <a:off x="5990100" y="1056625"/>
            <a:ext cx="711300" cy="82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