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6413A988-3068-4381-8BFE-6A00BE4573DA}" type="datetimeFigureOut">
              <a:rPr lang="en-IN" smtClean="0"/>
              <a:t>06-10-2018</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0E425E6-3CE0-4FFD-A489-5EB5B672A081}" type="slidenum">
              <a:rPr lang="en-IN" smtClean="0"/>
              <a:t>‹#›</a:t>
            </a:fld>
            <a:endParaRPr lang="en-IN"/>
          </a:p>
        </p:txBody>
      </p:sp>
    </p:spTree>
    <p:extLst>
      <p:ext uri="{BB962C8B-B14F-4D97-AF65-F5344CB8AC3E}">
        <p14:creationId xmlns:p14="http://schemas.microsoft.com/office/powerpoint/2010/main" val="10027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13A988-3068-4381-8BFE-6A00BE4573DA}" type="datetimeFigureOut">
              <a:rPr lang="en-IN" smtClean="0"/>
              <a:t>06-10-2018</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142473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t>06-10-2018</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1914314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t>06-10-2018</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2982635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t>06-10-2018</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080020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13A988-3068-4381-8BFE-6A00BE4573DA}" type="datetimeFigureOut">
              <a:rPr lang="en-IN" smtClean="0"/>
              <a:t>06-10-2018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199053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13A988-3068-4381-8BFE-6A00BE4573DA}" type="datetimeFigureOut">
              <a:rPr lang="en-IN" smtClean="0"/>
              <a:t>06-10-2018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2783016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A988-3068-4381-8BFE-6A00BE4573DA}" type="datetimeFigureOut">
              <a:rPr lang="en-IN" smtClean="0"/>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4268867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A988-3068-4381-8BFE-6A00BE4573DA}" type="datetimeFigureOut">
              <a:rPr lang="en-IN" smtClean="0"/>
              <a:t>06-10-2018</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62530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A988-3068-4381-8BFE-6A00BE4573DA}" type="datetimeFigureOut">
              <a:rPr lang="en-IN" smtClean="0"/>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100668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t>06-10-2018</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65165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13A988-3068-4381-8BFE-6A00BE4573DA}" type="datetimeFigureOut">
              <a:rPr lang="en-IN" smtClean="0"/>
              <a:t>06-10-2018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227507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13A988-3068-4381-8BFE-6A00BE4573DA}" type="datetimeFigureOut">
              <a:rPr lang="en-IN" smtClean="0"/>
              <a:t>06-10-2018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89884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13A988-3068-4381-8BFE-6A00BE4573DA}" type="datetimeFigureOut">
              <a:rPr lang="en-IN" smtClean="0"/>
              <a:t>06-10-2018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65509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3A988-3068-4381-8BFE-6A00BE4573DA}" type="datetimeFigureOut">
              <a:rPr lang="en-IN" smtClean="0"/>
              <a:t>06-10-2018</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215641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13A988-3068-4381-8BFE-6A00BE4573DA}" type="datetimeFigureOut">
              <a:rPr lang="en-IN" smtClean="0"/>
              <a:t>06-10-2018</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59489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13A988-3068-4381-8BFE-6A00BE4573DA}" type="datetimeFigureOut">
              <a:rPr lang="en-IN" smtClean="0"/>
              <a:t>06-10-2018</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50969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6413A988-3068-4381-8BFE-6A00BE4573DA}" type="datetimeFigureOut">
              <a:rPr lang="en-IN" smtClean="0"/>
              <a:t>06-10-2018</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0E425E6-3CE0-4FFD-A489-5EB5B672A081}" type="slidenum">
              <a:rPr lang="en-IN" smtClean="0"/>
              <a:t>‹#›</a:t>
            </a:fld>
            <a:endParaRPr lang="en-IN"/>
          </a:p>
        </p:txBody>
      </p:sp>
    </p:spTree>
    <p:extLst>
      <p:ext uri="{BB962C8B-B14F-4D97-AF65-F5344CB8AC3E}">
        <p14:creationId xmlns:p14="http://schemas.microsoft.com/office/powerpoint/2010/main" val="97502567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2677648"/>
          </a:xfrm>
        </p:spPr>
        <p:txBody>
          <a:bodyPr/>
          <a:lstStyle/>
          <a:p>
            <a:r>
              <a:rPr lang="en-IN" dirty="0"/>
              <a:t>Fast-Food Restaurants </a:t>
            </a:r>
            <a:r>
              <a:rPr lang="en-IN" dirty="0" err="1"/>
              <a:t>DataAnalysis</a:t>
            </a:r>
            <a:endParaRPr lang="en-IN" dirty="0"/>
          </a:p>
        </p:txBody>
      </p:sp>
      <p:sp>
        <p:nvSpPr>
          <p:cNvPr id="3" name="Subtitle 2"/>
          <p:cNvSpPr>
            <a:spLocks noGrp="1"/>
          </p:cNvSpPr>
          <p:nvPr>
            <p:ph type="subTitle" idx="1"/>
          </p:nvPr>
        </p:nvSpPr>
        <p:spPr>
          <a:xfrm>
            <a:off x="1154954" y="4777380"/>
            <a:ext cx="3960385" cy="1013820"/>
          </a:xfrm>
        </p:spPr>
        <p:txBody>
          <a:bodyPr>
            <a:normAutofit lnSpcReduction="10000"/>
          </a:bodyPr>
          <a:lstStyle/>
          <a:p>
            <a:r>
              <a:rPr lang="en-IN" dirty="0"/>
              <a:t>Exploratory Data Analysis</a:t>
            </a:r>
          </a:p>
          <a:p>
            <a:r>
              <a:rPr lang="en-IN" dirty="0"/>
              <a:t>Term 1 – Project</a:t>
            </a:r>
            <a:r>
              <a:rPr lang="en-US" dirty="0"/>
              <a:t>					</a:t>
            </a:r>
            <a:endParaRPr lang="en-IN" i="1" dirty="0"/>
          </a:p>
        </p:txBody>
      </p:sp>
      <p:sp>
        <p:nvSpPr>
          <p:cNvPr id="5" name="Rectangle 4"/>
          <p:cNvSpPr/>
          <p:nvPr/>
        </p:nvSpPr>
        <p:spPr>
          <a:xfrm>
            <a:off x="6043930" y="5606534"/>
            <a:ext cx="5432453" cy="369332"/>
          </a:xfrm>
          <a:prstGeom prst="rect">
            <a:avLst/>
          </a:prstGeom>
        </p:spPr>
        <p:txBody>
          <a:bodyPr wrap="square">
            <a:spAutoFit/>
          </a:bodyPr>
          <a:lstStyle/>
          <a:p>
            <a:r>
              <a:rPr lang="en-US" i="1" dirty="0">
                <a:solidFill>
                  <a:schemeClr val="bg1"/>
                </a:solidFill>
              </a:rPr>
              <a:t>By - Sudeep Raj ( sudeep48raj93@gmail.com )</a:t>
            </a:r>
            <a:endParaRPr lang="en-IN" i="1" dirty="0">
              <a:solidFill>
                <a:schemeClr val="bg1"/>
              </a:solidFill>
            </a:endParaRPr>
          </a:p>
        </p:txBody>
      </p:sp>
    </p:spTree>
    <p:extLst>
      <p:ext uri="{BB962C8B-B14F-4D97-AF65-F5344CB8AC3E}">
        <p14:creationId xmlns:p14="http://schemas.microsoft.com/office/powerpoint/2010/main" val="891523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15">
            <a:extLst>
              <a:ext uri="{FF2B5EF4-FFF2-40B4-BE49-F238E27FC236}">
                <a16:creationId xmlns:a16="http://schemas.microsoft.com/office/drawing/2014/main" id="{5A992EA8-A2AE-480C-BFF9-7B134643975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7" name="Rectangle 16">
              <a:extLst>
                <a:ext uri="{FF2B5EF4-FFF2-40B4-BE49-F238E27FC236}">
                  <a16:creationId xmlns:a16="http://schemas.microsoft.com/office/drawing/2014/main" id="{0F6F97DA-7406-453D-9AB4-28B0891BBF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31D171A9-30C8-4156-8EAF-50888EBE77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C52A6C74-8DC4-4902-962C-0DAFD7F9B5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D34C65DE-5132-426E-9E92-81CB9EFF89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463FE9C4-150E-4C97-A21E-53B7CD261A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1">
              <a:extLst>
                <a:ext uri="{FF2B5EF4-FFF2-40B4-BE49-F238E27FC236}">
                  <a16:creationId xmlns:a16="http://schemas.microsoft.com/office/drawing/2014/main" id="{F4DD7FA2-5B3A-4DD2-BA1A-735CC86BAA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B11D6824-D097-439B-9956-5436E5111A9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24">
            <a:extLst>
              <a:ext uri="{FF2B5EF4-FFF2-40B4-BE49-F238E27FC236}">
                <a16:creationId xmlns:a16="http://schemas.microsoft.com/office/drawing/2014/main" id="{5669AB50-4CAD-4D10-A09A-A0C01AF9E6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400" b="0" i="0" kern="1200" dirty="0">
                <a:solidFill>
                  <a:schemeClr val="bg2"/>
                </a:solidFill>
                <a:latin typeface="+mj-lt"/>
                <a:ea typeface="+mj-ea"/>
                <a:cs typeface="+mj-cs"/>
              </a:rPr>
              <a:t>4.4. Which zone in US having highest number of restaurants?</a:t>
            </a:r>
            <a:br>
              <a:rPr lang="en-US" sz="3400" b="0" i="0" kern="1200" dirty="0">
                <a:solidFill>
                  <a:schemeClr val="bg2"/>
                </a:solidFill>
                <a:latin typeface="+mj-lt"/>
                <a:ea typeface="+mj-ea"/>
                <a:cs typeface="+mj-cs"/>
              </a:rPr>
            </a:br>
            <a:endParaRPr lang="en-US" sz="3400" b="0" i="0" kern="1200" dirty="0">
              <a:solidFill>
                <a:schemeClr val="bg2"/>
              </a:solidFill>
              <a:latin typeface="+mj-lt"/>
              <a:ea typeface="+mj-ea"/>
              <a:cs typeface="+mj-cs"/>
            </a:endParaRPr>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9257" y="1113063"/>
            <a:ext cx="5991919"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0209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5669AB50-4CAD-4D10-A09A-A0C01AF9E6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2243" y="1113063"/>
            <a:ext cx="5785947"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9310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Conclusion</a:t>
            </a:r>
            <a:endParaRPr lang="en-IN" dirty="0"/>
          </a:p>
        </p:txBody>
      </p:sp>
      <p:sp>
        <p:nvSpPr>
          <p:cNvPr id="3" name="Content Placeholder 2"/>
          <p:cNvSpPr>
            <a:spLocks noGrp="1"/>
          </p:cNvSpPr>
          <p:nvPr>
            <p:ph idx="1"/>
          </p:nvPr>
        </p:nvSpPr>
        <p:spPr>
          <a:xfrm>
            <a:off x="530087" y="2478157"/>
            <a:ext cx="11410122" cy="4028659"/>
          </a:xfrm>
        </p:spPr>
        <p:txBody>
          <a:bodyPr>
            <a:normAutofit/>
          </a:bodyPr>
          <a:lstStyle/>
          <a:p>
            <a:r>
              <a:rPr lang="en-US" dirty="0"/>
              <a:t>The </a:t>
            </a:r>
            <a:r>
              <a:rPr lang="en-US" b="1" dirty="0"/>
              <a:t>Fast Food Restaurant</a:t>
            </a:r>
            <a:r>
              <a:rPr lang="en-US" dirty="0"/>
              <a:t> </a:t>
            </a:r>
            <a:r>
              <a:rPr lang="en-US" dirty="0" err="1"/>
              <a:t>Survrey</a:t>
            </a:r>
            <a:r>
              <a:rPr lang="en-US" dirty="0"/>
              <a:t> being conducted in </a:t>
            </a:r>
            <a:r>
              <a:rPr lang="en-US" b="1" dirty="0"/>
              <a:t>US</a:t>
            </a:r>
            <a:r>
              <a:rPr lang="en-US" dirty="0"/>
              <a:t> to helps and understand the place where the Fast food is highly consumed. By removing the punctuation on Name column we came to know that </a:t>
            </a:r>
            <a:r>
              <a:rPr lang="en-US" b="1" dirty="0"/>
              <a:t>Mc Donald's</a:t>
            </a:r>
            <a:r>
              <a:rPr lang="en-US" dirty="0"/>
              <a:t> count being the highest.</a:t>
            </a:r>
          </a:p>
          <a:p>
            <a:r>
              <a:rPr lang="en-US" b="1" dirty="0"/>
              <a:t>Cincinnati City in Ohio</a:t>
            </a:r>
            <a:r>
              <a:rPr lang="en-US" dirty="0"/>
              <a:t> being the Top ranking in US having highest number of restaurants.</a:t>
            </a:r>
          </a:p>
          <a:p>
            <a:r>
              <a:rPr lang="en-US" b="1" dirty="0"/>
              <a:t>CA (California)</a:t>
            </a:r>
            <a:r>
              <a:rPr lang="en-US" dirty="0"/>
              <a:t> state being the Top ranking in US having highest number of restaurants. </a:t>
            </a:r>
            <a:r>
              <a:rPr lang="en-US" b="1" dirty="0"/>
              <a:t>TX (Texas)</a:t>
            </a:r>
            <a:r>
              <a:rPr lang="en-US" dirty="0"/>
              <a:t> being the </a:t>
            </a:r>
            <a:r>
              <a:rPr lang="en-US" b="1" dirty="0"/>
              <a:t>second highest</a:t>
            </a:r>
            <a:r>
              <a:rPr lang="en-US" dirty="0"/>
              <a:t> in US, both states come under range of 600 - 700 restaurants count.</a:t>
            </a:r>
          </a:p>
          <a:p>
            <a:r>
              <a:rPr lang="en-US" b="1" dirty="0"/>
              <a:t>McDonalds</a:t>
            </a:r>
            <a:r>
              <a:rPr lang="en-US" dirty="0"/>
              <a:t> being the Top ranking in US having highest number of fast food restaurants, </a:t>
            </a:r>
            <a:r>
              <a:rPr lang="en-US" b="1" dirty="0"/>
              <a:t>count</a:t>
            </a:r>
            <a:r>
              <a:rPr lang="en-US" dirty="0"/>
              <a:t> is </a:t>
            </a:r>
            <a:r>
              <a:rPr lang="en-US" b="1" dirty="0"/>
              <a:t>2105</a:t>
            </a:r>
            <a:r>
              <a:rPr lang="en-US" dirty="0"/>
              <a:t>. </a:t>
            </a:r>
            <a:r>
              <a:rPr lang="en-US" b="1" dirty="0"/>
              <a:t>Burger King</a:t>
            </a:r>
            <a:r>
              <a:rPr lang="en-US" dirty="0"/>
              <a:t> being the </a:t>
            </a:r>
            <a:r>
              <a:rPr lang="en-US" b="1" dirty="0"/>
              <a:t>second highest</a:t>
            </a:r>
            <a:r>
              <a:rPr lang="en-US" dirty="0"/>
              <a:t> in US, restaurant </a:t>
            </a:r>
            <a:r>
              <a:rPr lang="en-US" b="1" dirty="0"/>
              <a:t>count</a:t>
            </a:r>
            <a:r>
              <a:rPr lang="en-US" dirty="0"/>
              <a:t> is </a:t>
            </a:r>
            <a:r>
              <a:rPr lang="en-US" b="1" dirty="0"/>
              <a:t>1154</a:t>
            </a:r>
            <a:r>
              <a:rPr lang="en-US" dirty="0"/>
              <a:t>.</a:t>
            </a:r>
          </a:p>
          <a:p>
            <a:r>
              <a:rPr lang="en-US" dirty="0"/>
              <a:t>If we compare </a:t>
            </a:r>
            <a:r>
              <a:rPr lang="en-US" b="1" dirty="0"/>
              <a:t>4 Zones in US</a:t>
            </a:r>
            <a:r>
              <a:rPr lang="en-US" dirty="0"/>
              <a:t>, </a:t>
            </a:r>
            <a:r>
              <a:rPr lang="en-US" b="1" dirty="0"/>
              <a:t>South Zone</a:t>
            </a:r>
            <a:r>
              <a:rPr lang="en-US" dirty="0"/>
              <a:t> being the Top ranking in US having highest number of fast food restaurants </a:t>
            </a:r>
            <a:r>
              <a:rPr lang="en-US" b="1" dirty="0"/>
              <a:t>41.7%</a:t>
            </a:r>
            <a:r>
              <a:rPr lang="en-US" dirty="0"/>
              <a:t>. </a:t>
            </a:r>
            <a:r>
              <a:rPr lang="en-US" b="1" dirty="0"/>
              <a:t>East Zone</a:t>
            </a:r>
            <a:r>
              <a:rPr lang="en-US" dirty="0"/>
              <a:t> having </a:t>
            </a:r>
            <a:r>
              <a:rPr lang="en-US" b="1" dirty="0"/>
              <a:t>10.8%</a:t>
            </a:r>
            <a:r>
              <a:rPr lang="en-US" dirty="0"/>
              <a:t>Fast Food restaurant in US, they are less eating Fast Food people rather than </a:t>
            </a:r>
            <a:r>
              <a:rPr lang="en-US" b="1" dirty="0"/>
              <a:t>South Zone</a:t>
            </a:r>
            <a:r>
              <a:rPr lang="en-US" dirty="0"/>
              <a:t>.</a:t>
            </a:r>
          </a:p>
          <a:p>
            <a:endParaRPr lang="en-IN" dirty="0"/>
          </a:p>
        </p:txBody>
      </p:sp>
    </p:spTree>
    <p:extLst>
      <p:ext uri="{BB962C8B-B14F-4D97-AF65-F5344CB8AC3E}">
        <p14:creationId xmlns:p14="http://schemas.microsoft.com/office/powerpoint/2010/main" val="228771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9392" y="3690364"/>
            <a:ext cx="4028660" cy="706964"/>
          </a:xfrm>
        </p:spPr>
        <p:txBody>
          <a:bodyPr/>
          <a:lstStyle/>
          <a:p>
            <a:r>
              <a:rPr lang="en-IN" sz="6000" dirty="0">
                <a:solidFill>
                  <a:schemeClr val="tx1"/>
                </a:solidFill>
              </a:rPr>
              <a:t>Thank You</a:t>
            </a:r>
          </a:p>
        </p:txBody>
      </p:sp>
    </p:spTree>
    <p:extLst>
      <p:ext uri="{BB962C8B-B14F-4D97-AF65-F5344CB8AC3E}">
        <p14:creationId xmlns:p14="http://schemas.microsoft.com/office/powerpoint/2010/main" val="206648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984408" y="2833434"/>
            <a:ext cx="3935898" cy="923330"/>
          </a:xfrm>
          <a:prstGeom prst="rect">
            <a:avLst/>
          </a:prstGeom>
        </p:spPr>
        <p:txBody>
          <a:bodyPr wrap="square">
            <a:spAutoFit/>
          </a:bodyPr>
          <a:lstStyle/>
          <a:p>
            <a:r>
              <a:rPr lang="en-US" sz="5400" b="1" dirty="0">
                <a:solidFill>
                  <a:schemeClr val="bg1">
                    <a:lumMod val="65000"/>
                  </a:schemeClr>
                </a:solidFill>
                <a:latin typeface="Calibri" panose="020F0502020204030204" pitchFamily="34" charset="0"/>
              </a:rPr>
              <a:t>AGENDA</a:t>
            </a:r>
            <a:endParaRPr lang="en-US" sz="5400" b="1" dirty="0">
              <a:latin typeface="Calibri" panose="020F0502020204030204" pitchFamily="34" charset="0"/>
            </a:endParaRPr>
          </a:p>
        </p:txBody>
      </p:sp>
      <p:sp>
        <p:nvSpPr>
          <p:cNvPr id="5" name="Rectangle 4"/>
          <p:cNvSpPr/>
          <p:nvPr/>
        </p:nvSpPr>
        <p:spPr>
          <a:xfrm>
            <a:off x="1881809" y="2585392"/>
            <a:ext cx="6109252" cy="2246769"/>
          </a:xfrm>
          <a:prstGeom prst="rect">
            <a:avLst/>
          </a:prstGeom>
        </p:spPr>
        <p:txBody>
          <a:bodyPr wrap="square">
            <a:spAutoFit/>
          </a:bodyPr>
          <a:lstStyle/>
          <a:p>
            <a:r>
              <a:rPr lang="en-IN" sz="2800" dirty="0"/>
              <a:t>1. Introduction</a:t>
            </a:r>
          </a:p>
          <a:p>
            <a:r>
              <a:rPr lang="en-IN" sz="2800" dirty="0"/>
              <a:t>2. Problem Statement</a:t>
            </a:r>
          </a:p>
          <a:p>
            <a:r>
              <a:rPr lang="en-IN" sz="2800" dirty="0"/>
              <a:t>3. Data profiling</a:t>
            </a:r>
          </a:p>
          <a:p>
            <a:r>
              <a:rPr lang="en-IN" sz="2800" dirty="0"/>
              <a:t>4. Analysis through questions</a:t>
            </a:r>
          </a:p>
          <a:p>
            <a:r>
              <a:rPr lang="en-IN" sz="2800" dirty="0"/>
              <a:t>5. Conclusion</a:t>
            </a:r>
          </a:p>
        </p:txBody>
      </p:sp>
    </p:spTree>
    <p:extLst>
      <p:ext uri="{BB962C8B-B14F-4D97-AF65-F5344CB8AC3E}">
        <p14:creationId xmlns:p14="http://schemas.microsoft.com/office/powerpoint/2010/main" val="137938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Introduction</a:t>
            </a:r>
            <a:endParaRPr lang="en-IN" dirty="0"/>
          </a:p>
        </p:txBody>
      </p:sp>
      <p:sp>
        <p:nvSpPr>
          <p:cNvPr id="3" name="Content Placeholder 2"/>
          <p:cNvSpPr>
            <a:spLocks noGrp="1"/>
          </p:cNvSpPr>
          <p:nvPr>
            <p:ph idx="1"/>
          </p:nvPr>
        </p:nvSpPr>
        <p:spPr/>
        <p:txBody>
          <a:bodyPr/>
          <a:lstStyle/>
          <a:p>
            <a:r>
              <a:rPr lang="en-US" dirty="0"/>
              <a:t>In the Exploratory Data Analysis we are using Python skills on a structured data set including loading, inspecting, wrangling, exploring, and drawing conclusions from data. </a:t>
            </a:r>
          </a:p>
          <a:p>
            <a:r>
              <a:rPr lang="en-US" dirty="0"/>
              <a:t>The notebook has observations with each step in order to explain thoroughly how to approach the data set. Based on the observation some questions also are answered in the notebook for the reference though not all of them are explored in the analysis.</a:t>
            </a:r>
            <a:endParaRPr lang="en-IN" dirty="0"/>
          </a:p>
        </p:txBody>
      </p:sp>
    </p:spTree>
    <p:extLst>
      <p:ext uri="{BB962C8B-B14F-4D97-AF65-F5344CB8AC3E}">
        <p14:creationId xmlns:p14="http://schemas.microsoft.com/office/powerpoint/2010/main" val="116508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Problem Statement</a:t>
            </a:r>
            <a:endParaRPr lang="en-IN" dirty="0"/>
          </a:p>
        </p:txBody>
      </p:sp>
      <p:sp>
        <p:nvSpPr>
          <p:cNvPr id="3" name="Content Placeholder 2"/>
          <p:cNvSpPr>
            <a:spLocks noGrp="1"/>
          </p:cNvSpPr>
          <p:nvPr>
            <p:ph idx="1"/>
          </p:nvPr>
        </p:nvSpPr>
        <p:spPr/>
        <p:txBody>
          <a:bodyPr/>
          <a:lstStyle/>
          <a:p>
            <a:r>
              <a:rPr lang="en-US" dirty="0"/>
              <a:t>The Fast Food Restaurants dataset we are analyzing and providing Ranking of Top City, State, Zone and Restaurants in US.</a:t>
            </a:r>
          </a:p>
        </p:txBody>
      </p:sp>
    </p:spTree>
    <p:extLst>
      <p:ext uri="{BB962C8B-B14F-4D97-AF65-F5344CB8AC3E}">
        <p14:creationId xmlns:p14="http://schemas.microsoft.com/office/powerpoint/2010/main" val="263578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Data profiling</a:t>
            </a:r>
            <a:endParaRPr lang="en-IN" dirty="0"/>
          </a:p>
        </p:txBody>
      </p:sp>
      <p:sp>
        <p:nvSpPr>
          <p:cNvPr id="3" name="Content Placeholder 2"/>
          <p:cNvSpPr>
            <a:spLocks noGrp="1"/>
          </p:cNvSpPr>
          <p:nvPr>
            <p:ph idx="1"/>
          </p:nvPr>
        </p:nvSpPr>
        <p:spPr/>
        <p:txBody>
          <a:bodyPr/>
          <a:lstStyle/>
          <a:p>
            <a:r>
              <a:rPr lang="en-IN" dirty="0"/>
              <a:t>Analysis with Pre Profiling</a:t>
            </a:r>
          </a:p>
          <a:p>
            <a:r>
              <a:rPr lang="en-IN" dirty="0"/>
              <a:t>Check missing value on column</a:t>
            </a:r>
          </a:p>
          <a:p>
            <a:r>
              <a:rPr lang="en-IN" dirty="0"/>
              <a:t>Final Observation</a:t>
            </a:r>
          </a:p>
        </p:txBody>
      </p:sp>
    </p:spTree>
    <p:extLst>
      <p:ext uri="{BB962C8B-B14F-4D97-AF65-F5344CB8AC3E}">
        <p14:creationId xmlns:p14="http://schemas.microsoft.com/office/powerpoint/2010/main" val="182225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Analysis through questions</a:t>
            </a:r>
            <a:endParaRPr lang="en-IN" dirty="0"/>
          </a:p>
        </p:txBody>
      </p:sp>
      <p:sp>
        <p:nvSpPr>
          <p:cNvPr id="3" name="Content Placeholder 2"/>
          <p:cNvSpPr>
            <a:spLocks noGrp="1"/>
          </p:cNvSpPr>
          <p:nvPr>
            <p:ph idx="1"/>
          </p:nvPr>
        </p:nvSpPr>
        <p:spPr>
          <a:xfrm>
            <a:off x="1154954" y="2603500"/>
            <a:ext cx="9513045" cy="3416300"/>
          </a:xfrm>
        </p:spPr>
        <p:txBody>
          <a:bodyPr/>
          <a:lstStyle/>
          <a:p>
            <a:r>
              <a:rPr lang="en-US" dirty="0"/>
              <a:t>Which city in US having the highest number of restaurants?</a:t>
            </a:r>
          </a:p>
          <a:p>
            <a:r>
              <a:rPr lang="en-US" dirty="0"/>
              <a:t>Which province in US having the highest number of restaurants?</a:t>
            </a:r>
          </a:p>
          <a:p>
            <a:r>
              <a:rPr lang="en-US" dirty="0"/>
              <a:t>Which are the top restaurants in US?</a:t>
            </a:r>
          </a:p>
          <a:p>
            <a:r>
              <a:rPr lang="en-US" dirty="0"/>
              <a:t>Which zone in US having highest number of restaurants?</a:t>
            </a:r>
            <a:endParaRPr lang="en-IN" dirty="0"/>
          </a:p>
        </p:txBody>
      </p:sp>
    </p:spTree>
    <p:extLst>
      <p:ext uri="{BB962C8B-B14F-4D97-AF65-F5344CB8AC3E}">
        <p14:creationId xmlns:p14="http://schemas.microsoft.com/office/powerpoint/2010/main" val="3227368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5669AB50-4CAD-4D10-A09A-A0C01AF9E6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400" b="0" i="0" kern="1200" dirty="0">
                <a:solidFill>
                  <a:schemeClr val="bg2"/>
                </a:solidFill>
                <a:latin typeface="+mj-lt"/>
                <a:ea typeface="+mj-ea"/>
                <a:cs typeface="+mj-cs"/>
              </a:rPr>
              <a:t>4.1. Which city in US having the highest number of restaurants?</a:t>
            </a:r>
            <a:br>
              <a:rPr lang="en-US" sz="3400" b="0" i="0" kern="1200" dirty="0">
                <a:solidFill>
                  <a:schemeClr val="bg2"/>
                </a:solidFill>
                <a:latin typeface="+mj-lt"/>
                <a:ea typeface="+mj-ea"/>
                <a:cs typeface="+mj-cs"/>
              </a:rPr>
            </a:br>
            <a:endParaRPr lang="en-US" sz="3400" b="0" i="0" kern="1200" dirty="0">
              <a:solidFill>
                <a:schemeClr val="bg2"/>
              </a:solidFill>
              <a:latin typeface="+mj-lt"/>
              <a:ea typeface="+mj-ea"/>
              <a:cs typeface="+mj-cs"/>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9112" y="1113063"/>
            <a:ext cx="573220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6333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A992EA8-A2AE-480C-BFF9-7B134643975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0F6F97DA-7406-453D-9AB4-28B0891BBF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31D171A9-30C8-4156-8EAF-50888EBE77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C52A6C74-8DC4-4902-962C-0DAFD7F9B5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34C65DE-5132-426E-9E92-81CB9EFF89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463FE9C4-150E-4C97-A21E-53B7CD261A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F4DD7FA2-5B3A-4DD2-BA1A-735CC86BAA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11D6824-D097-439B-9956-5436E5111A9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5669AB50-4CAD-4D10-A09A-A0C01AF9E6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000" b="0" i="0" kern="1200" dirty="0">
                <a:solidFill>
                  <a:schemeClr val="bg2"/>
                </a:solidFill>
                <a:latin typeface="+mj-lt"/>
                <a:ea typeface="+mj-ea"/>
                <a:cs typeface="+mj-cs"/>
              </a:rPr>
              <a:t>4.2. Which province in US having the highest number of restaurants?</a:t>
            </a:r>
            <a:br>
              <a:rPr lang="en-US" sz="3000" b="0" i="0" kern="1200" dirty="0">
                <a:solidFill>
                  <a:schemeClr val="bg2"/>
                </a:solidFill>
                <a:latin typeface="+mj-lt"/>
                <a:ea typeface="+mj-ea"/>
                <a:cs typeface="+mj-cs"/>
              </a:rPr>
            </a:br>
            <a:endParaRPr lang="en-US" sz="3000" b="0" i="0" kern="1200" dirty="0">
              <a:solidFill>
                <a:schemeClr val="bg2"/>
              </a:solidFill>
              <a:latin typeface="+mj-lt"/>
              <a:ea typeface="+mj-ea"/>
              <a:cs typeface="+mj-cs"/>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8668" y="1113063"/>
            <a:ext cx="6213097"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32345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5A992EA8-A2AE-480C-BFF9-7B134643975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18">
            <a:extLst>
              <a:ext uri="{FF2B5EF4-FFF2-40B4-BE49-F238E27FC236}">
                <a16:creationId xmlns:a16="http://schemas.microsoft.com/office/drawing/2014/main" id="{5669AB50-4CAD-4D10-A09A-A0C01AF9E6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4600" b="0" i="0" kern="1200" dirty="0">
                <a:solidFill>
                  <a:schemeClr val="bg2"/>
                </a:solidFill>
                <a:latin typeface="+mj-lt"/>
                <a:ea typeface="+mj-ea"/>
                <a:cs typeface="+mj-cs"/>
              </a:rPr>
              <a:t>4.3. Which are the top restaurants in US?</a:t>
            </a:r>
            <a:br>
              <a:rPr lang="en-US" sz="4600" b="0" i="0" kern="1200" dirty="0">
                <a:solidFill>
                  <a:schemeClr val="bg2"/>
                </a:solidFill>
                <a:latin typeface="+mj-lt"/>
                <a:ea typeface="+mj-ea"/>
                <a:cs typeface="+mj-cs"/>
              </a:rPr>
            </a:br>
            <a:endParaRPr lang="en-US" sz="4600" b="0" i="0" kern="1200" dirty="0">
              <a:solidFill>
                <a:schemeClr val="bg2"/>
              </a:solidFill>
              <a:latin typeface="+mj-lt"/>
              <a:ea typeface="+mj-ea"/>
              <a:cs typeface="+mj-cs"/>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4864" y="1113063"/>
            <a:ext cx="5840704"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49695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71</TotalTime>
  <Words>260</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Fast-Food Restaurants DataAnalysis</vt:lpstr>
      <vt:lpstr>PowerPoint Presentation</vt:lpstr>
      <vt:lpstr>1. Introduction</vt:lpstr>
      <vt:lpstr>2. Problem Statement</vt:lpstr>
      <vt:lpstr>3. Data profiling</vt:lpstr>
      <vt:lpstr>4. Analysis through questions</vt:lpstr>
      <vt:lpstr>4.1. Which city in US having the highest number of restaurants? </vt:lpstr>
      <vt:lpstr>4.2. Which province in US having the highest number of restaurants? </vt:lpstr>
      <vt:lpstr>4.3. Which are the top restaurants in US? </vt:lpstr>
      <vt:lpstr>4.4. Which zone in US having highest number of restaurants? </vt:lpstr>
      <vt:lpstr>PowerPoint Presentation</vt:lpstr>
      <vt:lpstr>5.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Fast-Food Restaurants DataAnalysis</dc:title>
  <dc:creator>Sudeep Raj</dc:creator>
  <cp:lastModifiedBy>Sudeep Raj</cp:lastModifiedBy>
  <cp:revision>15</cp:revision>
  <dcterms:created xsi:type="dcterms:W3CDTF">2018-10-06T12:40:33Z</dcterms:created>
  <dcterms:modified xsi:type="dcterms:W3CDTF">2018-10-06T13:52:15Z</dcterms:modified>
</cp:coreProperties>
</file>