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60" r:id="rId3"/>
    <p:sldId id="261" r:id="rId4"/>
    <p:sldId id="262" r:id="rId5"/>
    <p:sldId id="263" r:id="rId6"/>
    <p:sldId id="266" r:id="rId7"/>
    <p:sldId id="272" r:id="rId8"/>
    <p:sldId id="273" r:id="rId9"/>
    <p:sldId id="267" r:id="rId10"/>
    <p:sldId id="268" r:id="rId11"/>
    <p:sldId id="275" r:id="rId12"/>
    <p:sldId id="276" r:id="rId13"/>
    <p:sldId id="277" r:id="rId14"/>
    <p:sldId id="278" r:id="rId15"/>
    <p:sldId id="279" r:id="rId16"/>
    <p:sldId id="280" r:id="rId17"/>
    <p:sldId id="283" r:id="rId18"/>
    <p:sldId id="281" r:id="rId19"/>
    <p:sldId id="282" r:id="rId20"/>
    <p:sldId id="284" r:id="rId21"/>
    <p:sldId id="285" r:id="rId22"/>
    <p:sldId id="286" r:id="rId23"/>
    <p:sldId id="287" r:id="rId24"/>
    <p:sldId id="288" r:id="rId25"/>
    <p:sldId id="289" r:id="rId26"/>
    <p:sldId id="290" r:id="rId27"/>
    <p:sldId id="291" r:id="rId28"/>
    <p:sldId id="292" r:id="rId29"/>
    <p:sldId id="269" r:id="rId30"/>
    <p:sldId id="270" r:id="rId31"/>
    <p:sldId id="271" r:id="rId32"/>
    <p:sldId id="27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antha Lobo" initials="SL" lastIdx="1" clrIdx="0">
    <p:extLst>
      <p:ext uri="{19B8F6BF-5375-455C-9EA6-DF929625EA0E}">
        <p15:presenceInfo xmlns:p15="http://schemas.microsoft.com/office/powerpoint/2012/main" userId="S::2KL20EC073@kledrms.onmicrosoft.com::442dcd75-8b4e-4d39-8deb-fa7843369959" providerId="AD"/>
      </p:ext>
    </p:extLst>
  </p:cmAuthor>
  <p:cmAuthor id="2" name="RUMAN  MUDENUR" initials="RM" lastIdx="1" clrIdx="1">
    <p:extLst>
      <p:ext uri="{19B8F6BF-5375-455C-9EA6-DF929625EA0E}">
        <p15:presenceInfo xmlns:p15="http://schemas.microsoft.com/office/powerpoint/2012/main" userId="S::2KL20EE029@kledrms.onmicrosoft.com::215ef031-aa93-4540-a7e5-265b0fa0a66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58"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3T07:09:33.05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422 2,'71'-2,"79"4,-139 0,0 0,0 1,0 0,20 9,-21-7,0-1,0-1,1 1,-1-2,18 3,66 6,-56-6,51 1,-84-6,1 0,-1 0,1 0,-1 1,0 0,1 0,-1 0,0 0,0 1,9 4,-14-6,0 0,0 0,0 1,0-1,0 0,0 0,0 0,0 1,0-1,0 0,0 0,0 0,0 1,0-1,0 0,0 0,0 0,0 0,0 1,0-1,-1 0,1 0,0 0,0 0,0 1,0-1,0 0,0 0,-1 0,1 0,0 0,0 1,0-1,0 0,-1 0,1 0,0 0,0 0,0 0,0 0,-1 0,1 0,0 0,0 0,0 0,-1 0,1 0,0 0,0 0,0 0,-1 0,1 0,0 0,0 0,-1 0,-13 2,-322 1,173-6,38 2,-134 3,242-1,0 1,0 1,1 0,-1 2,1-1,-1 2,2 0,-26 15,40-21,1 0,-1 0,1 0,0 1,-1-1,1 0,-1 0,1 1,0-1,-1 0,1 1,0-1,-1 1,1-1,0 0,0 1,-1-1,1 1,0-1,0 1,0-1,0 1,0-1,0 1,-1-1,1 1,0-1,0 0,1 1,-1-1,0 1,12 12,26 6,-36-18,15 4,0 0,0-1,1-1,25 1,15 3,1 0,-1-3,96-5,-50-1,-47 3,-31 1,-1-2,1 0,39-7,-46 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3T07:09:36.33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338 98,'-3'0,"-6"0,-4 0,-5 0,-2 0,2 0</inkml:trace>
  <inkml:trace contextRef="#ctx0" brushRef="#br0" timeOffset="1">140 98,'-4'0,"-1"-4,-3-1,-5-4,-3 0,-3 2,1-3,1-2,3-3,0 0,3 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3T07:09:36.66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3T07:09:36.98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85 84,'0'-4,"0"-5,-4 0,-5 0,0-1,-3-3,-4 0,-2 4,2 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3T07:09:37.31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1082 69,'-48'-3,"1"-2,-91-20,-15-4,55 22,-130 7,88 3,-71-3,193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3T07:09:37.64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33,'30'-1,"1"2,-1 1,43 9,-35-5,1-2,0-1,73-5,-29 0,39 3,122-3,-224 0,1-2,38-11,-38 8,0 2,36-5,-16 4,-26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3T07:09:37.97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341 44,'0'0</inkml:trace>
  <inkml:trace contextRef="#ctx0" brushRef="#br0" timeOffset="1">9 0,'-4'0,"-1"0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3T07:09:38.30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3T07:09:40.5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1,'195'10,"-36"-1,345 11,-433-17,-19-1,76 11,-109-9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3T07:09:43.16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1163 1,'-331'13,"2"10,293-20,-376 24,409-27,0 0,0 0,0 0,0 1,0-1,0 1,0 0,0 0,0 0,0 0,0 0,1 1,-1-1,-4 4,6-4,0-1,1 1,-1 0,1-1,-1 1,1 0,-1 0,1 0,0 0,-1-1,1 1,0 0,-1 0,1 0,0 0,0 0,0 0,0 0,0 2,1-1,-1 0,1 0,0 0,0-1,0 1,0 0,0 0,0 0,0-1,0 1,1 0,1 1,3 3,0-1,1 0,-1-1,1 1,0-1,0-1,1 1,-1-1,15 4,6 0,42 4,-6-1,88 17,281 13,161-38,-290-5,-256 5,-31-1,0 0,0-1,-1-1,1 0,21-5,-38 6,1 0,-1 0,0 0,1 0,-1 0,0 0,1 0,-1 0,0 0,1 0,-1-1,0 1,1 0,-1 0,0 0,1 0,-1-1,0 1,0 0,1 0,-1-1,0 1,0 0,0 0,1-1,-1 1,0 0,0-1,0 1,0 0,0-1,1 1,-11-6,-25-3,31 8,-49-8,1 2,-56 0,-110 9,78 0,-112-2,233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7:09:58.897"/>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3T07:09:33.48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378 1,'-378'0,"403"1,-1 2,27 5,7 2,33 2,105-1,-41-12,-136 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7:10:04.631"/>
    </inkml:context>
    <inkml:brush xml:id="br0">
      <inkml:brushProperty name="width" value="0.35" units="cm"/>
      <inkml:brushProperty name="height" value="0.35" units="cm"/>
      <inkml:brushProperty name="color" value="#FFFFFF"/>
    </inkml:brush>
  </inkml:definitions>
  <inkml:trace contextRef="#ctx0" brushRef="#br0">1452 178 24575,'1351'0'0,"-1397"0"0,-99-1 0,-204 26 0,26 30 0,65-9 0,227-43 0,-49 0 0,4-1 0,15 9 0,45-8 0,-1 0 0,-21 2 0,-39-4 0,-143 11 0,22 1 0,28-3 0,-51-1 0,206-5 0,20 2 0,24 3 0,57-4 0,92-6 0,-58-1 0,-102 2 0,0-1 0,1-1 0,-1 0 0,0-2 0,0 0 0,0 0 0,-1-2 0,0 0 0,32-17 0,-48 22 0,0 1 0,0-1 0,0 1 0,0-1 0,0 0 0,0 1 0,0-1 0,0 0 0,0 0 0,0 1 0,-1-1 0,1 0 0,0 0 0,-1 0 0,1 0 0,0 0 0,-1 0 0,0 0 0,1 0 0,-1 0 0,1 0 0,-1-2 0,0 2 0,0 0 0,-1 0 0,1 0 0,-1 0 0,1 0 0,-1 0 0,1 0 0,-1 0 0,1 0 0,-1 0 0,0 0 0,0 1 0,1-1 0,-1 0 0,0 1 0,0-1 0,0 1 0,0-1 0,-1 0 0,-5-2 0,0-1 0,0 2 0,-1-1 0,1 1 0,-13-2 0,-81-12 0,25 4 0,-151-7 0,94 19 0,310 0 0,-313-10 0,20-1 0,-101-4 0,158 9 0,-90 3 0,240-7 0,29-2 0,319 11 0,-210 3 0,-195-4 0,0 0 0,0-3 0,0 0 0,64-21 0,-154 21 0,-784 6 0,825-1 0,1 0 0,-1 2 0,0 0 0,0 0 0,1 1 0,0 1 0,-16 7 0,29-11 0,1 0 0,0 0 0,-1 0 0,1 0 0,0 0 0,-1 0 0,1 0 0,0 1 0,-1-1 0,1 0 0,0 0 0,0 0 0,-1 1 0,1-1 0,0 0 0,-1 0 0,1 1 0,0-1 0,0 0 0,0 1 0,0-1 0,-1 0 0,1 1 0,0-1 0,0 0 0,0 1 0,0-1 0,0 0 0,0 1 0,0-1 0,0 0 0,0 1 0,10 7 0,27 3 0,-29-9 0,39 12 0,-14-3 0,0-1 0,1-3 0,0 0 0,48 2 0,32-6-110,165 7-322,363 1 873,-397-14-340,-206 3-101,0 2 0,58 10 0,-94-12 0,50 11 0,0-2 0,89 2 0,757-12 0,-945 0 0,-78-11 0,-2-4 0,-222 1 0,105 15 0,231-1 0,11-3 0,21-7 0,34-7 0,11 8 0,-44 8 0,-1-1 0,36-11 0,-9 0 0,1 1 0,74-9 0,-96 17 0,44-13 0,14-2 0,-79 19 0,-1 1 0,1-1 0,-1 0 0,1-1 0,-1 1 0,0-1 0,8-4 0,-12 6 0,1 0 0,-1 0 0,0-1 0,0 1 0,0 0 0,0-1 0,0 1 0,0 0 0,0-1 0,0 1 0,0 0 0,0 0 0,0-1 0,0 1 0,0 0 0,0-1 0,-1 1 0,1 0 0,0 0 0,0-1 0,0 1 0,0 0 0,0 0 0,-1-1 0,1 1 0,0 0 0,0 0 0,0-1 0,-1 1 0,1 0 0,0 0 0,0 0 0,-1 0 0,1-1 0,0 1 0,-1 0 0,1 0 0,0 0 0,0 0 0,-1 0 0,1 0 0,-1 0 0,-13-7 0,-15-2 0,0 0 0,-1 3 0,0 0 0,-53-2 0,-126 8 0,92 2 0,-45-2 0,1106 0 0,-935 0 0,-6 0 0,1-1 0,0 1 0,-1 0 0,1 0 0,-1 1 0,1-1 0,-1 1 0,1 0 0,-1 0 0,1 0 0,-1 0 0,5 3 0,-8-4 0,0 1 0,0-1 0,0 0 0,0 1 0,0-1 0,-1 1 0,1-1 0,0 0 0,0 1 0,0-1 0,0 1 0,-1-1 0,1 0 0,0 1 0,0-1 0,-1 0 0,1 1 0,0-1 0,-1 0 0,1 0 0,0 1 0,-1-1 0,1 0 0,0 0 0,-1 0 0,1 1 0,0-1 0,-1 0 0,1 0 0,-1 0 0,-19 11 0,14-9 0,6-1 0,-15 8 0,-1 0 0,0-1 0,0-1 0,-1 0 0,0-2 0,0 1 0,-19 2 0,22-6 0,-1 2 0,-26 10 0,29-9 0,0-1 0,0 0 0,0-1 0,-25 3 0,2-1 0,0 1 0,1 1 0,-42 16 0,75-23 0,0 0 0,0 0 0,0 0 0,-1 1 0,1-1 0,0 0 0,0 1 0,0-1 0,0 1 0,-1 0 0,1-1 0,0 1 0,0 0 0,0-1 0,0 1 0,0 0 0,0 0 0,-1 2 0,2-3 0,1 1 0,-1-1 0,0 1 0,1-1 0,-1 1 0,1-1 0,-1 1 0,0-1 0,1 1 0,-1-1 0,1 0 0,-1 1 0,1-1 0,-1 0 0,1 1 0,0-1 0,-1 0 0,1 0 0,-1 0 0,1 1 0,0-1 0,-1 0 0,2 0 0,49 7 0,-4-6 0,-16 1 0,0-2 0,1 0 0,-1-2 0,0-2 0,38-9 0,42-27 0,-110 40 0,1-1 0,-1 1 0,1-1 0,-1 1 0,0-1 0,1 0 0,-1 1 0,0-1 0,0 0 0,0 0 0,1 0 0,-1 0 0,0 0 0,0 0 0,0 0 0,-1 0 0,1-1 0,0 1 0,0 0 0,-1 0 0,2-2 0,-2 2 0,-1 0 0,1 0 0,0 0 0,0 0 0,-1 0 0,1 0 0,-1 0 0,1 0 0,-1 0 0,1 0 0,-1 1 0,1-1 0,-1 0 0,0 0 0,1 1 0,-1-1 0,0 0 0,0 1 0,0-1 0,0 0 0,1 1 0,-2-1 0,-8-4 0,-1 0 0,1 1 0,-22-6 0,-53-10 0,-160-15 0,-126 29 0,210 8 0,115-2 0,8 0 0,30 0 0,15 0 0,6 0 0,75 0 0,107-13 0,1-14 0,-177 25 0,6-1 0,0-1 0,29-9 0,-106 8 0,-33 6-21,-405 20-535,-595 149-791,904-140 1237,79-15-58,-170 48 1,232-52 292,24-7 44,1 1-1,0 0 0,-22 11 0,36-16-161,1 0-1,0 0 1,0 0 0,-1 0 0,1 0 0,0 0 0,0 0 0,0 0-1,-1 0 1,1 0 0,0 0 0,0 0 0,0 0 0,-1 0 0,1 0-1,0 1 1,0-1 0,0 0 0,-1 0 0,1 0 0,0 0-1,0 0 1,0 1 0,0-1 0,0 0 0,0 0 0,-1 0 0,1 1-1,0-1 1,0 0 0,0 0 0,0 0 0,0 1 0,0-1 0,0 0-1,0 0 1,0 1 0,0-1 0,0 0 0,0 0 0,0 0 0,0 1-1,0-1 1,0 0 0,0 0 0,0 1 0,0-1 0,0 0 0,1 0-1,-1 0 1,0 1 0,0-1 0,0 0 0,0 0 0,1 1 0,17 3 517,24-1 139,68-2-663,320-5 0,-85-18-689,115-40 689,-213 21 0,15-10 21,-343 50 647,-458 2-668,581-1 0,0 1 0,55 11 0,-53-6-1365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03T07:10:08.319"/>
    </inkml:context>
    <inkml:brush xml:id="br0">
      <inkml:brushProperty name="width" value="0.35" units="cm"/>
      <inkml:brushProperty name="height" value="0.35" units="cm"/>
      <inkml:brushProperty name="color" value="#FFFFFF"/>
    </inkml:brush>
  </inkml:definitions>
  <inkml:trace contextRef="#ctx0" brushRef="#br0">2681 159 24575,'-53'0'0,"27"2"0,0-2 0,0 0 0,0-2 0,1-1 0,-36-9 0,58 11 0,1 0 0,-1 0 0,1 0 0,0 0 0,-1 0 0,1-1 0,0 1 0,0-1 0,0 1 0,0-1 0,0 0 0,0 0 0,0 0 0,1 0 0,-1 0 0,1 0 0,-1-1 0,1 1 0,0 0 0,0-1 0,0 1 0,0-1 0,0 1 0,1-1 0,-1 1 0,1-1 0,0 0 0,-1 1 0,1-1 0,1 0 0,-1 1 0,0-1 0,0 1 0,1-1 0,0 0 0,-1 1 0,1-1 0,0 1 0,0-1 0,1 1 0,-1 0 0,0 0 0,1-1 0,-1 1 0,1 0 0,0 0 0,0 0 0,0 1 0,0-1 0,3-2 0,2-1 0,0 1 0,0 0 0,0 0 0,1 1 0,-1 0 0,1 0 0,0 1 0,0 0 0,-1 1 0,1-1 0,0 1 0,1 1 0,10 0 0,-74 20 0,26-17 0,-58 1 0,57-4 0,-56 7 0,2 3 0,-1-4 0,-127-7 0,79-1 0,-1312 2 0,1411 2 0,1 1 0,-1 2 0,-40 10 0,69-13 0,-1 0 0,1 0 0,-1 0 0,1 1 0,-9 5 0,14-8 0,0 0 0,-1 0 0,1 1 0,-1-1 0,1 0 0,0 0 0,-1 1 0,1-1 0,0 0 0,-1 1 0,1-1 0,0 1 0,-1-1 0,1 0 0,0 1 0,0-1 0,0 1 0,-1-1 0,1 0 0,0 1 0,0-1 0,0 1 0,0-1 0,0 1 0,0-1 0,0 1 0,0-1 0,0 2 0,1-2 0,0 1 0,0 0 0,0 0 0,0 0 0,0-1 0,0 1 0,0 0 0,1-1 0,-1 1 0,0-1 0,0 0 0,0 1 0,1-1 0,-1 0 0,0 0 0,3 0 0,41 5 0,0-3 0,59-5 0,-17 1 0,899 2 0,-980 0 0,-4 0 0,1 0 0,0 0 0,-1 1 0,1-2 0,-1 1 0,1 0 0,0-1 0,-1 1 0,1-1 0,-1 0 0,1 1 0,-1-1 0,1-1 0,3-1 0,-6 3 0,0-1 0,0 1 0,0 0 0,0-1 0,0 1 0,0 0 0,0 0 0,0-1 0,0 1 0,0 0 0,0-1 0,-1 1 0,1 0 0,0 0 0,0-1 0,0 1 0,0 0 0,0-1 0,-1 1 0,1 0 0,0 0 0,0 0 0,-1-1 0,1 1 0,0 0 0,0 0 0,-1 0 0,1 0 0,0-1 0,0 1 0,-1 0 0,1 0 0,0 0 0,-1 0 0,1 0 0,0 0 0,-1 0 0,1 0 0,0 0 0,-1 0 0,1 0 0,-1 0 0,-15-3 0,-208-19 0,-233 18 0,247 6 0,53 2 0,197 7 0,1-1 0,0-2 0,0-2 0,44 1 0,173-7 0,-113-2 0,398 2 0,-601-21 0,25 13 0,-1 1 0,0 2 0,-41-1 0,-106 7 0,77 1 0,-851-2-196,947 0 286,5-1-83,0 1 1,0 0 0,0 0-1,0 0 1,0 0-1,0 1 1,0-1 0,0 1-1,0 0 1,0-1-1,0 1 1,0 1 0,-5 1-1,8-2-7,0-1 0,0 1 0,0-1 0,0 1 0,0-1 0,0 1 0,0-1 0,1 0 0,-1 1 0,0-1 0,0 1 0,0-1 0,0 0 0,0 1 0,1-1 0,-1 1 0,0-1 0,0 0 0,1 1 0,-1-1 0,0 0 0,0 1 0,1-1 0,-1 0 0,0 0 0,1 1 0,-1-1 0,1 0 0,-1 0 0,0 1 0,1-1 0,-1 0 0,1 0 0,-1 0 0,1 0 0,16 8 0,-4-3 0,2-1 0,-1-1 0,0 0 0,1-1 0,17 0 0,79-3 0,-51-1 0,44 2 0,-6 2 0,1-5 0,164-26 0,-228 23 0,-24 5 0,0-1 0,1 0 0,13-5 0,-24 7 0,-1 0 0,0 0 0,1 0 0,-1-1 0,0 1 0,1 0 0,-1 0 0,0 0 0,1 0 0,-1 0 0,0 0 0,1 0 0,-1-1 0,0 1 0,0 0 0,1 0 0,-1 0 0,0-1 0,0 1 0,1 0 0,-1 0 0,0-1 0,0 1 0,1 0 0,-1 0 0,0-1 0,0 1 0,0 0 0,0-1 0,0 1 0,0 0 0,1-1 0,-1 1 0,0 0 0,0-1 0,-12-5 0,-21 2 0,-382 2 0,207 4 0,180-3 0,15 1 0,0-1 0,0 2 0,0 0 0,-17 3 0,30-4 0,0 0 0,-1 0 0,1 0 0,-1 0 0,1 0 0,-1 0 0,1 0 0,-1 0 0,1 0 0,0 0 0,-1 0 0,1 1 0,-1-1 0,1 0 0,0 0 0,-1 0 0,1 1 0,-1-1 0,1 0 0,0 1 0,-1-1 0,1 0 0,0 0 0,0 1 0,-1-1 0,1 1 0,0-1 0,0 0 0,-1 1 0,1 0 0,12 4 0,25 0 0,443-2-960,-243-5 367,-84 2 432,323-3-97,-2-30 217,-418 30 205,-40 3-7,1-1 1,-1-1-1,27-5 1,-42 7-149,-1 0 0,0 0 0,1 0 0,-1 0 1,1 0-1,-1 0 0,0 0 0,1 0 0,-1-1 0,0 1 0,1 0 0,-1 0 1,0 0-1,1 0 0,-1 0 0,0 0 0,0-1 0,1 1 0,-1 0 1,0 0-1,1-1 0,-1 1 0,0 0 0,0 0 0,0-1 0,1 1 0,-1 0 1,0-1-1,0 1 0,0 0 0,0 0 0,1-1 0,-1 1 0,0 0 1,0-1-1,-12-5 394,-22 1 84,1 6-487,0 1 0,0 1 0,0 2 0,0 1 0,-38 13 0,-13 2 0,-76 1 0,21-4 0,-69 14 0,148-29 0,48-4 0,0 1 0,0 1 0,1 0 0,-1 1 0,1 0 0,-1 0 0,-13 6 0,26-8 0,-1 0 0,0 0 0,0 0 0,0 0 0,0 0 0,0 0 0,0 0 0,0 0 0,0 0 0,0 0 0,1 0 0,-1 0 0,0 0 0,0 0 0,0 0 0,0 0 0,0 0 0,0 0 0,0 0 0,0 0 0,0 0 0,0 0 0,0 0 0,1 0 0,-1 0 0,0 0 0,0 1 0,0-1 0,0 0 0,0 0 0,0 0 0,0 0 0,0 0 0,0 0 0,0 0 0,0 0 0,0 0 0,0 0 0,0 1 0,0-1 0,0 0 0,0 0 0,0 0 0,0 0 0,0 0 0,0 0 0,0 0 0,0 0 0,0 0 0,0 0 0,0 1 0,0-1 0,0 0 0,0 0 0,0 0 0,0 0 0,0 0 0,0 0 0,0 0 0,-1 0 0,1 0 0,0 0 0,16 3 0,18 0 0,217-4-1365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3T07:09:33.84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0,'14'1,"0"1,-1 0,20 6,0-1,13 2,17 4,0-2,104 3,-20-13,180-4,-250-8,10 0,-68 11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3T07:09:34.17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617 1,'-9'1,"0"0,1 1,-1 0,-13 5,-3 1,-249 52,144-33,90-17,26-6,0 0,-1-1,-16 1,14-3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3T07:09:34.50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174 1,'0'4,"-4"1,-5-1,-4 0,-5-1,-2-1,-1-2,-2 1,0-1,0 0,3-1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3T07:09:34.98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1573 200,'0'-2,"-1"1,1 0,-1 0,0 0,0 0,0 0,0 0,1 0,-1 0,0 0,-1 0,1 0,0 0,0 1,0-1,0 0,-1 1,1-1,0 1,-2-1,-32-10,33 11,-197-46,68 17,-44-6,-323-20,166 50,212 6,78 5,41-5,0-1,0 0,0 1,0-1,0 0,0 1,0-1,0 1,0 0,0-1,0 1,0 0,0 0,-1 1,2-2,0 1,0-1,0 1,0 0,0-1,0 1,0-1,0 1,0-1,0 1,1-1,-1 1,0-1,0 1,1 0,-1-1,0 0,0 1,1-1,-1 1,1-1,-1 1,0-1,1 0,-1 1,1-1,-1 0,1 1,-1-1,1 0,-1 0,1 1,6 2,0 1,1-1,-1-1,0 1,14 1,10 4,42 17,0-3,2-3,113 13,562-11,57-21,-978-13,80 4,11 2,-182-9,210 16,3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3T07:09:35.34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1219 23,'-202'-11,"5"-1,-590 13,755-1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3T07:09:35.67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376 0,'3'1,"0"0,0 0,0 0,-1 0,1 0,0 1,-1-1,1 1,3 3,10 5,0-3,0-2,26 6,10 4,-15-5,0-1,72 6,-62-9,59 2,151-7,-116-3,-104 2</inkml:trace>
  <inkml:trace contextRef="#ctx0" brushRef="#br0" timeOffset="1">1282 45,'-1261'0,"1241"0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3T07:09:36.00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0,'0'2,"1"-1,0 0,-1 1,1-1,0 0,0 1,0-1,0 0,0 0,0 0,0 0,1 0,-1 0,0 0,1 0,-1 0,3 0,26 13,-10-10,1 0,0-1,1-1,-1-1,0-1,26-3,13 1,509 2,-544 0</inkml:trace>
  <inkml:trace contextRef="#ctx0" brushRef="#br0" timeOffset="1">1061 22,'0'0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71020D-05A2-4AE2-AB42-5B351CB226C6}"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A8B812-42E8-4D3F-8BD7-D50A1AE9797F}" type="slidenum">
              <a:rPr lang="en-IN" smtClean="0"/>
              <a:t>‹#›</a:t>
            </a:fld>
            <a:endParaRPr lang="en-IN"/>
          </a:p>
        </p:txBody>
      </p:sp>
    </p:spTree>
    <p:extLst>
      <p:ext uri="{BB962C8B-B14F-4D97-AF65-F5344CB8AC3E}">
        <p14:creationId xmlns:p14="http://schemas.microsoft.com/office/powerpoint/2010/main" val="2187690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71020D-05A2-4AE2-AB42-5B351CB226C6}"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A8B812-42E8-4D3F-8BD7-D50A1AE9797F}" type="slidenum">
              <a:rPr lang="en-IN" smtClean="0"/>
              <a:t>‹#›</a:t>
            </a:fld>
            <a:endParaRPr lang="en-IN"/>
          </a:p>
        </p:txBody>
      </p:sp>
    </p:spTree>
    <p:extLst>
      <p:ext uri="{BB962C8B-B14F-4D97-AF65-F5344CB8AC3E}">
        <p14:creationId xmlns:p14="http://schemas.microsoft.com/office/powerpoint/2010/main" val="2990678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71020D-05A2-4AE2-AB42-5B351CB226C6}"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A8B812-42E8-4D3F-8BD7-D50A1AE9797F}" type="slidenum">
              <a:rPr lang="en-IN" smtClean="0"/>
              <a:t>‹#›</a:t>
            </a:fld>
            <a:endParaRPr lang="en-IN"/>
          </a:p>
        </p:txBody>
      </p:sp>
    </p:spTree>
    <p:extLst>
      <p:ext uri="{BB962C8B-B14F-4D97-AF65-F5344CB8AC3E}">
        <p14:creationId xmlns:p14="http://schemas.microsoft.com/office/powerpoint/2010/main" val="3137873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71020D-05A2-4AE2-AB42-5B351CB226C6}"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A8B812-42E8-4D3F-8BD7-D50A1AE9797F}" type="slidenum">
              <a:rPr lang="en-IN" smtClean="0"/>
              <a:t>‹#›</a:t>
            </a:fld>
            <a:endParaRPr lang="en-IN"/>
          </a:p>
        </p:txBody>
      </p:sp>
    </p:spTree>
    <p:extLst>
      <p:ext uri="{BB962C8B-B14F-4D97-AF65-F5344CB8AC3E}">
        <p14:creationId xmlns:p14="http://schemas.microsoft.com/office/powerpoint/2010/main" val="264267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71020D-05A2-4AE2-AB42-5B351CB226C6}"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A8B812-42E8-4D3F-8BD7-D50A1AE9797F}" type="slidenum">
              <a:rPr lang="en-IN" smtClean="0"/>
              <a:t>‹#›</a:t>
            </a:fld>
            <a:endParaRPr lang="en-IN"/>
          </a:p>
        </p:txBody>
      </p:sp>
    </p:spTree>
    <p:extLst>
      <p:ext uri="{BB962C8B-B14F-4D97-AF65-F5344CB8AC3E}">
        <p14:creationId xmlns:p14="http://schemas.microsoft.com/office/powerpoint/2010/main" val="2711695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71020D-05A2-4AE2-AB42-5B351CB226C6}"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A8B812-42E8-4D3F-8BD7-D50A1AE9797F}" type="slidenum">
              <a:rPr lang="en-IN" smtClean="0"/>
              <a:t>‹#›</a:t>
            </a:fld>
            <a:endParaRPr lang="en-IN"/>
          </a:p>
        </p:txBody>
      </p:sp>
    </p:spTree>
    <p:extLst>
      <p:ext uri="{BB962C8B-B14F-4D97-AF65-F5344CB8AC3E}">
        <p14:creationId xmlns:p14="http://schemas.microsoft.com/office/powerpoint/2010/main" val="40792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71020D-05A2-4AE2-AB42-5B351CB226C6}" type="datetimeFigureOut">
              <a:rPr lang="en-IN" smtClean="0"/>
              <a:t>03-05-2024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A8B812-42E8-4D3F-8BD7-D50A1AE9797F}" type="slidenum">
              <a:rPr lang="en-IN" smtClean="0"/>
              <a:t>‹#›</a:t>
            </a:fld>
            <a:endParaRPr lang="en-IN"/>
          </a:p>
        </p:txBody>
      </p:sp>
    </p:spTree>
    <p:extLst>
      <p:ext uri="{BB962C8B-B14F-4D97-AF65-F5344CB8AC3E}">
        <p14:creationId xmlns:p14="http://schemas.microsoft.com/office/powerpoint/2010/main" val="38507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71020D-05A2-4AE2-AB42-5B351CB226C6}" type="datetimeFigureOut">
              <a:rPr lang="en-IN" smtClean="0"/>
              <a:t>03-05-2024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A8B812-42E8-4D3F-8BD7-D50A1AE9797F}" type="slidenum">
              <a:rPr lang="en-IN" smtClean="0"/>
              <a:t>‹#›</a:t>
            </a:fld>
            <a:endParaRPr lang="en-IN"/>
          </a:p>
        </p:txBody>
      </p:sp>
    </p:spTree>
    <p:extLst>
      <p:ext uri="{BB962C8B-B14F-4D97-AF65-F5344CB8AC3E}">
        <p14:creationId xmlns:p14="http://schemas.microsoft.com/office/powerpoint/2010/main" val="3313409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71020D-05A2-4AE2-AB42-5B351CB226C6}" type="datetimeFigureOut">
              <a:rPr lang="en-IN" smtClean="0"/>
              <a:t>03-05-2024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A8B812-42E8-4D3F-8BD7-D50A1AE9797F}" type="slidenum">
              <a:rPr lang="en-IN" smtClean="0"/>
              <a:t>‹#›</a:t>
            </a:fld>
            <a:endParaRPr lang="en-IN"/>
          </a:p>
        </p:txBody>
      </p:sp>
    </p:spTree>
    <p:extLst>
      <p:ext uri="{BB962C8B-B14F-4D97-AF65-F5344CB8AC3E}">
        <p14:creationId xmlns:p14="http://schemas.microsoft.com/office/powerpoint/2010/main" val="2122335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71020D-05A2-4AE2-AB42-5B351CB226C6}"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A8B812-42E8-4D3F-8BD7-D50A1AE9797F}" type="slidenum">
              <a:rPr lang="en-IN" smtClean="0"/>
              <a:t>‹#›</a:t>
            </a:fld>
            <a:endParaRPr lang="en-IN"/>
          </a:p>
        </p:txBody>
      </p:sp>
    </p:spTree>
    <p:extLst>
      <p:ext uri="{BB962C8B-B14F-4D97-AF65-F5344CB8AC3E}">
        <p14:creationId xmlns:p14="http://schemas.microsoft.com/office/powerpoint/2010/main" val="2788844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71020D-05A2-4AE2-AB42-5B351CB226C6}"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A8B812-42E8-4D3F-8BD7-D50A1AE9797F}" type="slidenum">
              <a:rPr lang="en-IN" smtClean="0"/>
              <a:t>‹#›</a:t>
            </a:fld>
            <a:endParaRPr lang="en-IN"/>
          </a:p>
        </p:txBody>
      </p:sp>
    </p:spTree>
    <p:extLst>
      <p:ext uri="{BB962C8B-B14F-4D97-AF65-F5344CB8AC3E}">
        <p14:creationId xmlns:p14="http://schemas.microsoft.com/office/powerpoint/2010/main" val="491739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1020D-05A2-4AE2-AB42-5B351CB226C6}" type="datetimeFigureOut">
              <a:rPr lang="en-IN" smtClean="0"/>
              <a:t>03-05-2024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A8B812-42E8-4D3F-8BD7-D50A1AE9797F}" type="slidenum">
              <a:rPr lang="en-IN" smtClean="0"/>
              <a:t>‹#›</a:t>
            </a:fld>
            <a:endParaRPr lang="en-IN"/>
          </a:p>
        </p:txBody>
      </p:sp>
    </p:spTree>
    <p:extLst>
      <p:ext uri="{BB962C8B-B14F-4D97-AF65-F5344CB8AC3E}">
        <p14:creationId xmlns:p14="http://schemas.microsoft.com/office/powerpoint/2010/main" val="1384956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3" Type="http://schemas.openxmlformats.org/officeDocument/2006/relationships/customXml" Target="../ink/ink5.xml"/><Relationship Id="rId18" Type="http://schemas.openxmlformats.org/officeDocument/2006/relationships/image" Target="../media/image41.png"/><Relationship Id="rId26" Type="http://schemas.openxmlformats.org/officeDocument/2006/relationships/image" Target="../media/image45.png"/><Relationship Id="rId39" Type="http://schemas.openxmlformats.org/officeDocument/2006/relationships/image" Target="../media/image51.png"/><Relationship Id="rId21" Type="http://schemas.openxmlformats.org/officeDocument/2006/relationships/customXml" Target="../ink/ink9.xml"/><Relationship Id="rId34" Type="http://schemas.openxmlformats.org/officeDocument/2006/relationships/image" Target="../media/image49.png"/><Relationship Id="rId42" Type="http://schemas.openxmlformats.org/officeDocument/2006/relationships/customXml" Target="../ink/ink20.xml"/><Relationship Id="rId7" Type="http://schemas.openxmlformats.org/officeDocument/2006/relationships/customXml" Target="../ink/ink2.xml"/><Relationship Id="rId2" Type="http://schemas.openxmlformats.org/officeDocument/2006/relationships/image" Target="../media/image32.png"/><Relationship Id="rId16" Type="http://schemas.openxmlformats.org/officeDocument/2006/relationships/image" Target="../media/image40.png"/><Relationship Id="rId29" Type="http://schemas.openxmlformats.org/officeDocument/2006/relationships/customXml" Target="../ink/ink13.xml"/><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customXml" Target="../ink/ink4.xml"/><Relationship Id="rId24" Type="http://schemas.openxmlformats.org/officeDocument/2006/relationships/image" Target="../media/image44.png"/><Relationship Id="rId32" Type="http://schemas.openxmlformats.org/officeDocument/2006/relationships/image" Target="../media/image48.png"/><Relationship Id="rId37" Type="http://schemas.openxmlformats.org/officeDocument/2006/relationships/image" Target="../media/image50.png"/><Relationship Id="rId40" Type="http://schemas.openxmlformats.org/officeDocument/2006/relationships/customXml" Target="../ink/ink19.xml"/><Relationship Id="rId45" Type="http://schemas.openxmlformats.org/officeDocument/2006/relationships/image" Target="../media/image54.png"/><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46.png"/><Relationship Id="rId36" Type="http://schemas.openxmlformats.org/officeDocument/2006/relationships/customXml" Target="../ink/ink17.xml"/><Relationship Id="rId10" Type="http://schemas.openxmlformats.org/officeDocument/2006/relationships/image" Target="../media/image37.png"/><Relationship Id="rId19" Type="http://schemas.openxmlformats.org/officeDocument/2006/relationships/customXml" Target="../ink/ink8.xml"/><Relationship Id="rId31" Type="http://schemas.openxmlformats.org/officeDocument/2006/relationships/customXml" Target="../ink/ink14.xml"/><Relationship Id="rId44" Type="http://schemas.openxmlformats.org/officeDocument/2006/relationships/customXml" Target="../ink/ink21.xml"/><Relationship Id="rId4" Type="http://schemas.openxmlformats.org/officeDocument/2006/relationships/image" Target="../media/image34.png"/><Relationship Id="rId9" Type="http://schemas.openxmlformats.org/officeDocument/2006/relationships/customXml" Target="../ink/ink3.xml"/><Relationship Id="rId14" Type="http://schemas.openxmlformats.org/officeDocument/2006/relationships/image" Target="../media/image39.png"/><Relationship Id="rId22" Type="http://schemas.openxmlformats.org/officeDocument/2006/relationships/image" Target="../media/image43.png"/><Relationship Id="rId27" Type="http://schemas.openxmlformats.org/officeDocument/2006/relationships/customXml" Target="../ink/ink12.xml"/><Relationship Id="rId30" Type="http://schemas.openxmlformats.org/officeDocument/2006/relationships/image" Target="../media/image47.png"/><Relationship Id="rId35" Type="http://schemas.openxmlformats.org/officeDocument/2006/relationships/customXml" Target="../ink/ink16.xml"/><Relationship Id="rId43" Type="http://schemas.openxmlformats.org/officeDocument/2006/relationships/image" Target="../media/image53.png"/><Relationship Id="rId8" Type="http://schemas.openxmlformats.org/officeDocument/2006/relationships/image" Target="../media/image36.png"/><Relationship Id="rId3" Type="http://schemas.openxmlformats.org/officeDocument/2006/relationships/image" Target="../media/image33.png"/><Relationship Id="rId12" Type="http://schemas.openxmlformats.org/officeDocument/2006/relationships/image" Target="../media/image38.png"/><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customXml" Target="../ink/ink15.xml"/><Relationship Id="rId38" Type="http://schemas.openxmlformats.org/officeDocument/2006/relationships/customXml" Target="../ink/ink18.xml"/><Relationship Id="rId20" Type="http://schemas.openxmlformats.org/officeDocument/2006/relationships/image" Target="../media/image42.png"/><Relationship Id="rId41" Type="http://schemas.openxmlformats.org/officeDocument/2006/relationships/image" Target="../media/image5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AABA2168-11C6-A8A4-7DC5-4788436ABC5E}"/>
              </a:ext>
            </a:extLst>
          </p:cNvPr>
          <p:cNvSpPr>
            <a:spLocks noGrp="1"/>
          </p:cNvSpPr>
          <p:nvPr>
            <p:ph type="subTitle" idx="1"/>
          </p:nvPr>
        </p:nvSpPr>
        <p:spPr>
          <a:xfrm>
            <a:off x="866957" y="2388306"/>
            <a:ext cx="9198864" cy="693677"/>
          </a:xfrm>
        </p:spPr>
        <p:txBody>
          <a:bodyPr>
            <a:noAutofit/>
          </a:bodyPr>
          <a:lstStyle/>
          <a:p>
            <a:pPr marL="1623060" marR="1270" indent="-1102360">
              <a:spcBef>
                <a:spcPts val="340"/>
              </a:spcBef>
              <a:spcAft>
                <a:spcPts val="0"/>
              </a:spcAft>
            </a:pPr>
            <a:r>
              <a:rPr lang="en-US" sz="2000" b="1" dirty="0">
                <a:effectLst/>
                <a:latin typeface="Times New Roman" panose="02020603050405020304" pitchFamily="18" charset="0"/>
                <a:ea typeface="Times New Roman" panose="02020603050405020304" pitchFamily="18" charset="0"/>
              </a:rPr>
              <a:t>TOPIC: “DESIGN</a:t>
            </a:r>
            <a:r>
              <a:rPr lang="en-US" sz="2000" b="1" spc="-2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OF</a:t>
            </a:r>
            <a:r>
              <a:rPr lang="en-US" sz="2000" b="1" spc="-3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AN</a:t>
            </a:r>
            <a:r>
              <a:rPr lang="en-US" sz="2000" b="1" spc="-2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8X8</a:t>
            </a:r>
            <a:r>
              <a:rPr lang="en-US" sz="2000" b="1" spc="-15"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BIT</a:t>
            </a:r>
            <a:r>
              <a:rPr lang="en-US" sz="2000" b="1" spc="-15"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SRAM</a:t>
            </a:r>
            <a:r>
              <a:rPr lang="en-US" sz="2000" b="1" spc="-2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ARRAY</a:t>
            </a:r>
            <a:r>
              <a:rPr lang="en-US" sz="2000" b="1" spc="-2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WITH</a:t>
            </a:r>
            <a:r>
              <a:rPr lang="en-US" sz="2000" b="1" spc="-15"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ROW</a:t>
            </a:r>
            <a:r>
              <a:rPr lang="en-US" sz="2000" b="1" spc="-15"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DECODER FOR LOW POWER APPLICATIONS”</a:t>
            </a:r>
            <a:endParaRPr lang="en-IN" sz="2000" dirty="0">
              <a:effectLst/>
              <a:latin typeface="Times New Roman" panose="02020603050405020304" pitchFamily="18" charset="0"/>
              <a:ea typeface="Times New Roman" panose="02020603050405020304" pitchFamily="18" charset="0"/>
            </a:endParaRPr>
          </a:p>
          <a:p>
            <a:endParaRPr lang="en-US" sz="1600" b="1" dirty="0">
              <a:effectLst/>
              <a:latin typeface="Times New Roman" panose="02020603050405020304" pitchFamily="18" charset="0"/>
              <a:ea typeface="Times New Roman" panose="02020603050405020304" pitchFamily="18" charset="0"/>
            </a:endParaRPr>
          </a:p>
          <a:p>
            <a:r>
              <a:rPr lang="en-US" sz="1600" b="1" dirty="0">
                <a:effectLst/>
                <a:latin typeface="Times New Roman" panose="02020603050405020304" pitchFamily="18" charset="0"/>
                <a:ea typeface="Times New Roman" panose="02020603050405020304" pitchFamily="18" charset="0"/>
              </a:rPr>
              <a:t>BY</a:t>
            </a:r>
          </a:p>
          <a:p>
            <a:endParaRPr lang="en-IN" sz="1400" dirty="0">
              <a:effectLst/>
              <a:latin typeface="Times New Roman" panose="02020603050405020304" pitchFamily="18" charset="0"/>
              <a:ea typeface="Times New Roman" panose="02020603050405020304" pitchFamily="18" charset="0"/>
            </a:endParaRPr>
          </a:p>
          <a:p>
            <a:pPr>
              <a:spcBef>
                <a:spcPts val="445"/>
              </a:spcBef>
            </a:pPr>
            <a:r>
              <a:rPr lang="en-US" b="1"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DB5E3D8F-844D-868A-921B-6449B7145C6A}"/>
              </a:ext>
            </a:extLst>
          </p:cNvPr>
          <p:cNvPicPr>
            <a:picLocks noChangeAspect="1"/>
          </p:cNvPicPr>
          <p:nvPr/>
        </p:nvPicPr>
        <p:blipFill>
          <a:blip r:embed="rId2"/>
          <a:stretch>
            <a:fillRect/>
          </a:stretch>
        </p:blipFill>
        <p:spPr>
          <a:xfrm>
            <a:off x="202758" y="615371"/>
            <a:ext cx="1328398" cy="1234867"/>
          </a:xfrm>
          <a:prstGeom prst="rect">
            <a:avLst/>
          </a:prstGeom>
        </p:spPr>
      </p:pic>
      <p:sp>
        <p:nvSpPr>
          <p:cNvPr id="8" name="TextBox 7">
            <a:extLst>
              <a:ext uri="{FF2B5EF4-FFF2-40B4-BE49-F238E27FC236}">
                <a16:creationId xmlns:a16="http://schemas.microsoft.com/office/drawing/2014/main" id="{03AFC334-EF05-F761-9E5B-F2EBBE86C3B8}"/>
              </a:ext>
            </a:extLst>
          </p:cNvPr>
          <p:cNvSpPr txBox="1"/>
          <p:nvPr/>
        </p:nvSpPr>
        <p:spPr>
          <a:xfrm>
            <a:off x="1374250" y="620907"/>
            <a:ext cx="9443499" cy="1569660"/>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K. L. E. Dr. M. S. SHESHGIRI COLLEGE OF ENGINEERING  AND TECHNOLOGY</a:t>
            </a:r>
          </a:p>
          <a:p>
            <a:pPr algn="ctr"/>
            <a:r>
              <a:rPr lang="en-US" sz="2400" dirty="0">
                <a:latin typeface="Times New Roman" panose="02020603050405020304" pitchFamily="18" charset="0"/>
                <a:cs typeface="Times New Roman" panose="02020603050405020304" pitchFamily="18" charset="0"/>
              </a:rPr>
              <a:t>            Department of Electronics &amp; Communication Engineering</a:t>
            </a:r>
          </a:p>
          <a:p>
            <a:pPr algn="ctr"/>
            <a:endParaRPr lang="en-US" sz="2400" dirty="0">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836D6BA5-2E75-EAFF-D0CF-8298FB006DB1}"/>
              </a:ext>
            </a:extLst>
          </p:cNvPr>
          <p:cNvGraphicFramePr>
            <a:graphicFrameLocks noGrp="1"/>
          </p:cNvGraphicFramePr>
          <p:nvPr>
            <p:extLst>
              <p:ext uri="{D42A27DB-BD31-4B8C-83A1-F6EECF244321}">
                <p14:modId xmlns:p14="http://schemas.microsoft.com/office/powerpoint/2010/main" val="617385242"/>
              </p:ext>
            </p:extLst>
          </p:nvPr>
        </p:nvGraphicFramePr>
        <p:xfrm>
          <a:off x="2280373" y="3757128"/>
          <a:ext cx="6969519" cy="1478880"/>
        </p:xfrm>
        <a:graphic>
          <a:graphicData uri="http://schemas.openxmlformats.org/drawingml/2006/table">
            <a:tbl>
              <a:tblPr firstRow="1" firstCol="1" bandRow="1">
                <a:tableStyleId>{5C22544A-7EE6-4342-B048-85BDC9FD1C3A}</a:tableStyleId>
              </a:tblPr>
              <a:tblGrid>
                <a:gridCol w="594622">
                  <a:extLst>
                    <a:ext uri="{9D8B030D-6E8A-4147-A177-3AD203B41FA5}">
                      <a16:colId xmlns:a16="http://schemas.microsoft.com/office/drawing/2014/main" val="4273054481"/>
                    </a:ext>
                  </a:extLst>
                </a:gridCol>
                <a:gridCol w="4051724">
                  <a:extLst>
                    <a:ext uri="{9D8B030D-6E8A-4147-A177-3AD203B41FA5}">
                      <a16:colId xmlns:a16="http://schemas.microsoft.com/office/drawing/2014/main" val="1913301096"/>
                    </a:ext>
                  </a:extLst>
                </a:gridCol>
                <a:gridCol w="2323173">
                  <a:extLst>
                    <a:ext uri="{9D8B030D-6E8A-4147-A177-3AD203B41FA5}">
                      <a16:colId xmlns:a16="http://schemas.microsoft.com/office/drawing/2014/main" val="4003632143"/>
                    </a:ext>
                  </a:extLst>
                </a:gridCol>
              </a:tblGrid>
              <a:tr h="369720">
                <a:tc>
                  <a:txBody>
                    <a:bodyPr/>
                    <a:lstStyle/>
                    <a:p>
                      <a:pPr algn="ctr">
                        <a:lnSpc>
                          <a:spcPct val="150000"/>
                        </a:lnSpc>
                      </a:pPr>
                      <a:r>
                        <a:rPr lang="en-US" sz="1400" dirty="0">
                          <a:solidFill>
                            <a:schemeClr val="tx1"/>
                          </a:solidFill>
                          <a:effectLst/>
                        </a:rPr>
                        <a:t>1</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nSpc>
                          <a:spcPct val="150000"/>
                        </a:lnSpc>
                      </a:pPr>
                      <a:r>
                        <a:rPr lang="en-US"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SUDEEP ASUNDI</a:t>
                      </a:r>
                      <a:endParaRPr lang="en-IN" sz="14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nSpc>
                          <a:spcPct val="150000"/>
                        </a:lnSpc>
                      </a:pPr>
                      <a:r>
                        <a:rPr lang="en-US" sz="1400" b="0" dirty="0">
                          <a:solidFill>
                            <a:schemeClr val="tx1"/>
                          </a:solidFill>
                          <a:effectLst/>
                          <a:latin typeface="Times New Roman" panose="02020603050405020304" pitchFamily="18" charset="0"/>
                          <a:cs typeface="Times New Roman" panose="02020603050405020304" pitchFamily="18" charset="0"/>
                        </a:rPr>
                        <a:t>USN: 2KL20EC109</a:t>
                      </a:r>
                      <a:endParaRPr lang="en-IN" sz="12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63413704"/>
                  </a:ext>
                </a:extLst>
              </a:tr>
              <a:tr h="369720">
                <a:tc>
                  <a:txBody>
                    <a:bodyPr/>
                    <a:lstStyle/>
                    <a:p>
                      <a:pPr algn="ctr">
                        <a:lnSpc>
                          <a:spcPct val="150000"/>
                        </a:lnSpc>
                      </a:pPr>
                      <a:r>
                        <a:rPr lang="en-US" sz="1400" dirty="0">
                          <a:solidFill>
                            <a:schemeClr val="tx1"/>
                          </a:solidFill>
                          <a:effectLst/>
                        </a:rPr>
                        <a:t>2</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400" dirty="0">
                          <a:effectLst/>
                          <a:latin typeface="Times New Roman" panose="02020603050405020304" pitchFamily="18" charset="0"/>
                          <a:cs typeface="Times New Roman" panose="02020603050405020304" pitchFamily="18" charset="0"/>
                        </a:rPr>
                        <a:t>RUMAN M MUDENUR</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nSpc>
                          <a:spcPct val="150000"/>
                        </a:lnSpc>
                      </a:pPr>
                      <a:r>
                        <a:rPr lang="en-US" sz="1400" dirty="0">
                          <a:effectLst/>
                          <a:latin typeface="Times New Roman" panose="02020603050405020304" pitchFamily="18" charset="0"/>
                          <a:cs typeface="Times New Roman" panose="02020603050405020304" pitchFamily="18" charset="0"/>
                        </a:rPr>
                        <a:t>USN: 2KL20EC112</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23420087"/>
                  </a:ext>
                </a:extLst>
              </a:tr>
              <a:tr h="369720">
                <a:tc>
                  <a:txBody>
                    <a:bodyPr/>
                    <a:lstStyle/>
                    <a:p>
                      <a:pPr algn="ctr">
                        <a:lnSpc>
                          <a:spcPct val="150000"/>
                        </a:lnSpc>
                      </a:pPr>
                      <a:r>
                        <a:rPr lang="en-US" sz="1400" dirty="0">
                          <a:solidFill>
                            <a:schemeClr val="tx1"/>
                          </a:solidFill>
                          <a:effectLst/>
                        </a:rPr>
                        <a:t>3</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nSpc>
                          <a:spcPct val="150000"/>
                        </a:lnSpc>
                      </a:pPr>
                      <a:r>
                        <a:rPr lang="en-US" sz="1400" dirty="0">
                          <a:effectLst/>
                          <a:latin typeface="Times New Roman" panose="02020603050405020304" pitchFamily="18" charset="0"/>
                          <a:cs typeface="Times New Roman" panose="02020603050405020304" pitchFamily="18" charset="0"/>
                        </a:rPr>
                        <a:t>SRUSHTI SHAHAJANAVAR</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nSpc>
                          <a:spcPct val="150000"/>
                        </a:lnSpc>
                      </a:pPr>
                      <a:r>
                        <a:rPr lang="en-US" sz="1400" dirty="0">
                          <a:effectLst/>
                          <a:latin typeface="Times New Roman" panose="02020603050405020304" pitchFamily="18" charset="0"/>
                          <a:cs typeface="Times New Roman" panose="02020603050405020304" pitchFamily="18" charset="0"/>
                        </a:rPr>
                        <a:t>USN: 2KL20EC110</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59615967"/>
                  </a:ext>
                </a:extLst>
              </a:tr>
              <a:tr h="369720">
                <a:tc>
                  <a:txBody>
                    <a:bodyPr/>
                    <a:lstStyle/>
                    <a:p>
                      <a:pPr algn="ctr">
                        <a:lnSpc>
                          <a:spcPct val="150000"/>
                        </a:lnSpc>
                      </a:pPr>
                      <a:r>
                        <a:rPr lang="en-US" sz="1400" dirty="0">
                          <a:solidFill>
                            <a:schemeClr val="tx1"/>
                          </a:solidFill>
                          <a:effectLst/>
                        </a:rPr>
                        <a:t>4</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nSpc>
                          <a:spcPct val="150000"/>
                        </a:lnSpc>
                      </a:pPr>
                      <a:r>
                        <a:rPr lang="en-US" sz="1400" b="0" dirty="0">
                          <a:solidFill>
                            <a:schemeClr val="tx1"/>
                          </a:solidFill>
                          <a:effectLst/>
                          <a:latin typeface="Times New Roman" panose="02020603050405020304" pitchFamily="18" charset="0"/>
                          <a:cs typeface="Times New Roman" panose="02020603050405020304" pitchFamily="18" charset="0"/>
                        </a:rPr>
                        <a:t>SAMANTHA</a:t>
                      </a: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b="0" dirty="0">
                          <a:solidFill>
                            <a:schemeClr val="tx1"/>
                          </a:solidFill>
                          <a:effectLst/>
                          <a:latin typeface="Times New Roman" panose="02020603050405020304" pitchFamily="18" charset="0"/>
                          <a:cs typeface="Times New Roman" panose="02020603050405020304" pitchFamily="18" charset="0"/>
                        </a:rPr>
                        <a:t>LOBO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nSpc>
                          <a:spcPct val="150000"/>
                        </a:lnSpc>
                      </a:pPr>
                      <a:r>
                        <a:rPr lang="en-US" sz="1400" dirty="0">
                          <a:effectLst/>
                          <a:latin typeface="Times New Roman" panose="02020603050405020304" pitchFamily="18" charset="0"/>
                          <a:cs typeface="Times New Roman" panose="02020603050405020304" pitchFamily="18" charset="0"/>
                        </a:rPr>
                        <a:t>USN: 2KL20EC073</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15357875"/>
                  </a:ext>
                </a:extLst>
              </a:tr>
            </a:tbl>
          </a:graphicData>
        </a:graphic>
      </p:graphicFrame>
      <p:sp>
        <p:nvSpPr>
          <p:cNvPr id="12" name="Rectangle 1">
            <a:extLst>
              <a:ext uri="{FF2B5EF4-FFF2-40B4-BE49-F238E27FC236}">
                <a16:creationId xmlns:a16="http://schemas.microsoft.com/office/drawing/2014/main" id="{B1038D44-5C12-B43F-EB44-AA3812559559}"/>
              </a:ext>
            </a:extLst>
          </p:cNvPr>
          <p:cNvSpPr>
            <a:spLocks noChangeArrowheads="1"/>
          </p:cNvSpPr>
          <p:nvPr/>
        </p:nvSpPr>
        <p:spPr bwMode="auto">
          <a:xfrm>
            <a:off x="3325313" y="5756750"/>
            <a:ext cx="45163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UNDER THE GUIDANCE OF</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Prof. NIRANJAN MUCHANDI</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6534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9F95DC-FEF2-555E-34D1-BCC5DCDB5920}"/>
              </a:ext>
            </a:extLst>
          </p:cNvPr>
          <p:cNvSpPr txBox="1"/>
          <p:nvPr/>
        </p:nvSpPr>
        <p:spPr>
          <a:xfrm>
            <a:off x="1749288" y="103366"/>
            <a:ext cx="8507896" cy="3416320"/>
          </a:xfrm>
          <a:prstGeom prst="rect">
            <a:avLst/>
          </a:prstGeom>
          <a:noFill/>
        </p:spPr>
        <p:txBody>
          <a:bodyPr wrap="square" rtlCol="0">
            <a:spAutoFit/>
          </a:bodyPr>
          <a:lstStyle/>
          <a:p>
            <a:pPr algn="ctr"/>
            <a:r>
              <a:rPr lang="en-US" sz="1800" b="1" u="sng" dirty="0">
                <a:solidFill>
                  <a:srgbClr val="000000"/>
                </a:solidFill>
                <a:effectLst/>
                <a:latin typeface="TimesNewRomanPS-BoldMT"/>
              </a:rPr>
              <a:t>DESIGN OF SRAM CELL</a:t>
            </a:r>
          </a:p>
          <a:p>
            <a:pPr algn="ctr"/>
            <a:r>
              <a:rPr lang="en-US" sz="1800" b="1" dirty="0">
                <a:solidFill>
                  <a:srgbClr val="000000"/>
                </a:solidFill>
                <a:effectLst/>
                <a:latin typeface="TimesNewRomanPS-BoldMT"/>
              </a:rPr>
              <a:t> </a:t>
            </a:r>
            <a:endParaRPr lang="en-US" dirty="0"/>
          </a:p>
          <a:p>
            <a:r>
              <a:rPr lang="en-US" sz="1800" b="1" dirty="0">
                <a:solidFill>
                  <a:srgbClr val="000000"/>
                </a:solidFill>
                <a:effectLst/>
                <a:latin typeface="TimesNewRomanPS-BoldMT"/>
              </a:rPr>
              <a:t>Designing of basic gates while choosing aspect ratios </a:t>
            </a:r>
          </a:p>
          <a:p>
            <a:pPr algn="just"/>
            <a:r>
              <a:rPr lang="en-US" sz="1800" dirty="0">
                <a:solidFill>
                  <a:srgbClr val="000000"/>
                </a:solidFill>
                <a:effectLst/>
                <a:latin typeface="Times New Roman" panose="02020603050405020304" pitchFamily="18" charset="0"/>
              </a:rPr>
              <a:t>The first and foremost step involved in the design of SRAM Cell includes the design of </a:t>
            </a:r>
            <a:endParaRPr lang="en-US" dirty="0"/>
          </a:p>
          <a:p>
            <a:pPr algn="just"/>
            <a:r>
              <a:rPr lang="en-US" sz="1800" dirty="0">
                <a:solidFill>
                  <a:srgbClr val="000000"/>
                </a:solidFill>
                <a:effectLst/>
                <a:latin typeface="Times New Roman" panose="02020603050405020304" pitchFamily="18" charset="0"/>
              </a:rPr>
              <a:t>all the constituents of the standard SRAM Architecture. Hence, we designed – inverter, 4- </a:t>
            </a:r>
            <a:endParaRPr lang="en-US" dirty="0"/>
          </a:p>
          <a:p>
            <a:pPr algn="just"/>
            <a:r>
              <a:rPr lang="en-US" sz="1800" dirty="0">
                <a:solidFill>
                  <a:srgbClr val="000000"/>
                </a:solidFill>
                <a:effectLst/>
                <a:latin typeface="Times New Roman" panose="02020603050405020304" pitchFamily="18" charset="0"/>
              </a:rPr>
              <a:t>input NAND Gate, and 3:8 Decoder circuit. But before designing them we made sure that </a:t>
            </a:r>
            <a:endParaRPr lang="en-US" dirty="0"/>
          </a:p>
          <a:p>
            <a:pPr algn="just"/>
            <a:r>
              <a:rPr lang="en-US" sz="1800" dirty="0">
                <a:solidFill>
                  <a:srgbClr val="000000"/>
                </a:solidFill>
                <a:effectLst/>
                <a:latin typeface="Times New Roman" panose="02020603050405020304" pitchFamily="18" charset="0"/>
              </a:rPr>
              <a:t>the aspect ratios (Wp- PMOS channel width and </a:t>
            </a:r>
            <a:r>
              <a:rPr lang="en-US" sz="1800" dirty="0" err="1">
                <a:solidFill>
                  <a:srgbClr val="000000"/>
                </a:solidFill>
                <a:effectLst/>
                <a:latin typeface="Times New Roman" panose="02020603050405020304" pitchFamily="18" charset="0"/>
              </a:rPr>
              <a:t>Wn</a:t>
            </a:r>
            <a:r>
              <a:rPr lang="en-US" sz="1800" dirty="0">
                <a:solidFill>
                  <a:srgbClr val="000000"/>
                </a:solidFill>
                <a:effectLst/>
                <a:latin typeface="Times New Roman" panose="02020603050405020304" pitchFamily="18" charset="0"/>
              </a:rPr>
              <a:t> - NMOS channel width) are set in </a:t>
            </a:r>
            <a:endParaRPr lang="en-US" dirty="0"/>
          </a:p>
          <a:p>
            <a:pPr algn="just"/>
            <a:r>
              <a:rPr lang="en-US" sz="1800" dirty="0">
                <a:solidFill>
                  <a:srgbClr val="000000"/>
                </a:solidFill>
                <a:effectLst/>
                <a:latin typeface="Times New Roman" panose="02020603050405020304" pitchFamily="18" charset="0"/>
              </a:rPr>
              <a:t>such a way that we get the minimum rising and falling delays after simulation. </a:t>
            </a:r>
          </a:p>
          <a:p>
            <a:pPr algn="just"/>
            <a:endParaRPr lang="en-US" dirty="0">
              <a:solidFill>
                <a:srgbClr val="000000"/>
              </a:solidFill>
              <a:latin typeface="Times New Roman" panose="02020603050405020304" pitchFamily="18" charset="0"/>
            </a:endParaRPr>
          </a:p>
          <a:p>
            <a:pPr algn="just"/>
            <a:r>
              <a:rPr lang="en-US" sz="1800" b="1" dirty="0">
                <a:solidFill>
                  <a:srgbClr val="000000"/>
                </a:solidFill>
                <a:effectLst/>
                <a:latin typeface="Times New Roman" panose="02020603050405020304" pitchFamily="18" charset="0"/>
              </a:rPr>
              <a:t>Inverter</a:t>
            </a:r>
          </a:p>
          <a:p>
            <a:pPr algn="just"/>
            <a:endParaRPr lang="en-US" dirty="0">
              <a:solidFill>
                <a:srgbClr val="000000"/>
              </a:solidFill>
              <a:latin typeface="Times New Roman" panose="02020603050405020304" pitchFamily="18" charset="0"/>
            </a:endParaRPr>
          </a:p>
          <a:p>
            <a:pPr algn="just"/>
            <a:endParaRPr lang="en-US" dirty="0"/>
          </a:p>
        </p:txBody>
      </p:sp>
      <p:pic>
        <p:nvPicPr>
          <p:cNvPr id="7" name="Picture 6">
            <a:extLst>
              <a:ext uri="{FF2B5EF4-FFF2-40B4-BE49-F238E27FC236}">
                <a16:creationId xmlns:a16="http://schemas.microsoft.com/office/drawing/2014/main" id="{AB6BB12B-C76E-2BB8-63BD-3F3645FF4B20}"/>
              </a:ext>
            </a:extLst>
          </p:cNvPr>
          <p:cNvPicPr>
            <a:picLocks noChangeAspect="1"/>
          </p:cNvPicPr>
          <p:nvPr/>
        </p:nvPicPr>
        <p:blipFill>
          <a:blip r:embed="rId2"/>
          <a:stretch>
            <a:fillRect/>
          </a:stretch>
        </p:blipFill>
        <p:spPr>
          <a:xfrm>
            <a:off x="1856315" y="2908530"/>
            <a:ext cx="3406435" cy="2997641"/>
          </a:xfrm>
          <a:prstGeom prst="rect">
            <a:avLst/>
          </a:prstGeom>
        </p:spPr>
      </p:pic>
      <p:pic>
        <p:nvPicPr>
          <p:cNvPr id="10" name="Picture 9">
            <a:extLst>
              <a:ext uri="{FF2B5EF4-FFF2-40B4-BE49-F238E27FC236}">
                <a16:creationId xmlns:a16="http://schemas.microsoft.com/office/drawing/2014/main" id="{A06521EF-6FF6-7FA2-96D5-5632CC6DA6C2}"/>
              </a:ext>
            </a:extLst>
          </p:cNvPr>
          <p:cNvPicPr>
            <a:picLocks noChangeAspect="1"/>
          </p:cNvPicPr>
          <p:nvPr/>
        </p:nvPicPr>
        <p:blipFill>
          <a:blip r:embed="rId3"/>
          <a:stretch>
            <a:fillRect/>
          </a:stretch>
        </p:blipFill>
        <p:spPr>
          <a:xfrm>
            <a:off x="6929251" y="3363402"/>
            <a:ext cx="2464905" cy="2542769"/>
          </a:xfrm>
          <a:prstGeom prst="rect">
            <a:avLst/>
          </a:prstGeom>
        </p:spPr>
      </p:pic>
      <p:sp>
        <p:nvSpPr>
          <p:cNvPr id="11" name="TextBox 10">
            <a:extLst>
              <a:ext uri="{FF2B5EF4-FFF2-40B4-BE49-F238E27FC236}">
                <a16:creationId xmlns:a16="http://schemas.microsoft.com/office/drawing/2014/main" id="{CBB964A1-57CC-94F4-231F-D390A6811547}"/>
              </a:ext>
            </a:extLst>
          </p:cNvPr>
          <p:cNvSpPr txBox="1"/>
          <p:nvPr/>
        </p:nvSpPr>
        <p:spPr>
          <a:xfrm>
            <a:off x="2436760" y="6082704"/>
            <a:ext cx="3168909" cy="276999"/>
          </a:xfrm>
          <a:prstGeom prst="rect">
            <a:avLst/>
          </a:prstGeom>
          <a:noFill/>
        </p:spPr>
        <p:txBody>
          <a:bodyPr wrap="square" rtlCol="0">
            <a:spAutoFit/>
          </a:bodyPr>
          <a:lstStyle/>
          <a:p>
            <a:r>
              <a:rPr lang="en-IN" sz="1200" dirty="0">
                <a:solidFill>
                  <a:srgbClr val="000000"/>
                </a:solidFill>
                <a:effectLst/>
                <a:latin typeface="Times New Roman" panose="02020603050405020304" pitchFamily="18" charset="0"/>
              </a:rPr>
              <a:t>Fig. 4. Inverter Schematic </a:t>
            </a:r>
            <a:endParaRPr lang="en-IN" sz="1200" dirty="0"/>
          </a:p>
        </p:txBody>
      </p:sp>
      <p:sp>
        <p:nvSpPr>
          <p:cNvPr id="12" name="TextBox 11">
            <a:extLst>
              <a:ext uri="{FF2B5EF4-FFF2-40B4-BE49-F238E27FC236}">
                <a16:creationId xmlns:a16="http://schemas.microsoft.com/office/drawing/2014/main" id="{67E49B89-B615-51C1-91E2-B2E4A5644C26}"/>
              </a:ext>
            </a:extLst>
          </p:cNvPr>
          <p:cNvSpPr txBox="1"/>
          <p:nvPr/>
        </p:nvSpPr>
        <p:spPr>
          <a:xfrm>
            <a:off x="7175739" y="6090611"/>
            <a:ext cx="3264321" cy="276999"/>
          </a:xfrm>
          <a:prstGeom prst="rect">
            <a:avLst/>
          </a:prstGeom>
          <a:noFill/>
        </p:spPr>
        <p:txBody>
          <a:bodyPr wrap="square" rtlCol="0">
            <a:spAutoFit/>
          </a:bodyPr>
          <a:lstStyle/>
          <a:p>
            <a:r>
              <a:rPr lang="en-IN" sz="1200" dirty="0">
                <a:solidFill>
                  <a:srgbClr val="000000"/>
                </a:solidFill>
                <a:effectLst/>
                <a:latin typeface="Times New Roman" panose="02020603050405020304" pitchFamily="18" charset="0"/>
              </a:rPr>
              <a:t>Fig. 5. Inverter Symbol</a:t>
            </a:r>
            <a:endParaRPr lang="en-IN" sz="1200" dirty="0"/>
          </a:p>
        </p:txBody>
      </p:sp>
    </p:spTree>
    <p:extLst>
      <p:ext uri="{BB962C8B-B14F-4D97-AF65-F5344CB8AC3E}">
        <p14:creationId xmlns:p14="http://schemas.microsoft.com/office/powerpoint/2010/main" val="2521881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701756-B81E-6C54-13C1-A38131A8D17E}"/>
              </a:ext>
            </a:extLst>
          </p:cNvPr>
          <p:cNvSpPr txBox="1"/>
          <p:nvPr/>
        </p:nvSpPr>
        <p:spPr>
          <a:xfrm>
            <a:off x="617551" y="405515"/>
            <a:ext cx="10956898"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Transient analysis</a:t>
            </a:r>
          </a:p>
          <a:p>
            <a:endParaRPr lang="en-IN"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00676DD-9CF3-9AB6-E7A5-E892871711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598" y="860245"/>
            <a:ext cx="8953169" cy="1890906"/>
          </a:xfrm>
          <a:prstGeom prst="rect">
            <a:avLst/>
          </a:prstGeom>
        </p:spPr>
      </p:pic>
      <p:sp>
        <p:nvSpPr>
          <p:cNvPr id="7" name="TextBox 6">
            <a:extLst>
              <a:ext uri="{FF2B5EF4-FFF2-40B4-BE49-F238E27FC236}">
                <a16:creationId xmlns:a16="http://schemas.microsoft.com/office/drawing/2014/main" id="{AD74FE6B-B147-D99B-3745-12A1A8751363}"/>
              </a:ext>
            </a:extLst>
          </p:cNvPr>
          <p:cNvSpPr txBox="1"/>
          <p:nvPr/>
        </p:nvSpPr>
        <p:spPr>
          <a:xfrm>
            <a:off x="5462546" y="2836549"/>
            <a:ext cx="458790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6</a:t>
            </a:r>
            <a:endParaRPr lang="en-IN" sz="1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2B0D3C5-556E-26D0-4122-476F2A42DFB5}"/>
              </a:ext>
            </a:extLst>
          </p:cNvPr>
          <p:cNvSpPr txBox="1"/>
          <p:nvPr/>
        </p:nvSpPr>
        <p:spPr>
          <a:xfrm>
            <a:off x="760675" y="3113548"/>
            <a:ext cx="5250512"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Designed layout</a:t>
            </a:r>
            <a:endParaRPr lang="en-IN" b="1"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C68399B7-F5C0-49D2-0047-A162273A90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2084" y="3482880"/>
            <a:ext cx="4866196" cy="2886325"/>
          </a:xfrm>
          <a:prstGeom prst="rect">
            <a:avLst/>
          </a:prstGeom>
        </p:spPr>
      </p:pic>
      <p:sp>
        <p:nvSpPr>
          <p:cNvPr id="16" name="TextBox 15">
            <a:extLst>
              <a:ext uri="{FF2B5EF4-FFF2-40B4-BE49-F238E27FC236}">
                <a16:creationId xmlns:a16="http://schemas.microsoft.com/office/drawing/2014/main" id="{00149AE7-AD2E-8D52-D1FC-C81C4CF1B70A}"/>
              </a:ext>
            </a:extLst>
          </p:cNvPr>
          <p:cNvSpPr txBox="1"/>
          <p:nvPr/>
        </p:nvSpPr>
        <p:spPr>
          <a:xfrm>
            <a:off x="4919207" y="6313985"/>
            <a:ext cx="1876507"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7 Inverter Layout</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917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C809AF-21F0-5718-F82F-14CADE1866E7}"/>
              </a:ext>
            </a:extLst>
          </p:cNvPr>
          <p:cNvSpPr txBox="1"/>
          <p:nvPr/>
        </p:nvSpPr>
        <p:spPr>
          <a:xfrm>
            <a:off x="500932" y="294198"/>
            <a:ext cx="508088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4 input NAND gate</a:t>
            </a:r>
            <a:endParaRPr lang="en-IN"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3AE08F2-404C-2633-5487-7F6E2EC202D8}"/>
              </a:ext>
            </a:extLst>
          </p:cNvPr>
          <p:cNvSpPr txBox="1"/>
          <p:nvPr/>
        </p:nvSpPr>
        <p:spPr>
          <a:xfrm>
            <a:off x="2218414" y="3991555"/>
            <a:ext cx="3625795"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8.Schematic</a:t>
            </a:r>
            <a:endParaRPr lang="en-IN" sz="1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BCD5E19-CE7D-FACD-80F7-11E36697ACCE}"/>
              </a:ext>
            </a:extLst>
          </p:cNvPr>
          <p:cNvSpPr txBox="1"/>
          <p:nvPr/>
        </p:nvSpPr>
        <p:spPr>
          <a:xfrm>
            <a:off x="8317066" y="3991554"/>
            <a:ext cx="289427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Fig. 9. Test circuit</a:t>
            </a:r>
            <a:endParaRPr lang="en-IN" sz="1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C78226A-5B45-E5F8-D6EC-7F1C9A6A37EF}"/>
              </a:ext>
            </a:extLst>
          </p:cNvPr>
          <p:cNvSpPr txBox="1"/>
          <p:nvPr/>
        </p:nvSpPr>
        <p:spPr>
          <a:xfrm>
            <a:off x="1240403" y="4866198"/>
            <a:ext cx="10081612" cy="1200329"/>
          </a:xfrm>
          <a:prstGeom prst="rect">
            <a:avLst/>
          </a:prstGeom>
          <a:noFill/>
        </p:spPr>
        <p:txBody>
          <a:bodyPr wrap="square" rtlCol="0">
            <a:spAutoFit/>
          </a:bodyPr>
          <a:lstStyle/>
          <a:p>
            <a:pPr algn="just"/>
            <a:r>
              <a:rPr lang="en-US" sz="1800" dirty="0">
                <a:solidFill>
                  <a:srgbClr val="000000"/>
                </a:solidFill>
                <a:effectLst/>
                <a:latin typeface="Times New Roman" panose="02020603050405020304" pitchFamily="18" charset="0"/>
                <a:cs typeface="Times New Roman" panose="02020603050405020304" pitchFamily="18" charset="0"/>
              </a:rPr>
              <a:t>The four-input NAND gate is built from four transistors. The output of the device is low </a:t>
            </a:r>
            <a:endParaRPr lang="en-US" dirty="0">
              <a:latin typeface="Times New Roman" panose="02020603050405020304" pitchFamily="18" charset="0"/>
              <a:cs typeface="Times New Roman" panose="02020603050405020304" pitchFamily="18" charset="0"/>
            </a:endParaRPr>
          </a:p>
          <a:p>
            <a:pPr algn="just"/>
            <a:r>
              <a:rPr lang="en-US" sz="1800" dirty="0">
                <a:solidFill>
                  <a:srgbClr val="000000"/>
                </a:solidFill>
                <a:effectLst/>
                <a:latin typeface="Times New Roman" panose="02020603050405020304" pitchFamily="18" charset="0"/>
                <a:cs typeface="Times New Roman" panose="02020603050405020304" pitchFamily="18" charset="0"/>
              </a:rPr>
              <a:t>(logic 0) when all the inputs (A, B, C, D) are high (logic 1), by driving the current to </a:t>
            </a:r>
            <a:endParaRPr lang="en-US" dirty="0">
              <a:latin typeface="Times New Roman" panose="02020603050405020304" pitchFamily="18" charset="0"/>
              <a:cs typeface="Times New Roman" panose="02020603050405020304" pitchFamily="18" charset="0"/>
            </a:endParaRPr>
          </a:p>
          <a:p>
            <a:pPr algn="just"/>
            <a:r>
              <a:rPr lang="en-US" sz="1800" dirty="0">
                <a:solidFill>
                  <a:srgbClr val="000000"/>
                </a:solidFill>
                <a:effectLst/>
                <a:latin typeface="Times New Roman" panose="02020603050405020304" pitchFamily="18" charset="0"/>
                <a:cs typeface="Times New Roman" panose="02020603050405020304" pitchFamily="18" charset="0"/>
              </a:rPr>
              <a:t>ground. In the similar way, output of the device goes logically high, when all the inputs are </a:t>
            </a:r>
            <a:endParaRPr lang="en-US" dirty="0">
              <a:latin typeface="Times New Roman" panose="02020603050405020304" pitchFamily="18" charset="0"/>
              <a:cs typeface="Times New Roman" panose="02020603050405020304" pitchFamily="18" charset="0"/>
            </a:endParaRPr>
          </a:p>
          <a:p>
            <a:pPr algn="just"/>
            <a:r>
              <a:rPr lang="en-US" sz="1800" dirty="0">
                <a:solidFill>
                  <a:srgbClr val="000000"/>
                </a:solidFill>
                <a:effectLst/>
                <a:latin typeface="Times New Roman" panose="02020603050405020304" pitchFamily="18" charset="0"/>
                <a:cs typeface="Times New Roman" panose="02020603050405020304" pitchFamily="18" charset="0"/>
              </a:rPr>
              <a:t>given logic 0 input. </a:t>
            </a:r>
            <a:endParaRPr lang="en-IN"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6B3EA717-FBCC-046C-19DB-81C20DD733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254" y="663530"/>
            <a:ext cx="5080884" cy="3240561"/>
          </a:xfrm>
          <a:prstGeom prst="rect">
            <a:avLst/>
          </a:prstGeom>
        </p:spPr>
      </p:pic>
      <p:pic>
        <p:nvPicPr>
          <p:cNvPr id="15" name="Picture 14">
            <a:extLst>
              <a:ext uri="{FF2B5EF4-FFF2-40B4-BE49-F238E27FC236}">
                <a16:creationId xmlns:a16="http://schemas.microsoft.com/office/drawing/2014/main" id="{17A89336-884E-CB3F-A56B-3C1BB45AD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1209" y="478864"/>
            <a:ext cx="4659464" cy="3121291"/>
          </a:xfrm>
          <a:prstGeom prst="rect">
            <a:avLst/>
          </a:prstGeom>
        </p:spPr>
      </p:pic>
    </p:spTree>
    <p:extLst>
      <p:ext uri="{BB962C8B-B14F-4D97-AF65-F5344CB8AC3E}">
        <p14:creationId xmlns:p14="http://schemas.microsoft.com/office/powerpoint/2010/main" val="1513574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DF77F2-34FA-EF46-201E-5EDF98A2A526}"/>
              </a:ext>
            </a:extLst>
          </p:cNvPr>
          <p:cNvSpPr txBox="1"/>
          <p:nvPr/>
        </p:nvSpPr>
        <p:spPr>
          <a:xfrm>
            <a:off x="1033670" y="212418"/>
            <a:ext cx="392794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Transient analysis</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FCF1825-1CAF-4C3D-EDF0-E4A02A08E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579" y="581750"/>
            <a:ext cx="8269358" cy="2105592"/>
          </a:xfrm>
          <a:prstGeom prst="rect">
            <a:avLst/>
          </a:prstGeom>
        </p:spPr>
      </p:pic>
      <p:sp>
        <p:nvSpPr>
          <p:cNvPr id="5" name="TextBox 4">
            <a:extLst>
              <a:ext uri="{FF2B5EF4-FFF2-40B4-BE49-F238E27FC236}">
                <a16:creationId xmlns:a16="http://schemas.microsoft.com/office/drawing/2014/main" id="{70CB62A0-7574-F8EA-1EB5-7F8E14456745}"/>
              </a:ext>
            </a:extLst>
          </p:cNvPr>
          <p:cNvSpPr txBox="1"/>
          <p:nvPr/>
        </p:nvSpPr>
        <p:spPr>
          <a:xfrm>
            <a:off x="1208598" y="3056674"/>
            <a:ext cx="233768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Designed layout</a:t>
            </a:r>
            <a:endParaRPr lang="en-IN"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396928C-E647-FF99-EF07-DBB32D92EBC1}"/>
              </a:ext>
            </a:extLst>
          </p:cNvPr>
          <p:cNvSpPr txBox="1"/>
          <p:nvPr/>
        </p:nvSpPr>
        <p:spPr>
          <a:xfrm>
            <a:off x="5637379" y="2688838"/>
            <a:ext cx="620683"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Fig. 10</a:t>
            </a:r>
            <a:endParaRPr lang="en-IN" sz="1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C569934-083D-3748-A408-4AB227EB4A2D}"/>
              </a:ext>
            </a:extLst>
          </p:cNvPr>
          <p:cNvSpPr txBox="1"/>
          <p:nvPr/>
        </p:nvSpPr>
        <p:spPr>
          <a:xfrm>
            <a:off x="5851540" y="6276250"/>
            <a:ext cx="1450141"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Fig. 11. Nand layout</a:t>
            </a:r>
            <a:endParaRPr lang="en-IN" sz="1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C8248A8-A57F-DA2E-6EB4-EA3CB6AB8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0554" y="3335168"/>
            <a:ext cx="5041127" cy="2803239"/>
          </a:xfrm>
          <a:prstGeom prst="rect">
            <a:avLst/>
          </a:prstGeom>
        </p:spPr>
      </p:pic>
    </p:spTree>
    <p:extLst>
      <p:ext uri="{BB962C8B-B14F-4D97-AF65-F5344CB8AC3E}">
        <p14:creationId xmlns:p14="http://schemas.microsoft.com/office/powerpoint/2010/main" val="3201090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2FDD9B-7962-9459-B867-4BDCA2B20B9E}"/>
              </a:ext>
            </a:extLst>
          </p:cNvPr>
          <p:cNvSpPr txBox="1"/>
          <p:nvPr/>
        </p:nvSpPr>
        <p:spPr>
          <a:xfrm>
            <a:off x="359798" y="117484"/>
            <a:ext cx="6094674" cy="369332"/>
          </a:xfrm>
          <a:prstGeom prst="rect">
            <a:avLst/>
          </a:prstGeom>
          <a:noFill/>
        </p:spPr>
        <p:txBody>
          <a:bodyPr wrap="square">
            <a:spAutoFit/>
          </a:bodyPr>
          <a:lstStyle/>
          <a:p>
            <a:r>
              <a:rPr lang="en-IN" sz="1800" b="1" dirty="0">
                <a:solidFill>
                  <a:srgbClr val="000000"/>
                </a:solidFill>
                <a:effectLst/>
                <a:latin typeface="TimesNewRomanPS-BoldMT"/>
              </a:rPr>
              <a:t>3:8 Decoder </a:t>
            </a:r>
            <a:endParaRPr lang="en-IN" dirty="0"/>
          </a:p>
        </p:txBody>
      </p:sp>
      <p:sp>
        <p:nvSpPr>
          <p:cNvPr id="7" name="TextBox 6">
            <a:extLst>
              <a:ext uri="{FF2B5EF4-FFF2-40B4-BE49-F238E27FC236}">
                <a16:creationId xmlns:a16="http://schemas.microsoft.com/office/drawing/2014/main" id="{42218741-04F7-D4AE-954C-0CC573920E86}"/>
              </a:ext>
            </a:extLst>
          </p:cNvPr>
          <p:cNvSpPr txBox="1"/>
          <p:nvPr/>
        </p:nvSpPr>
        <p:spPr>
          <a:xfrm>
            <a:off x="5043114" y="6376946"/>
            <a:ext cx="6094674" cy="276999"/>
          </a:xfrm>
          <a:prstGeom prst="rect">
            <a:avLst/>
          </a:prstGeom>
          <a:noFill/>
        </p:spPr>
        <p:txBody>
          <a:bodyPr wrap="square">
            <a:spAutoFit/>
          </a:bodyPr>
          <a:lstStyle/>
          <a:p>
            <a:r>
              <a:rPr lang="de-DE" sz="1200" dirty="0">
                <a:solidFill>
                  <a:srgbClr val="000000"/>
                </a:solidFill>
                <a:effectLst/>
                <a:latin typeface="Times New Roman" panose="02020603050405020304" pitchFamily="18" charset="0"/>
              </a:rPr>
              <a:t>Fig.12. 3:8 Decoder Schematic</a:t>
            </a:r>
            <a:endParaRPr lang="en-IN" sz="1200" dirty="0"/>
          </a:p>
        </p:txBody>
      </p:sp>
      <p:pic>
        <p:nvPicPr>
          <p:cNvPr id="5" name="Picture 4">
            <a:extLst>
              <a:ext uri="{FF2B5EF4-FFF2-40B4-BE49-F238E27FC236}">
                <a16:creationId xmlns:a16="http://schemas.microsoft.com/office/drawing/2014/main" id="{9A484D2D-6D76-4C27-CC12-86F3FEF6D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6437" y="486816"/>
            <a:ext cx="5719126" cy="5810617"/>
          </a:xfrm>
          <a:prstGeom prst="rect">
            <a:avLst/>
          </a:prstGeom>
        </p:spPr>
      </p:pic>
    </p:spTree>
    <p:extLst>
      <p:ext uri="{BB962C8B-B14F-4D97-AF65-F5344CB8AC3E}">
        <p14:creationId xmlns:p14="http://schemas.microsoft.com/office/powerpoint/2010/main" val="1566699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85EF0B-00BD-19EF-8120-75FB8AD93478}"/>
              </a:ext>
            </a:extLst>
          </p:cNvPr>
          <p:cNvPicPr>
            <a:picLocks noChangeAspect="1"/>
          </p:cNvPicPr>
          <p:nvPr/>
        </p:nvPicPr>
        <p:blipFill>
          <a:blip r:embed="rId2"/>
          <a:stretch>
            <a:fillRect/>
          </a:stretch>
        </p:blipFill>
        <p:spPr>
          <a:xfrm>
            <a:off x="3723881" y="83514"/>
            <a:ext cx="3360711" cy="3345485"/>
          </a:xfrm>
          <a:prstGeom prst="rect">
            <a:avLst/>
          </a:prstGeom>
        </p:spPr>
      </p:pic>
      <p:sp>
        <p:nvSpPr>
          <p:cNvPr id="5" name="TextBox 4">
            <a:extLst>
              <a:ext uri="{FF2B5EF4-FFF2-40B4-BE49-F238E27FC236}">
                <a16:creationId xmlns:a16="http://schemas.microsoft.com/office/drawing/2014/main" id="{D7E357A7-FCF8-8B83-5212-19E5D833226C}"/>
              </a:ext>
            </a:extLst>
          </p:cNvPr>
          <p:cNvSpPr txBox="1"/>
          <p:nvPr/>
        </p:nvSpPr>
        <p:spPr>
          <a:xfrm>
            <a:off x="4319546" y="3451816"/>
            <a:ext cx="6094674" cy="276999"/>
          </a:xfrm>
          <a:prstGeom prst="rect">
            <a:avLst/>
          </a:prstGeom>
          <a:noFill/>
        </p:spPr>
        <p:txBody>
          <a:bodyPr wrap="square">
            <a:spAutoFit/>
          </a:bodyPr>
          <a:lstStyle/>
          <a:p>
            <a:r>
              <a:rPr lang="en-US" sz="1200" dirty="0">
                <a:solidFill>
                  <a:srgbClr val="000000"/>
                </a:solidFill>
                <a:effectLst/>
                <a:latin typeface="Times New Roman" panose="02020603050405020304" pitchFamily="18" charset="0"/>
              </a:rPr>
              <a:t>Fig. 12\3. 3:8 Decoder Test Circuit</a:t>
            </a:r>
            <a:endParaRPr lang="en-IN" sz="1200" dirty="0"/>
          </a:p>
        </p:txBody>
      </p:sp>
      <p:sp>
        <p:nvSpPr>
          <p:cNvPr id="10" name="TextBox 9">
            <a:extLst>
              <a:ext uri="{FF2B5EF4-FFF2-40B4-BE49-F238E27FC236}">
                <a16:creationId xmlns:a16="http://schemas.microsoft.com/office/drawing/2014/main" id="{3A61CD25-A148-2E98-4CE7-84B18ED8FBBB}"/>
              </a:ext>
            </a:extLst>
          </p:cNvPr>
          <p:cNvSpPr txBox="1"/>
          <p:nvPr/>
        </p:nvSpPr>
        <p:spPr>
          <a:xfrm>
            <a:off x="1502797" y="4028633"/>
            <a:ext cx="8810045" cy="2031325"/>
          </a:xfrm>
          <a:prstGeom prst="rect">
            <a:avLst/>
          </a:prstGeom>
          <a:noFill/>
        </p:spPr>
        <p:txBody>
          <a:bodyPr wrap="square" rtlCol="0">
            <a:spAutoFit/>
          </a:bodyPr>
          <a:lstStyle/>
          <a:p>
            <a:pPr algn="just"/>
            <a:r>
              <a:rPr lang="en-US" sz="1800" dirty="0">
                <a:solidFill>
                  <a:srgbClr val="000000"/>
                </a:solidFill>
                <a:effectLst/>
                <a:latin typeface="Times New Roman" panose="02020603050405020304" pitchFamily="18" charset="0"/>
              </a:rPr>
              <a:t>The decoders make the number of interconnects to be quantified to a factor of log2N where N </a:t>
            </a:r>
            <a:endParaRPr lang="en-US" dirty="0"/>
          </a:p>
          <a:p>
            <a:pPr algn="just"/>
            <a:r>
              <a:rPr lang="en-US" sz="1800" dirty="0">
                <a:solidFill>
                  <a:srgbClr val="000000"/>
                </a:solidFill>
                <a:effectLst/>
                <a:latin typeface="Times New Roman" panose="02020603050405020304" pitchFamily="18" charset="0"/>
              </a:rPr>
              <a:t>is the number of independent address locations. In order words, they help in reducing the </a:t>
            </a:r>
            <a:endParaRPr lang="en-US" dirty="0"/>
          </a:p>
          <a:p>
            <a:pPr algn="just"/>
            <a:r>
              <a:rPr lang="en-US" sz="1800" dirty="0">
                <a:solidFill>
                  <a:srgbClr val="000000"/>
                </a:solidFill>
                <a:effectLst/>
                <a:latin typeface="Times New Roman" panose="02020603050405020304" pitchFamily="18" charset="0"/>
              </a:rPr>
              <a:t>total number of pins such that if there are N + K address lines then the bit storage will be </a:t>
            </a:r>
            <a:endParaRPr lang="en-US" dirty="0"/>
          </a:p>
          <a:p>
            <a:pPr algn="just"/>
            <a:r>
              <a:rPr lang="en-US" sz="1800" dirty="0">
                <a:solidFill>
                  <a:srgbClr val="000000"/>
                </a:solidFill>
                <a:effectLst/>
                <a:latin typeface="Times New Roman" panose="02020603050405020304" pitchFamily="18" charset="0"/>
              </a:rPr>
              <a:t>2N+K bits. Thus, supposing we have three address bits (input pins) A0, A1, A2 as shown </a:t>
            </a:r>
          </a:p>
          <a:p>
            <a:pPr algn="just"/>
            <a:r>
              <a:rPr lang="en-US" sz="1800" dirty="0">
                <a:solidFill>
                  <a:srgbClr val="000000"/>
                </a:solidFill>
                <a:effectLst/>
                <a:latin typeface="Times New Roman" panose="02020603050405020304" pitchFamily="18" charset="0"/>
              </a:rPr>
              <a:t>in our SRAM block design in figure 2; then N+K=3 therefore memory address space is 23 = 8 </a:t>
            </a:r>
            <a:endParaRPr lang="en-US" dirty="0"/>
          </a:p>
          <a:p>
            <a:pPr algn="just"/>
            <a:r>
              <a:rPr lang="en-US" sz="1800" dirty="0">
                <a:solidFill>
                  <a:srgbClr val="000000"/>
                </a:solidFill>
                <a:effectLst/>
                <a:latin typeface="Times New Roman" panose="02020603050405020304" pitchFamily="18" charset="0"/>
              </a:rPr>
              <a:t>bits (1byte) wide. </a:t>
            </a:r>
            <a:endParaRPr lang="en-IN" dirty="0"/>
          </a:p>
          <a:p>
            <a:endParaRPr lang="en-IN" dirty="0"/>
          </a:p>
        </p:txBody>
      </p:sp>
    </p:spTree>
    <p:extLst>
      <p:ext uri="{BB962C8B-B14F-4D97-AF65-F5344CB8AC3E}">
        <p14:creationId xmlns:p14="http://schemas.microsoft.com/office/powerpoint/2010/main" val="732247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D9C41E-6664-236C-F932-4F44DF2387EB}"/>
              </a:ext>
            </a:extLst>
          </p:cNvPr>
          <p:cNvSpPr txBox="1"/>
          <p:nvPr/>
        </p:nvSpPr>
        <p:spPr>
          <a:xfrm>
            <a:off x="502921" y="181094"/>
            <a:ext cx="6094674" cy="369332"/>
          </a:xfrm>
          <a:prstGeom prst="rect">
            <a:avLst/>
          </a:prstGeom>
          <a:noFill/>
        </p:spPr>
        <p:txBody>
          <a:bodyPr wrap="square">
            <a:spAutoFit/>
          </a:bodyPr>
          <a:lstStyle/>
          <a:p>
            <a:r>
              <a:rPr lang="en-IN" sz="1800" b="1" dirty="0">
                <a:solidFill>
                  <a:srgbClr val="000000"/>
                </a:solidFill>
                <a:effectLst/>
                <a:latin typeface="Times New Roman" panose="02020603050405020304" pitchFamily="18" charset="0"/>
              </a:rPr>
              <a:t>Waveform</a:t>
            </a:r>
            <a:r>
              <a:rPr lang="en-IN" sz="1800" dirty="0">
                <a:solidFill>
                  <a:srgbClr val="000000"/>
                </a:solidFill>
                <a:effectLst/>
                <a:latin typeface="Times New Roman" panose="02020603050405020304" pitchFamily="18" charset="0"/>
              </a:rPr>
              <a:t> </a:t>
            </a:r>
            <a:endParaRPr lang="en-IN" dirty="0"/>
          </a:p>
        </p:txBody>
      </p:sp>
      <p:pic>
        <p:nvPicPr>
          <p:cNvPr id="7" name="Picture 6">
            <a:extLst>
              <a:ext uri="{FF2B5EF4-FFF2-40B4-BE49-F238E27FC236}">
                <a16:creationId xmlns:a16="http://schemas.microsoft.com/office/drawing/2014/main" id="{C2FA792B-EC05-F85E-B86C-7800E4DCA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794" y="880410"/>
            <a:ext cx="10379339" cy="4001691"/>
          </a:xfrm>
          <a:prstGeom prst="rect">
            <a:avLst/>
          </a:prstGeom>
        </p:spPr>
      </p:pic>
      <p:sp>
        <p:nvSpPr>
          <p:cNvPr id="9" name="TextBox 8">
            <a:extLst>
              <a:ext uri="{FF2B5EF4-FFF2-40B4-BE49-F238E27FC236}">
                <a16:creationId xmlns:a16="http://schemas.microsoft.com/office/drawing/2014/main" id="{0AD5A63C-CBBD-D556-841F-9BA79DA7B8FE}"/>
              </a:ext>
            </a:extLst>
          </p:cNvPr>
          <p:cNvSpPr txBox="1"/>
          <p:nvPr/>
        </p:nvSpPr>
        <p:spPr>
          <a:xfrm>
            <a:off x="4812528" y="4605102"/>
            <a:ext cx="6094674" cy="276999"/>
          </a:xfrm>
          <a:prstGeom prst="rect">
            <a:avLst/>
          </a:prstGeom>
          <a:noFill/>
        </p:spPr>
        <p:txBody>
          <a:bodyPr wrap="square">
            <a:spAutoFit/>
          </a:bodyPr>
          <a:lstStyle/>
          <a:p>
            <a:r>
              <a:rPr lang="de-DE" sz="1200" dirty="0">
                <a:solidFill>
                  <a:srgbClr val="000000"/>
                </a:solidFill>
                <a:effectLst/>
                <a:latin typeface="Times New Roman" panose="02020603050405020304" pitchFamily="18" charset="0"/>
              </a:rPr>
              <a:t>Fig. 14.  3:8 Decoder Waveform </a:t>
            </a:r>
            <a:endParaRPr lang="en-IN" sz="1200" dirty="0"/>
          </a:p>
        </p:txBody>
      </p:sp>
      <p:sp>
        <p:nvSpPr>
          <p:cNvPr id="11" name="TextBox 10">
            <a:extLst>
              <a:ext uri="{FF2B5EF4-FFF2-40B4-BE49-F238E27FC236}">
                <a16:creationId xmlns:a16="http://schemas.microsoft.com/office/drawing/2014/main" id="{F6CCD3BB-286E-1F44-F540-508C0F70B100}"/>
              </a:ext>
            </a:extLst>
          </p:cNvPr>
          <p:cNvSpPr txBox="1"/>
          <p:nvPr/>
        </p:nvSpPr>
        <p:spPr>
          <a:xfrm>
            <a:off x="1510748" y="5212085"/>
            <a:ext cx="9048584" cy="646331"/>
          </a:xfrm>
          <a:prstGeom prst="rect">
            <a:avLst/>
          </a:prstGeom>
          <a:noFill/>
        </p:spPr>
        <p:txBody>
          <a:bodyPr wrap="square">
            <a:spAutoFit/>
          </a:bodyPr>
          <a:lstStyle/>
          <a:p>
            <a:r>
              <a:rPr lang="en-US" sz="1800" dirty="0">
                <a:solidFill>
                  <a:srgbClr val="000000"/>
                </a:solidFill>
                <a:effectLst/>
                <a:latin typeface="Times New Roman" panose="02020603050405020304" pitchFamily="18" charset="0"/>
              </a:rPr>
              <a:t>The Waveform for the 3 – input NAND gate is shown above and all the combinations can be </a:t>
            </a:r>
            <a:endParaRPr lang="en-US" dirty="0"/>
          </a:p>
          <a:p>
            <a:r>
              <a:rPr lang="en-US" sz="1800" dirty="0">
                <a:solidFill>
                  <a:srgbClr val="000000"/>
                </a:solidFill>
                <a:effectLst/>
                <a:latin typeface="Times New Roman" panose="02020603050405020304" pitchFamily="18" charset="0"/>
              </a:rPr>
              <a:t>seen clearly; where the outputs are given by y7, y6, y5, y4, y3, y2, y1, and y0.</a:t>
            </a:r>
            <a:endParaRPr lang="en-IN" dirty="0"/>
          </a:p>
        </p:txBody>
      </p:sp>
    </p:spTree>
    <p:extLst>
      <p:ext uri="{BB962C8B-B14F-4D97-AF65-F5344CB8AC3E}">
        <p14:creationId xmlns:p14="http://schemas.microsoft.com/office/powerpoint/2010/main" val="2403311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3410E7-FCA0-3C4F-F138-9C07B43EE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877" y="699513"/>
            <a:ext cx="3207628" cy="5458974"/>
          </a:xfrm>
          <a:prstGeom prst="rect">
            <a:avLst/>
          </a:prstGeom>
        </p:spPr>
      </p:pic>
      <p:sp>
        <p:nvSpPr>
          <p:cNvPr id="7" name="TextBox 6">
            <a:extLst>
              <a:ext uri="{FF2B5EF4-FFF2-40B4-BE49-F238E27FC236}">
                <a16:creationId xmlns:a16="http://schemas.microsoft.com/office/drawing/2014/main" id="{FF5E482D-F191-6DED-1830-40C37B17EDC3}"/>
              </a:ext>
            </a:extLst>
          </p:cNvPr>
          <p:cNvSpPr txBox="1"/>
          <p:nvPr/>
        </p:nvSpPr>
        <p:spPr>
          <a:xfrm>
            <a:off x="7937390" y="6265628"/>
            <a:ext cx="6094674" cy="276999"/>
          </a:xfrm>
          <a:prstGeom prst="rect">
            <a:avLst/>
          </a:prstGeom>
          <a:noFill/>
        </p:spPr>
        <p:txBody>
          <a:bodyPr wrap="square">
            <a:spAutoFit/>
          </a:bodyPr>
          <a:lstStyle/>
          <a:p>
            <a:r>
              <a:rPr lang="de-DE" sz="1200" dirty="0">
                <a:solidFill>
                  <a:srgbClr val="000000"/>
                </a:solidFill>
                <a:effectLst/>
                <a:latin typeface="Times New Roman" panose="02020603050405020304" pitchFamily="18" charset="0"/>
              </a:rPr>
              <a:t>Fig. 15.  3:8 Decoder Layout</a:t>
            </a:r>
            <a:endParaRPr lang="en-IN" sz="1200" dirty="0"/>
          </a:p>
        </p:txBody>
      </p:sp>
      <p:graphicFrame>
        <p:nvGraphicFramePr>
          <p:cNvPr id="8" name="Table 7">
            <a:extLst>
              <a:ext uri="{FF2B5EF4-FFF2-40B4-BE49-F238E27FC236}">
                <a16:creationId xmlns:a16="http://schemas.microsoft.com/office/drawing/2014/main" id="{768DA74D-BAB6-DFC9-3662-2180F27A1602}"/>
              </a:ext>
            </a:extLst>
          </p:cNvPr>
          <p:cNvGraphicFramePr>
            <a:graphicFrameLocks noGrp="1"/>
          </p:cNvGraphicFramePr>
          <p:nvPr>
            <p:extLst>
              <p:ext uri="{D42A27DB-BD31-4B8C-83A1-F6EECF244321}">
                <p14:modId xmlns:p14="http://schemas.microsoft.com/office/powerpoint/2010/main" val="3540811696"/>
              </p:ext>
            </p:extLst>
          </p:nvPr>
        </p:nvGraphicFramePr>
        <p:xfrm>
          <a:off x="1429357" y="1017767"/>
          <a:ext cx="3083560" cy="4866197"/>
        </p:xfrm>
        <a:graphic>
          <a:graphicData uri="http://schemas.openxmlformats.org/drawingml/2006/table">
            <a:tbl>
              <a:tblPr>
                <a:tableStyleId>{5C22544A-7EE6-4342-B048-85BDC9FD1C3A}</a:tableStyleId>
              </a:tblPr>
              <a:tblGrid>
                <a:gridCol w="537210">
                  <a:extLst>
                    <a:ext uri="{9D8B030D-6E8A-4147-A177-3AD203B41FA5}">
                      <a16:colId xmlns:a16="http://schemas.microsoft.com/office/drawing/2014/main" val="2729861367"/>
                    </a:ext>
                  </a:extLst>
                </a:gridCol>
                <a:gridCol w="539750">
                  <a:extLst>
                    <a:ext uri="{9D8B030D-6E8A-4147-A177-3AD203B41FA5}">
                      <a16:colId xmlns:a16="http://schemas.microsoft.com/office/drawing/2014/main" val="740224271"/>
                    </a:ext>
                  </a:extLst>
                </a:gridCol>
                <a:gridCol w="720090">
                  <a:extLst>
                    <a:ext uri="{9D8B030D-6E8A-4147-A177-3AD203B41FA5}">
                      <a16:colId xmlns:a16="http://schemas.microsoft.com/office/drawing/2014/main" val="3916648335"/>
                    </a:ext>
                  </a:extLst>
                </a:gridCol>
                <a:gridCol w="1286510">
                  <a:extLst>
                    <a:ext uri="{9D8B030D-6E8A-4147-A177-3AD203B41FA5}">
                      <a16:colId xmlns:a16="http://schemas.microsoft.com/office/drawing/2014/main" val="1596379286"/>
                    </a:ext>
                  </a:extLst>
                </a:gridCol>
              </a:tblGrid>
              <a:tr h="744242">
                <a:tc gridSpan="3">
                  <a:txBody>
                    <a:bodyPr/>
                    <a:lstStyle/>
                    <a:p>
                      <a:pPr marL="0" marR="0" algn="just">
                        <a:spcBef>
                          <a:spcPts val="0"/>
                        </a:spcBef>
                        <a:spcAft>
                          <a:spcPts val="0"/>
                        </a:spcAft>
                      </a:pPr>
                      <a:r>
                        <a:rPr lang="en-IN" sz="1000">
                          <a:effectLst/>
                        </a:rPr>
                        <a:t>Inputs</a:t>
                      </a:r>
                      <a:endParaRPr lang="en-IN" sz="1000">
                        <a:effectLst/>
                        <a:latin typeface="Times New Roman" panose="02020603050405020304" pitchFamily="18" charset="0"/>
                        <a:ea typeface="SimSun" panose="02010600030101010101" pitchFamily="2" charset="-122"/>
                      </a:endParaRPr>
                    </a:p>
                  </a:txBody>
                  <a:tcPr marL="68580" marR="68580"/>
                </a:tc>
                <a:tc hMerge="1">
                  <a:txBody>
                    <a:bodyPr/>
                    <a:lstStyle/>
                    <a:p>
                      <a:endParaRPr lang="en-IN"/>
                    </a:p>
                  </a:txBody>
                  <a:tcPr/>
                </a:tc>
                <a:tc hMerge="1">
                  <a:txBody>
                    <a:bodyPr/>
                    <a:lstStyle/>
                    <a:p>
                      <a:endParaRPr lang="en-IN"/>
                    </a:p>
                  </a:txBody>
                  <a:tcPr/>
                </a:tc>
                <a:tc>
                  <a:txBody>
                    <a:bodyPr/>
                    <a:lstStyle/>
                    <a:p>
                      <a:pPr marL="0" marR="0" algn="l">
                        <a:spcBef>
                          <a:spcPts val="0"/>
                        </a:spcBef>
                        <a:spcAft>
                          <a:spcPts val="0"/>
                        </a:spcAft>
                      </a:pPr>
                      <a:r>
                        <a:rPr lang="en-US" sz="1000">
                          <a:effectLst/>
                        </a:rPr>
                        <a:t>Output Selection WL/ WE (As selection)</a:t>
                      </a:r>
                      <a:endParaRPr lang="en-US" sz="1000">
                        <a:effectLst/>
                        <a:latin typeface="Times New Roman" panose="02020603050405020304" pitchFamily="18" charset="0"/>
                        <a:ea typeface="SimSun" panose="02010600030101010101" pitchFamily="2" charset="-122"/>
                      </a:endParaRPr>
                    </a:p>
                  </a:txBody>
                  <a:tcPr marL="68580" marR="68580"/>
                </a:tc>
                <a:extLst>
                  <a:ext uri="{0D108BD9-81ED-4DB2-BD59-A6C34878D82A}">
                    <a16:rowId xmlns:a16="http://schemas.microsoft.com/office/drawing/2014/main" val="1589029092"/>
                  </a:ext>
                </a:extLst>
              </a:tr>
              <a:tr h="457995">
                <a:tc>
                  <a:txBody>
                    <a:bodyPr/>
                    <a:lstStyle/>
                    <a:p>
                      <a:pPr marL="0" marR="0" algn="just">
                        <a:spcBef>
                          <a:spcPts val="0"/>
                        </a:spcBef>
                        <a:spcAft>
                          <a:spcPts val="0"/>
                        </a:spcAft>
                      </a:pPr>
                      <a:r>
                        <a:rPr lang="en-IN" sz="1000">
                          <a:effectLst/>
                        </a:rPr>
                        <a:t>A </a:t>
                      </a:r>
                      <a:endParaRPr lang="en-IN" sz="1000">
                        <a:effectLst/>
                        <a:latin typeface="Times New Roman" panose="02020603050405020304" pitchFamily="18" charset="0"/>
                        <a:ea typeface="SimSun" panose="02010600030101010101" pitchFamily="2" charset="-122"/>
                      </a:endParaRPr>
                    </a:p>
                  </a:txBody>
                  <a:tcPr marL="68580" marR="68580"/>
                </a:tc>
                <a:tc>
                  <a:txBody>
                    <a:bodyPr/>
                    <a:lstStyle/>
                    <a:p>
                      <a:pPr marL="0" marR="0" algn="just">
                        <a:spcBef>
                          <a:spcPts val="0"/>
                        </a:spcBef>
                        <a:spcAft>
                          <a:spcPts val="0"/>
                        </a:spcAft>
                      </a:pPr>
                      <a:r>
                        <a:rPr lang="en-IN" sz="1000" dirty="0">
                          <a:effectLst/>
                        </a:rPr>
                        <a:t>B </a:t>
                      </a:r>
                      <a:endParaRPr lang="en-IN" sz="1000" dirty="0">
                        <a:effectLst/>
                        <a:latin typeface="Times New Roman" panose="02020603050405020304" pitchFamily="18" charset="0"/>
                        <a:ea typeface="SimSun" panose="02010600030101010101" pitchFamily="2" charset="-122"/>
                      </a:endParaRPr>
                    </a:p>
                  </a:txBody>
                  <a:tcPr marL="68580" marR="68580"/>
                </a:tc>
                <a:tc>
                  <a:txBody>
                    <a:bodyPr/>
                    <a:lstStyle/>
                    <a:p>
                      <a:pPr marL="0" marR="0" algn="just">
                        <a:spcBef>
                          <a:spcPts val="0"/>
                        </a:spcBef>
                        <a:spcAft>
                          <a:spcPts val="0"/>
                        </a:spcAft>
                      </a:pPr>
                      <a:r>
                        <a:rPr lang="en-IN" sz="1000">
                          <a:effectLst/>
                        </a:rPr>
                        <a:t>C </a:t>
                      </a:r>
                      <a:endParaRPr lang="en-IN" sz="1000">
                        <a:effectLst/>
                        <a:latin typeface="Times New Roman" panose="02020603050405020304" pitchFamily="18" charset="0"/>
                        <a:ea typeface="SimSun" panose="02010600030101010101" pitchFamily="2" charset="-122"/>
                      </a:endParaRPr>
                    </a:p>
                  </a:txBody>
                  <a:tcPr marL="68580" marR="68580"/>
                </a:tc>
                <a:tc>
                  <a:txBody>
                    <a:bodyPr/>
                    <a:lstStyle/>
                    <a:p>
                      <a:pPr marL="0" marR="0" algn="just">
                        <a:spcBef>
                          <a:spcPts val="0"/>
                        </a:spcBef>
                        <a:spcAft>
                          <a:spcPts val="0"/>
                        </a:spcAft>
                      </a:pPr>
                      <a:r>
                        <a:rPr lang="en-IN" sz="1000">
                          <a:effectLst/>
                        </a:rPr>
                        <a:t> </a:t>
                      </a:r>
                      <a:endParaRPr lang="en-IN" sz="1000">
                        <a:effectLst/>
                        <a:latin typeface="Times New Roman" panose="02020603050405020304" pitchFamily="18" charset="0"/>
                        <a:ea typeface="SimSun" panose="02010600030101010101" pitchFamily="2" charset="-122"/>
                      </a:endParaRPr>
                    </a:p>
                  </a:txBody>
                  <a:tcPr marL="68580" marR="68580"/>
                </a:tc>
                <a:extLst>
                  <a:ext uri="{0D108BD9-81ED-4DB2-BD59-A6C34878D82A}">
                    <a16:rowId xmlns:a16="http://schemas.microsoft.com/office/drawing/2014/main" val="3781182871"/>
                  </a:ext>
                </a:extLst>
              </a:tr>
              <a:tr h="457995">
                <a:tc>
                  <a:txBody>
                    <a:bodyPr/>
                    <a:lstStyle/>
                    <a:p>
                      <a:pPr marL="0" marR="0" algn="just">
                        <a:spcBef>
                          <a:spcPts val="0"/>
                        </a:spcBef>
                        <a:spcAft>
                          <a:spcPts val="0"/>
                        </a:spcAft>
                      </a:pPr>
                      <a:r>
                        <a:rPr lang="en-IN" sz="1000">
                          <a:effectLst/>
                        </a:rPr>
                        <a:t>0 </a:t>
                      </a:r>
                      <a:endParaRPr lang="en-IN" sz="1000">
                        <a:effectLst/>
                        <a:latin typeface="Times New Roman" panose="02020603050405020304" pitchFamily="18" charset="0"/>
                        <a:ea typeface="SimSun" panose="02010600030101010101" pitchFamily="2" charset="-122"/>
                      </a:endParaRPr>
                    </a:p>
                  </a:txBody>
                  <a:tcPr marL="68580" marR="68580"/>
                </a:tc>
                <a:tc>
                  <a:txBody>
                    <a:bodyPr/>
                    <a:lstStyle/>
                    <a:p>
                      <a:pPr marL="0" marR="0" algn="just">
                        <a:spcBef>
                          <a:spcPts val="0"/>
                        </a:spcBef>
                        <a:spcAft>
                          <a:spcPts val="0"/>
                        </a:spcAft>
                      </a:pPr>
                      <a:r>
                        <a:rPr lang="en-IN" sz="1000">
                          <a:effectLst/>
                        </a:rPr>
                        <a:t>0 </a:t>
                      </a:r>
                      <a:endParaRPr lang="en-IN" sz="1000">
                        <a:effectLst/>
                        <a:latin typeface="Times New Roman" panose="02020603050405020304" pitchFamily="18" charset="0"/>
                        <a:ea typeface="SimSun" panose="02010600030101010101" pitchFamily="2" charset="-122"/>
                      </a:endParaRPr>
                    </a:p>
                  </a:txBody>
                  <a:tcPr marL="68580" marR="68580"/>
                </a:tc>
                <a:tc>
                  <a:txBody>
                    <a:bodyPr/>
                    <a:lstStyle/>
                    <a:p>
                      <a:pPr marL="0" marR="0" algn="just">
                        <a:spcBef>
                          <a:spcPts val="0"/>
                        </a:spcBef>
                        <a:spcAft>
                          <a:spcPts val="0"/>
                        </a:spcAft>
                      </a:pPr>
                      <a:r>
                        <a:rPr lang="en-IN" sz="1000">
                          <a:effectLst/>
                        </a:rPr>
                        <a:t>0 </a:t>
                      </a:r>
                      <a:endParaRPr lang="en-IN" sz="1000">
                        <a:effectLst/>
                        <a:latin typeface="Times New Roman" panose="02020603050405020304" pitchFamily="18" charset="0"/>
                        <a:ea typeface="SimSun" panose="02010600030101010101" pitchFamily="2" charset="-122"/>
                      </a:endParaRPr>
                    </a:p>
                  </a:txBody>
                  <a:tcPr marL="68580" marR="68580"/>
                </a:tc>
                <a:tc>
                  <a:txBody>
                    <a:bodyPr/>
                    <a:lstStyle/>
                    <a:p>
                      <a:pPr marL="0" marR="0" algn="just">
                        <a:spcBef>
                          <a:spcPts val="0"/>
                        </a:spcBef>
                        <a:spcAft>
                          <a:spcPts val="0"/>
                        </a:spcAft>
                      </a:pPr>
                      <a:r>
                        <a:rPr lang="en-IN" sz="1000">
                          <a:effectLst/>
                        </a:rPr>
                        <a:t>X0 </a:t>
                      </a:r>
                      <a:endParaRPr lang="en-IN" sz="1000">
                        <a:effectLst/>
                        <a:latin typeface="Times New Roman" panose="02020603050405020304" pitchFamily="18" charset="0"/>
                        <a:ea typeface="SimSun" panose="02010600030101010101" pitchFamily="2" charset="-122"/>
                      </a:endParaRPr>
                    </a:p>
                  </a:txBody>
                  <a:tcPr marL="68580" marR="68580"/>
                </a:tc>
                <a:extLst>
                  <a:ext uri="{0D108BD9-81ED-4DB2-BD59-A6C34878D82A}">
                    <a16:rowId xmlns:a16="http://schemas.microsoft.com/office/drawing/2014/main" val="1537650904"/>
                  </a:ext>
                </a:extLst>
              </a:tr>
              <a:tr h="457995">
                <a:tc>
                  <a:txBody>
                    <a:bodyPr/>
                    <a:lstStyle/>
                    <a:p>
                      <a:pPr marL="0" marR="0" algn="just">
                        <a:spcBef>
                          <a:spcPts val="0"/>
                        </a:spcBef>
                        <a:spcAft>
                          <a:spcPts val="0"/>
                        </a:spcAft>
                      </a:pPr>
                      <a:r>
                        <a:rPr lang="en-IN" sz="1000">
                          <a:effectLst/>
                        </a:rPr>
                        <a:t>0 </a:t>
                      </a:r>
                      <a:endParaRPr lang="en-IN" sz="1000">
                        <a:effectLst/>
                        <a:latin typeface="Times New Roman" panose="02020603050405020304" pitchFamily="18" charset="0"/>
                        <a:ea typeface="SimSun" panose="02010600030101010101" pitchFamily="2" charset="-122"/>
                      </a:endParaRPr>
                    </a:p>
                  </a:txBody>
                  <a:tcPr marL="68580" marR="68580"/>
                </a:tc>
                <a:tc>
                  <a:txBody>
                    <a:bodyPr/>
                    <a:lstStyle/>
                    <a:p>
                      <a:pPr marL="0" marR="0" algn="just">
                        <a:spcBef>
                          <a:spcPts val="0"/>
                        </a:spcBef>
                        <a:spcAft>
                          <a:spcPts val="0"/>
                        </a:spcAft>
                      </a:pPr>
                      <a:r>
                        <a:rPr lang="en-IN" sz="1000">
                          <a:effectLst/>
                        </a:rPr>
                        <a:t>0 </a:t>
                      </a:r>
                      <a:endParaRPr lang="en-IN" sz="1000">
                        <a:effectLst/>
                        <a:latin typeface="Times New Roman" panose="02020603050405020304" pitchFamily="18" charset="0"/>
                        <a:ea typeface="SimSun" panose="02010600030101010101" pitchFamily="2" charset="-122"/>
                      </a:endParaRPr>
                    </a:p>
                  </a:txBody>
                  <a:tcPr marL="68580" marR="68580"/>
                </a:tc>
                <a:tc>
                  <a:txBody>
                    <a:bodyPr/>
                    <a:lstStyle/>
                    <a:p>
                      <a:pPr marL="0" marR="0" algn="just">
                        <a:spcBef>
                          <a:spcPts val="0"/>
                        </a:spcBef>
                        <a:spcAft>
                          <a:spcPts val="0"/>
                        </a:spcAft>
                      </a:pPr>
                      <a:r>
                        <a:rPr lang="en-IN" sz="1000">
                          <a:effectLst/>
                        </a:rPr>
                        <a:t>1 </a:t>
                      </a:r>
                      <a:endParaRPr lang="en-IN" sz="1000">
                        <a:effectLst/>
                        <a:latin typeface="Times New Roman" panose="02020603050405020304" pitchFamily="18" charset="0"/>
                        <a:ea typeface="SimSun" panose="02010600030101010101" pitchFamily="2" charset="-122"/>
                      </a:endParaRPr>
                    </a:p>
                  </a:txBody>
                  <a:tcPr marL="68580" marR="68580"/>
                </a:tc>
                <a:tc>
                  <a:txBody>
                    <a:bodyPr/>
                    <a:lstStyle/>
                    <a:p>
                      <a:pPr marL="0" marR="0" algn="just">
                        <a:spcBef>
                          <a:spcPts val="0"/>
                        </a:spcBef>
                        <a:spcAft>
                          <a:spcPts val="0"/>
                        </a:spcAft>
                      </a:pPr>
                      <a:r>
                        <a:rPr lang="en-IN" sz="1000">
                          <a:effectLst/>
                        </a:rPr>
                        <a:t>X1 </a:t>
                      </a:r>
                      <a:endParaRPr lang="en-IN" sz="1000">
                        <a:effectLst/>
                        <a:latin typeface="Times New Roman" panose="02020603050405020304" pitchFamily="18" charset="0"/>
                        <a:ea typeface="SimSun" panose="02010600030101010101" pitchFamily="2" charset="-122"/>
                      </a:endParaRPr>
                    </a:p>
                  </a:txBody>
                  <a:tcPr marL="68580" marR="68580"/>
                </a:tc>
                <a:extLst>
                  <a:ext uri="{0D108BD9-81ED-4DB2-BD59-A6C34878D82A}">
                    <a16:rowId xmlns:a16="http://schemas.microsoft.com/office/drawing/2014/main" val="1265298908"/>
                  </a:ext>
                </a:extLst>
              </a:tr>
              <a:tr h="457995">
                <a:tc>
                  <a:txBody>
                    <a:bodyPr/>
                    <a:lstStyle/>
                    <a:p>
                      <a:pPr marL="0" marR="0" algn="just">
                        <a:spcBef>
                          <a:spcPts val="0"/>
                        </a:spcBef>
                        <a:spcAft>
                          <a:spcPts val="0"/>
                        </a:spcAft>
                      </a:pPr>
                      <a:r>
                        <a:rPr lang="en-IN" sz="1000">
                          <a:effectLst/>
                        </a:rPr>
                        <a:t>0 </a:t>
                      </a:r>
                      <a:endParaRPr lang="en-IN" sz="1000">
                        <a:effectLst/>
                        <a:latin typeface="Times New Roman" panose="02020603050405020304" pitchFamily="18" charset="0"/>
                        <a:ea typeface="SimSun" panose="02010600030101010101" pitchFamily="2" charset="-122"/>
                      </a:endParaRPr>
                    </a:p>
                  </a:txBody>
                  <a:tcPr marL="68580" marR="68580"/>
                </a:tc>
                <a:tc>
                  <a:txBody>
                    <a:bodyPr/>
                    <a:lstStyle/>
                    <a:p>
                      <a:pPr marL="0" marR="0" algn="just">
                        <a:spcBef>
                          <a:spcPts val="0"/>
                        </a:spcBef>
                        <a:spcAft>
                          <a:spcPts val="0"/>
                        </a:spcAft>
                      </a:pPr>
                      <a:r>
                        <a:rPr lang="en-IN" sz="1000">
                          <a:effectLst/>
                        </a:rPr>
                        <a:t>1 </a:t>
                      </a:r>
                      <a:endParaRPr lang="en-IN" sz="1000">
                        <a:effectLst/>
                        <a:latin typeface="Times New Roman" panose="02020603050405020304" pitchFamily="18" charset="0"/>
                        <a:ea typeface="SimSun" panose="02010600030101010101" pitchFamily="2" charset="-122"/>
                      </a:endParaRPr>
                    </a:p>
                  </a:txBody>
                  <a:tcPr marL="68580" marR="68580"/>
                </a:tc>
                <a:tc>
                  <a:txBody>
                    <a:bodyPr/>
                    <a:lstStyle/>
                    <a:p>
                      <a:pPr marL="0" marR="0" algn="just">
                        <a:spcBef>
                          <a:spcPts val="0"/>
                        </a:spcBef>
                        <a:spcAft>
                          <a:spcPts val="0"/>
                        </a:spcAft>
                      </a:pPr>
                      <a:r>
                        <a:rPr lang="en-IN" sz="1000">
                          <a:effectLst/>
                        </a:rPr>
                        <a:t>0 </a:t>
                      </a:r>
                      <a:endParaRPr lang="en-IN" sz="1000">
                        <a:effectLst/>
                        <a:latin typeface="Times New Roman" panose="02020603050405020304" pitchFamily="18" charset="0"/>
                        <a:ea typeface="SimSun" panose="02010600030101010101" pitchFamily="2" charset="-122"/>
                      </a:endParaRPr>
                    </a:p>
                  </a:txBody>
                  <a:tcPr marL="68580" marR="68580"/>
                </a:tc>
                <a:tc>
                  <a:txBody>
                    <a:bodyPr/>
                    <a:lstStyle/>
                    <a:p>
                      <a:pPr marL="0" marR="0" algn="just">
                        <a:spcBef>
                          <a:spcPts val="0"/>
                        </a:spcBef>
                        <a:spcAft>
                          <a:spcPts val="0"/>
                        </a:spcAft>
                      </a:pPr>
                      <a:r>
                        <a:rPr lang="en-IN" sz="1000">
                          <a:effectLst/>
                        </a:rPr>
                        <a:t>X2 </a:t>
                      </a:r>
                      <a:endParaRPr lang="en-IN" sz="1000">
                        <a:effectLst/>
                        <a:latin typeface="Times New Roman" panose="02020603050405020304" pitchFamily="18" charset="0"/>
                        <a:ea typeface="SimSun" panose="02010600030101010101" pitchFamily="2" charset="-122"/>
                      </a:endParaRPr>
                    </a:p>
                  </a:txBody>
                  <a:tcPr marL="68580" marR="68580"/>
                </a:tc>
                <a:extLst>
                  <a:ext uri="{0D108BD9-81ED-4DB2-BD59-A6C34878D82A}">
                    <a16:rowId xmlns:a16="http://schemas.microsoft.com/office/drawing/2014/main" val="2029663897"/>
                  </a:ext>
                </a:extLst>
              </a:tr>
              <a:tr h="457995">
                <a:tc>
                  <a:txBody>
                    <a:bodyPr/>
                    <a:lstStyle/>
                    <a:p>
                      <a:pPr marL="0" marR="0" algn="just">
                        <a:spcBef>
                          <a:spcPts val="0"/>
                        </a:spcBef>
                        <a:spcAft>
                          <a:spcPts val="0"/>
                        </a:spcAft>
                      </a:pPr>
                      <a:r>
                        <a:rPr lang="en-IN" sz="1000">
                          <a:effectLst/>
                        </a:rPr>
                        <a:t>0 </a:t>
                      </a:r>
                      <a:endParaRPr lang="en-IN" sz="1000">
                        <a:effectLst/>
                        <a:latin typeface="Times New Roman" panose="02020603050405020304" pitchFamily="18" charset="0"/>
                        <a:ea typeface="SimSun" panose="02010600030101010101" pitchFamily="2" charset="-122"/>
                      </a:endParaRPr>
                    </a:p>
                  </a:txBody>
                  <a:tcPr marL="68580" marR="68580"/>
                </a:tc>
                <a:tc>
                  <a:txBody>
                    <a:bodyPr/>
                    <a:lstStyle/>
                    <a:p>
                      <a:pPr marL="0" marR="0" algn="just">
                        <a:spcBef>
                          <a:spcPts val="0"/>
                        </a:spcBef>
                        <a:spcAft>
                          <a:spcPts val="0"/>
                        </a:spcAft>
                      </a:pPr>
                      <a:r>
                        <a:rPr lang="en-IN" sz="1000">
                          <a:effectLst/>
                        </a:rPr>
                        <a:t>1 </a:t>
                      </a:r>
                      <a:endParaRPr lang="en-IN" sz="1000">
                        <a:effectLst/>
                        <a:latin typeface="Times New Roman" panose="02020603050405020304" pitchFamily="18" charset="0"/>
                        <a:ea typeface="SimSun" panose="02010600030101010101" pitchFamily="2" charset="-122"/>
                      </a:endParaRPr>
                    </a:p>
                  </a:txBody>
                  <a:tcPr marL="68580" marR="68580"/>
                </a:tc>
                <a:tc>
                  <a:txBody>
                    <a:bodyPr/>
                    <a:lstStyle/>
                    <a:p>
                      <a:pPr marL="0" marR="0" algn="just">
                        <a:spcBef>
                          <a:spcPts val="0"/>
                        </a:spcBef>
                        <a:spcAft>
                          <a:spcPts val="0"/>
                        </a:spcAft>
                      </a:pPr>
                      <a:r>
                        <a:rPr lang="en-IN" sz="1000">
                          <a:effectLst/>
                        </a:rPr>
                        <a:t>1 </a:t>
                      </a:r>
                      <a:endParaRPr lang="en-IN" sz="1000">
                        <a:effectLst/>
                        <a:latin typeface="Times New Roman" panose="02020603050405020304" pitchFamily="18" charset="0"/>
                        <a:ea typeface="SimSun" panose="02010600030101010101" pitchFamily="2" charset="-122"/>
                      </a:endParaRPr>
                    </a:p>
                  </a:txBody>
                  <a:tcPr marL="68580" marR="68580"/>
                </a:tc>
                <a:tc>
                  <a:txBody>
                    <a:bodyPr/>
                    <a:lstStyle/>
                    <a:p>
                      <a:pPr marL="0" marR="0" algn="just">
                        <a:spcBef>
                          <a:spcPts val="0"/>
                        </a:spcBef>
                        <a:spcAft>
                          <a:spcPts val="0"/>
                        </a:spcAft>
                      </a:pPr>
                      <a:r>
                        <a:rPr lang="en-IN" sz="1000">
                          <a:effectLst/>
                        </a:rPr>
                        <a:t>X3 </a:t>
                      </a:r>
                      <a:endParaRPr lang="en-IN" sz="1000">
                        <a:effectLst/>
                        <a:latin typeface="Times New Roman" panose="02020603050405020304" pitchFamily="18" charset="0"/>
                        <a:ea typeface="SimSun" panose="02010600030101010101" pitchFamily="2" charset="-122"/>
                      </a:endParaRPr>
                    </a:p>
                  </a:txBody>
                  <a:tcPr marL="68580" marR="68580"/>
                </a:tc>
                <a:extLst>
                  <a:ext uri="{0D108BD9-81ED-4DB2-BD59-A6C34878D82A}">
                    <a16:rowId xmlns:a16="http://schemas.microsoft.com/office/drawing/2014/main" val="3866220322"/>
                  </a:ext>
                </a:extLst>
              </a:tr>
              <a:tr h="457995">
                <a:tc>
                  <a:txBody>
                    <a:bodyPr/>
                    <a:lstStyle/>
                    <a:p>
                      <a:pPr marL="0" marR="0" algn="just">
                        <a:spcBef>
                          <a:spcPts val="0"/>
                        </a:spcBef>
                        <a:spcAft>
                          <a:spcPts val="0"/>
                        </a:spcAft>
                      </a:pPr>
                      <a:r>
                        <a:rPr lang="en-IN" sz="1000">
                          <a:effectLst/>
                        </a:rPr>
                        <a:t>1 </a:t>
                      </a:r>
                      <a:endParaRPr lang="en-IN" sz="1000">
                        <a:effectLst/>
                        <a:latin typeface="Times New Roman" panose="02020603050405020304" pitchFamily="18" charset="0"/>
                        <a:ea typeface="SimSun" panose="02010600030101010101" pitchFamily="2" charset="-122"/>
                      </a:endParaRPr>
                    </a:p>
                  </a:txBody>
                  <a:tcPr marL="68580" marR="68580"/>
                </a:tc>
                <a:tc>
                  <a:txBody>
                    <a:bodyPr/>
                    <a:lstStyle/>
                    <a:p>
                      <a:pPr marL="0" marR="0" algn="just">
                        <a:spcBef>
                          <a:spcPts val="0"/>
                        </a:spcBef>
                        <a:spcAft>
                          <a:spcPts val="0"/>
                        </a:spcAft>
                      </a:pPr>
                      <a:r>
                        <a:rPr lang="en-IN" sz="1000">
                          <a:effectLst/>
                        </a:rPr>
                        <a:t>0 </a:t>
                      </a:r>
                      <a:endParaRPr lang="en-IN" sz="1000">
                        <a:effectLst/>
                        <a:latin typeface="Times New Roman" panose="02020603050405020304" pitchFamily="18" charset="0"/>
                        <a:ea typeface="SimSun" panose="02010600030101010101" pitchFamily="2" charset="-122"/>
                      </a:endParaRPr>
                    </a:p>
                  </a:txBody>
                  <a:tcPr marL="68580" marR="68580"/>
                </a:tc>
                <a:tc>
                  <a:txBody>
                    <a:bodyPr/>
                    <a:lstStyle/>
                    <a:p>
                      <a:pPr marL="0" marR="0" algn="just">
                        <a:spcBef>
                          <a:spcPts val="0"/>
                        </a:spcBef>
                        <a:spcAft>
                          <a:spcPts val="0"/>
                        </a:spcAft>
                      </a:pPr>
                      <a:r>
                        <a:rPr lang="en-IN" sz="1000">
                          <a:effectLst/>
                        </a:rPr>
                        <a:t>0 </a:t>
                      </a:r>
                      <a:endParaRPr lang="en-IN" sz="1000">
                        <a:effectLst/>
                        <a:latin typeface="Times New Roman" panose="02020603050405020304" pitchFamily="18" charset="0"/>
                        <a:ea typeface="SimSun" panose="02010600030101010101" pitchFamily="2" charset="-122"/>
                      </a:endParaRPr>
                    </a:p>
                  </a:txBody>
                  <a:tcPr marL="68580" marR="68580"/>
                </a:tc>
                <a:tc>
                  <a:txBody>
                    <a:bodyPr/>
                    <a:lstStyle/>
                    <a:p>
                      <a:pPr marL="0" marR="0" algn="just">
                        <a:spcBef>
                          <a:spcPts val="0"/>
                        </a:spcBef>
                        <a:spcAft>
                          <a:spcPts val="0"/>
                        </a:spcAft>
                      </a:pPr>
                      <a:r>
                        <a:rPr lang="en-IN" sz="1000">
                          <a:effectLst/>
                        </a:rPr>
                        <a:t>X4 </a:t>
                      </a:r>
                      <a:endParaRPr lang="en-IN" sz="1000">
                        <a:effectLst/>
                        <a:latin typeface="Times New Roman" panose="02020603050405020304" pitchFamily="18" charset="0"/>
                        <a:ea typeface="SimSun" panose="02010600030101010101" pitchFamily="2" charset="-122"/>
                      </a:endParaRPr>
                    </a:p>
                  </a:txBody>
                  <a:tcPr marL="68580" marR="68580"/>
                </a:tc>
                <a:extLst>
                  <a:ext uri="{0D108BD9-81ED-4DB2-BD59-A6C34878D82A}">
                    <a16:rowId xmlns:a16="http://schemas.microsoft.com/office/drawing/2014/main" val="883670618"/>
                  </a:ext>
                </a:extLst>
              </a:tr>
              <a:tr h="457995">
                <a:tc>
                  <a:txBody>
                    <a:bodyPr/>
                    <a:lstStyle/>
                    <a:p>
                      <a:pPr marL="0" marR="0" algn="just">
                        <a:spcBef>
                          <a:spcPts val="0"/>
                        </a:spcBef>
                        <a:spcAft>
                          <a:spcPts val="0"/>
                        </a:spcAft>
                      </a:pPr>
                      <a:r>
                        <a:rPr lang="en-IN" sz="1000">
                          <a:effectLst/>
                        </a:rPr>
                        <a:t>1 </a:t>
                      </a:r>
                      <a:endParaRPr lang="en-IN" sz="1000">
                        <a:effectLst/>
                        <a:latin typeface="Times New Roman" panose="02020603050405020304" pitchFamily="18" charset="0"/>
                        <a:ea typeface="SimSun" panose="02010600030101010101" pitchFamily="2" charset="-122"/>
                      </a:endParaRPr>
                    </a:p>
                  </a:txBody>
                  <a:tcPr marL="68580" marR="68580"/>
                </a:tc>
                <a:tc>
                  <a:txBody>
                    <a:bodyPr/>
                    <a:lstStyle/>
                    <a:p>
                      <a:pPr marL="0" marR="0" algn="just">
                        <a:spcBef>
                          <a:spcPts val="0"/>
                        </a:spcBef>
                        <a:spcAft>
                          <a:spcPts val="0"/>
                        </a:spcAft>
                      </a:pPr>
                      <a:r>
                        <a:rPr lang="en-IN" sz="1000">
                          <a:effectLst/>
                        </a:rPr>
                        <a:t>0 </a:t>
                      </a:r>
                      <a:endParaRPr lang="en-IN" sz="1000">
                        <a:effectLst/>
                        <a:latin typeface="Times New Roman" panose="02020603050405020304" pitchFamily="18" charset="0"/>
                        <a:ea typeface="SimSun" panose="02010600030101010101" pitchFamily="2" charset="-122"/>
                      </a:endParaRPr>
                    </a:p>
                  </a:txBody>
                  <a:tcPr marL="68580" marR="68580"/>
                </a:tc>
                <a:tc>
                  <a:txBody>
                    <a:bodyPr/>
                    <a:lstStyle/>
                    <a:p>
                      <a:pPr marL="0" marR="0" algn="just">
                        <a:spcBef>
                          <a:spcPts val="0"/>
                        </a:spcBef>
                        <a:spcAft>
                          <a:spcPts val="0"/>
                        </a:spcAft>
                      </a:pPr>
                      <a:r>
                        <a:rPr lang="en-IN" sz="1000">
                          <a:effectLst/>
                        </a:rPr>
                        <a:t>1 </a:t>
                      </a:r>
                      <a:endParaRPr lang="en-IN" sz="1000">
                        <a:effectLst/>
                        <a:latin typeface="Times New Roman" panose="02020603050405020304" pitchFamily="18" charset="0"/>
                        <a:ea typeface="SimSun" panose="02010600030101010101" pitchFamily="2" charset="-122"/>
                      </a:endParaRPr>
                    </a:p>
                  </a:txBody>
                  <a:tcPr marL="68580" marR="68580"/>
                </a:tc>
                <a:tc>
                  <a:txBody>
                    <a:bodyPr/>
                    <a:lstStyle/>
                    <a:p>
                      <a:pPr marL="0" marR="0" algn="just">
                        <a:spcBef>
                          <a:spcPts val="0"/>
                        </a:spcBef>
                        <a:spcAft>
                          <a:spcPts val="0"/>
                        </a:spcAft>
                      </a:pPr>
                      <a:r>
                        <a:rPr lang="en-IN" sz="1000">
                          <a:effectLst/>
                        </a:rPr>
                        <a:t>X5 </a:t>
                      </a:r>
                      <a:endParaRPr lang="en-IN" sz="1000">
                        <a:effectLst/>
                        <a:latin typeface="Times New Roman" panose="02020603050405020304" pitchFamily="18" charset="0"/>
                        <a:ea typeface="SimSun" panose="02010600030101010101" pitchFamily="2" charset="-122"/>
                      </a:endParaRPr>
                    </a:p>
                  </a:txBody>
                  <a:tcPr marL="68580" marR="68580"/>
                </a:tc>
                <a:extLst>
                  <a:ext uri="{0D108BD9-81ED-4DB2-BD59-A6C34878D82A}">
                    <a16:rowId xmlns:a16="http://schemas.microsoft.com/office/drawing/2014/main" val="1631158117"/>
                  </a:ext>
                </a:extLst>
              </a:tr>
              <a:tr h="457995">
                <a:tc>
                  <a:txBody>
                    <a:bodyPr/>
                    <a:lstStyle/>
                    <a:p>
                      <a:pPr marL="0" marR="0" algn="just">
                        <a:spcBef>
                          <a:spcPts val="0"/>
                        </a:spcBef>
                        <a:spcAft>
                          <a:spcPts val="0"/>
                        </a:spcAft>
                      </a:pPr>
                      <a:r>
                        <a:rPr lang="en-IN" sz="1000">
                          <a:effectLst/>
                        </a:rPr>
                        <a:t>1 </a:t>
                      </a:r>
                      <a:endParaRPr lang="en-IN" sz="1000">
                        <a:effectLst/>
                        <a:latin typeface="Times New Roman" panose="02020603050405020304" pitchFamily="18" charset="0"/>
                        <a:ea typeface="SimSun" panose="02010600030101010101" pitchFamily="2" charset="-122"/>
                      </a:endParaRPr>
                    </a:p>
                  </a:txBody>
                  <a:tcPr marL="68580" marR="68580"/>
                </a:tc>
                <a:tc>
                  <a:txBody>
                    <a:bodyPr/>
                    <a:lstStyle/>
                    <a:p>
                      <a:pPr marL="0" marR="0" algn="just">
                        <a:spcBef>
                          <a:spcPts val="0"/>
                        </a:spcBef>
                        <a:spcAft>
                          <a:spcPts val="0"/>
                        </a:spcAft>
                      </a:pPr>
                      <a:r>
                        <a:rPr lang="en-IN" sz="1000">
                          <a:effectLst/>
                        </a:rPr>
                        <a:t>1 </a:t>
                      </a:r>
                      <a:endParaRPr lang="en-IN" sz="1000">
                        <a:effectLst/>
                        <a:latin typeface="Times New Roman" panose="02020603050405020304" pitchFamily="18" charset="0"/>
                        <a:ea typeface="SimSun" panose="02010600030101010101" pitchFamily="2" charset="-122"/>
                      </a:endParaRPr>
                    </a:p>
                  </a:txBody>
                  <a:tcPr marL="68580" marR="68580"/>
                </a:tc>
                <a:tc>
                  <a:txBody>
                    <a:bodyPr/>
                    <a:lstStyle/>
                    <a:p>
                      <a:pPr marL="0" marR="0" algn="just">
                        <a:spcBef>
                          <a:spcPts val="0"/>
                        </a:spcBef>
                        <a:spcAft>
                          <a:spcPts val="0"/>
                        </a:spcAft>
                      </a:pPr>
                      <a:r>
                        <a:rPr lang="en-IN" sz="1000">
                          <a:effectLst/>
                        </a:rPr>
                        <a:t>0 </a:t>
                      </a:r>
                      <a:endParaRPr lang="en-IN" sz="1000">
                        <a:effectLst/>
                        <a:latin typeface="Times New Roman" panose="02020603050405020304" pitchFamily="18" charset="0"/>
                        <a:ea typeface="SimSun" panose="02010600030101010101" pitchFamily="2" charset="-122"/>
                      </a:endParaRPr>
                    </a:p>
                  </a:txBody>
                  <a:tcPr marL="68580" marR="68580"/>
                </a:tc>
                <a:tc>
                  <a:txBody>
                    <a:bodyPr/>
                    <a:lstStyle/>
                    <a:p>
                      <a:pPr marL="0" marR="0" algn="just">
                        <a:spcBef>
                          <a:spcPts val="0"/>
                        </a:spcBef>
                        <a:spcAft>
                          <a:spcPts val="0"/>
                        </a:spcAft>
                      </a:pPr>
                      <a:r>
                        <a:rPr lang="en-IN" sz="1000">
                          <a:effectLst/>
                        </a:rPr>
                        <a:t>X6 </a:t>
                      </a:r>
                      <a:endParaRPr lang="en-IN" sz="1000">
                        <a:effectLst/>
                        <a:latin typeface="Times New Roman" panose="02020603050405020304" pitchFamily="18" charset="0"/>
                        <a:ea typeface="SimSun" panose="02010600030101010101" pitchFamily="2" charset="-122"/>
                      </a:endParaRPr>
                    </a:p>
                  </a:txBody>
                  <a:tcPr marL="68580" marR="68580"/>
                </a:tc>
                <a:extLst>
                  <a:ext uri="{0D108BD9-81ED-4DB2-BD59-A6C34878D82A}">
                    <a16:rowId xmlns:a16="http://schemas.microsoft.com/office/drawing/2014/main" val="755537228"/>
                  </a:ext>
                </a:extLst>
              </a:tr>
              <a:tr h="457995">
                <a:tc>
                  <a:txBody>
                    <a:bodyPr/>
                    <a:lstStyle/>
                    <a:p>
                      <a:pPr marL="0" marR="0" algn="just">
                        <a:spcBef>
                          <a:spcPts val="0"/>
                        </a:spcBef>
                        <a:spcAft>
                          <a:spcPts val="0"/>
                        </a:spcAft>
                      </a:pPr>
                      <a:r>
                        <a:rPr lang="en-IN" sz="1000">
                          <a:effectLst/>
                        </a:rPr>
                        <a:t>1 </a:t>
                      </a:r>
                      <a:endParaRPr lang="en-IN" sz="1000">
                        <a:effectLst/>
                        <a:latin typeface="Times New Roman" panose="02020603050405020304" pitchFamily="18" charset="0"/>
                        <a:ea typeface="SimSun" panose="02010600030101010101" pitchFamily="2" charset="-122"/>
                      </a:endParaRPr>
                    </a:p>
                  </a:txBody>
                  <a:tcPr marL="68580" marR="68580"/>
                </a:tc>
                <a:tc>
                  <a:txBody>
                    <a:bodyPr/>
                    <a:lstStyle/>
                    <a:p>
                      <a:pPr marL="0" marR="0" algn="just">
                        <a:spcBef>
                          <a:spcPts val="0"/>
                        </a:spcBef>
                        <a:spcAft>
                          <a:spcPts val="0"/>
                        </a:spcAft>
                      </a:pPr>
                      <a:r>
                        <a:rPr lang="en-IN" sz="1000">
                          <a:effectLst/>
                        </a:rPr>
                        <a:t>1 </a:t>
                      </a:r>
                      <a:endParaRPr lang="en-IN" sz="1000">
                        <a:effectLst/>
                        <a:latin typeface="Times New Roman" panose="02020603050405020304" pitchFamily="18" charset="0"/>
                        <a:ea typeface="SimSun" panose="02010600030101010101" pitchFamily="2" charset="-122"/>
                      </a:endParaRPr>
                    </a:p>
                  </a:txBody>
                  <a:tcPr marL="68580" marR="68580"/>
                </a:tc>
                <a:tc>
                  <a:txBody>
                    <a:bodyPr/>
                    <a:lstStyle/>
                    <a:p>
                      <a:pPr marL="0" marR="0" algn="just">
                        <a:spcBef>
                          <a:spcPts val="0"/>
                        </a:spcBef>
                        <a:spcAft>
                          <a:spcPts val="0"/>
                        </a:spcAft>
                      </a:pPr>
                      <a:r>
                        <a:rPr lang="en-IN" sz="1000">
                          <a:effectLst/>
                        </a:rPr>
                        <a:t>1 </a:t>
                      </a:r>
                      <a:endParaRPr lang="en-IN" sz="1000">
                        <a:effectLst/>
                        <a:latin typeface="Times New Roman" panose="02020603050405020304" pitchFamily="18" charset="0"/>
                        <a:ea typeface="SimSun" panose="02010600030101010101" pitchFamily="2" charset="-122"/>
                      </a:endParaRPr>
                    </a:p>
                  </a:txBody>
                  <a:tcPr marL="68580" marR="68580"/>
                </a:tc>
                <a:tc>
                  <a:txBody>
                    <a:bodyPr/>
                    <a:lstStyle/>
                    <a:p>
                      <a:pPr marL="0" marR="0" algn="just">
                        <a:spcBef>
                          <a:spcPts val="0"/>
                        </a:spcBef>
                        <a:spcAft>
                          <a:spcPts val="0"/>
                        </a:spcAft>
                      </a:pPr>
                      <a:r>
                        <a:rPr lang="en-IN" sz="1000" dirty="0">
                          <a:effectLst/>
                        </a:rPr>
                        <a:t>X7 </a:t>
                      </a:r>
                      <a:endParaRPr lang="en-IN" sz="1000" dirty="0">
                        <a:effectLst/>
                        <a:latin typeface="Times New Roman" panose="02020603050405020304" pitchFamily="18" charset="0"/>
                        <a:ea typeface="SimSun" panose="02010600030101010101" pitchFamily="2" charset="-122"/>
                      </a:endParaRPr>
                    </a:p>
                  </a:txBody>
                  <a:tcPr marL="68580" marR="68580"/>
                </a:tc>
                <a:extLst>
                  <a:ext uri="{0D108BD9-81ED-4DB2-BD59-A6C34878D82A}">
                    <a16:rowId xmlns:a16="http://schemas.microsoft.com/office/drawing/2014/main" val="1053877645"/>
                  </a:ext>
                </a:extLst>
              </a:tr>
            </a:tbl>
          </a:graphicData>
        </a:graphic>
      </p:graphicFrame>
      <p:sp>
        <p:nvSpPr>
          <p:cNvPr id="10" name="TextBox 9">
            <a:extLst>
              <a:ext uri="{FF2B5EF4-FFF2-40B4-BE49-F238E27FC236}">
                <a16:creationId xmlns:a16="http://schemas.microsoft.com/office/drawing/2014/main" id="{2BE931AD-17F1-D6CF-A35E-EDEC812990C0}"/>
              </a:ext>
            </a:extLst>
          </p:cNvPr>
          <p:cNvSpPr txBox="1"/>
          <p:nvPr/>
        </p:nvSpPr>
        <p:spPr>
          <a:xfrm>
            <a:off x="-467026" y="740768"/>
            <a:ext cx="7017026" cy="276999"/>
          </a:xfrm>
          <a:prstGeom prst="rect">
            <a:avLst/>
          </a:prstGeom>
          <a:noFill/>
        </p:spPr>
        <p:txBody>
          <a:bodyPr wrap="square">
            <a:spAutoFit/>
          </a:bodyPr>
          <a:lstStyle/>
          <a:p>
            <a:pPr indent="137160" algn="ctr">
              <a:spcBef>
                <a:spcPts val="800"/>
              </a:spcBef>
              <a:spcAft>
                <a:spcPts val="400"/>
              </a:spcAft>
            </a:pPr>
            <a:r>
              <a:rPr lang="en-US" sz="1200" b="1" cap="small" dirty="0">
                <a:effectLst/>
                <a:latin typeface="Times New Roman" panose="02020603050405020304" pitchFamily="18" charset="0"/>
                <a:ea typeface="SimSun" panose="02010600030101010101" pitchFamily="2" charset="-122"/>
              </a:rPr>
              <a:t>Table 2. Decoder Three-to-Eight and output selection </a:t>
            </a:r>
          </a:p>
        </p:txBody>
      </p:sp>
    </p:spTree>
    <p:extLst>
      <p:ext uri="{BB962C8B-B14F-4D97-AF65-F5344CB8AC3E}">
        <p14:creationId xmlns:p14="http://schemas.microsoft.com/office/powerpoint/2010/main" val="2588769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FC7767-BE16-CE99-DCCD-0CC3E1B76761}"/>
              </a:ext>
            </a:extLst>
          </p:cNvPr>
          <p:cNvSpPr txBox="1"/>
          <p:nvPr/>
        </p:nvSpPr>
        <p:spPr>
          <a:xfrm>
            <a:off x="566532" y="0"/>
            <a:ext cx="6094674" cy="646331"/>
          </a:xfrm>
          <a:prstGeom prst="rect">
            <a:avLst/>
          </a:prstGeom>
          <a:noFill/>
        </p:spPr>
        <p:txBody>
          <a:bodyPr wrap="square">
            <a:spAutoFit/>
          </a:bodyPr>
          <a:lstStyle/>
          <a:p>
            <a:endParaRPr lang="en-IN" sz="1800" dirty="0">
              <a:solidFill>
                <a:srgbClr val="000000"/>
              </a:solidFill>
              <a:effectLst/>
              <a:latin typeface="Arial" panose="020B0604020202020204" pitchFamily="34" charset="0"/>
            </a:endParaRPr>
          </a:p>
          <a:p>
            <a:r>
              <a:rPr lang="en-IN" sz="1800" b="1" dirty="0">
                <a:solidFill>
                  <a:srgbClr val="000000"/>
                </a:solidFill>
                <a:effectLst/>
                <a:latin typeface="TimesNewRomanPS-BoldMT"/>
              </a:rPr>
              <a:t>Pre-Charge Circuitry</a:t>
            </a:r>
            <a:endParaRPr lang="en-IN" dirty="0"/>
          </a:p>
        </p:txBody>
      </p:sp>
      <p:sp>
        <p:nvSpPr>
          <p:cNvPr id="5" name="TextBox 4">
            <a:extLst>
              <a:ext uri="{FF2B5EF4-FFF2-40B4-BE49-F238E27FC236}">
                <a16:creationId xmlns:a16="http://schemas.microsoft.com/office/drawing/2014/main" id="{FB5FCB70-D01F-6403-1349-0DF40E89E67B}"/>
              </a:ext>
            </a:extLst>
          </p:cNvPr>
          <p:cNvSpPr txBox="1"/>
          <p:nvPr/>
        </p:nvSpPr>
        <p:spPr>
          <a:xfrm>
            <a:off x="1131074" y="646331"/>
            <a:ext cx="8887570" cy="3139321"/>
          </a:xfrm>
          <a:prstGeom prst="rect">
            <a:avLst/>
          </a:prstGeom>
          <a:noFill/>
        </p:spPr>
        <p:txBody>
          <a:bodyPr wrap="square">
            <a:spAutoFit/>
          </a:bodyPr>
          <a:lstStyle/>
          <a:p>
            <a:pPr marL="285750" indent="-285750" algn="just">
              <a:buFont typeface="Arial" panose="020B0604020202020204" pitchFamily="34" charset="0"/>
              <a:buChar char="•"/>
            </a:pPr>
            <a:r>
              <a:rPr lang="en-US" sz="1800" dirty="0">
                <a:solidFill>
                  <a:srgbClr val="000000"/>
                </a:solidFill>
                <a:effectLst/>
                <a:latin typeface="Times New Roman" panose="02020603050405020304" pitchFamily="18" charset="0"/>
              </a:rPr>
              <a:t>The pre-charge circuitry is used for charging the bit lines to VDD prior a read operation. It is necessary for both bit lines (BL and BLB) to be exactly at VDD and perfectly equalized for a correct read operation. Thus, the circuit is made up of two PMOS transistors, P1</a:t>
            </a:r>
            <a:r>
              <a:rPr lang="en-US" dirty="0">
                <a:solidFill>
                  <a:srgbClr val="000000"/>
                </a:solidFill>
                <a:latin typeface="Times New Roman" panose="02020603050405020304" pitchFamily="18" charset="0"/>
              </a:rPr>
              <a:t> and P2.</a:t>
            </a:r>
          </a:p>
          <a:p>
            <a:pPr algn="just"/>
            <a:endParaRPr lang="en-US" dirty="0"/>
          </a:p>
          <a:p>
            <a:pPr marL="285750" indent="-285750" algn="just">
              <a:buFont typeface="Arial" panose="020B0604020202020204" pitchFamily="34" charset="0"/>
              <a:buChar char="•"/>
            </a:pPr>
            <a:r>
              <a:rPr lang="en-US" sz="1800" dirty="0">
                <a:solidFill>
                  <a:srgbClr val="000000"/>
                </a:solidFill>
                <a:effectLst/>
                <a:latin typeface="Times New Roman" panose="02020603050405020304" pitchFamily="18" charset="0"/>
              </a:rPr>
              <a:t>The P1 is the equalization transistor which ensures that asymmetric defect is eliminated for correct read operation than if it was not included; in other words it helps to minimize the voltage difference between the bit lines, reduce pre-charge time by making sure that the bit lines (BL and BLB) are at nearly at equal potential. </a:t>
            </a:r>
          </a:p>
          <a:p>
            <a:endParaRPr lang="en-US"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dirty="0">
                <a:solidFill>
                  <a:srgbClr val="000000"/>
                </a:solidFill>
                <a:latin typeface="Times New Roman" panose="02020603050405020304" pitchFamily="18" charset="0"/>
              </a:rPr>
              <a:t>P</a:t>
            </a:r>
            <a:r>
              <a:rPr lang="en-US" sz="1800" dirty="0">
                <a:solidFill>
                  <a:srgbClr val="000000"/>
                </a:solidFill>
                <a:effectLst/>
                <a:latin typeface="Times New Roman" panose="02020603050405020304" pitchFamily="18" charset="0"/>
              </a:rPr>
              <a:t>2 is the load transistors</a:t>
            </a:r>
            <a:r>
              <a:rPr lang="en-US" dirty="0"/>
              <a:t> </a:t>
            </a:r>
            <a:r>
              <a:rPr lang="en-US" sz="1800" dirty="0">
                <a:solidFill>
                  <a:srgbClr val="000000"/>
                </a:solidFill>
                <a:effectLst/>
                <a:latin typeface="Times New Roman" panose="02020603050405020304" pitchFamily="18" charset="0"/>
              </a:rPr>
              <a:t>that connect the bit lines to the VDD for the pull up. </a:t>
            </a:r>
            <a:endParaRPr lang="en-IN" dirty="0"/>
          </a:p>
        </p:txBody>
      </p:sp>
      <p:pic>
        <p:nvPicPr>
          <p:cNvPr id="12" name="Picture 11">
            <a:extLst>
              <a:ext uri="{FF2B5EF4-FFF2-40B4-BE49-F238E27FC236}">
                <a16:creationId xmlns:a16="http://schemas.microsoft.com/office/drawing/2014/main" id="{5388CA8F-10E0-01FD-F6CC-D97327ED1D43}"/>
              </a:ext>
            </a:extLst>
          </p:cNvPr>
          <p:cNvPicPr>
            <a:picLocks noChangeAspect="1"/>
          </p:cNvPicPr>
          <p:nvPr/>
        </p:nvPicPr>
        <p:blipFill>
          <a:blip r:embed="rId2"/>
          <a:stretch>
            <a:fillRect/>
          </a:stretch>
        </p:blipFill>
        <p:spPr>
          <a:xfrm>
            <a:off x="3753015" y="3957461"/>
            <a:ext cx="3935896" cy="1839040"/>
          </a:xfrm>
          <a:prstGeom prst="rect">
            <a:avLst/>
          </a:prstGeom>
        </p:spPr>
      </p:pic>
      <p:sp>
        <p:nvSpPr>
          <p:cNvPr id="14" name="TextBox 13">
            <a:extLst>
              <a:ext uri="{FF2B5EF4-FFF2-40B4-BE49-F238E27FC236}">
                <a16:creationId xmlns:a16="http://schemas.microsoft.com/office/drawing/2014/main" id="{FCF7004D-31A2-3FEA-3671-FC3C29722CC8}"/>
              </a:ext>
            </a:extLst>
          </p:cNvPr>
          <p:cNvSpPr txBox="1"/>
          <p:nvPr/>
        </p:nvSpPr>
        <p:spPr>
          <a:xfrm>
            <a:off x="4397071" y="5882826"/>
            <a:ext cx="6094674" cy="276999"/>
          </a:xfrm>
          <a:prstGeom prst="rect">
            <a:avLst/>
          </a:prstGeom>
          <a:noFill/>
        </p:spPr>
        <p:txBody>
          <a:bodyPr wrap="square">
            <a:spAutoFit/>
          </a:bodyPr>
          <a:lstStyle/>
          <a:p>
            <a:r>
              <a:rPr lang="en-IN" sz="1200" dirty="0">
                <a:solidFill>
                  <a:srgbClr val="000000"/>
                </a:solidFill>
                <a:effectLst/>
                <a:latin typeface="Times New Roman" panose="02020603050405020304" pitchFamily="18" charset="0"/>
              </a:rPr>
              <a:t>Fig. 16.  A conventional Pre-charge Circuit </a:t>
            </a:r>
            <a:endParaRPr lang="en-IN" sz="1200" dirty="0"/>
          </a:p>
        </p:txBody>
      </p:sp>
    </p:spTree>
    <p:extLst>
      <p:ext uri="{BB962C8B-B14F-4D97-AF65-F5344CB8AC3E}">
        <p14:creationId xmlns:p14="http://schemas.microsoft.com/office/powerpoint/2010/main" val="2912959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E0F6D2-9BCE-99A4-165A-CEC326AFA643}"/>
              </a:ext>
            </a:extLst>
          </p:cNvPr>
          <p:cNvPicPr>
            <a:picLocks noChangeAspect="1"/>
          </p:cNvPicPr>
          <p:nvPr/>
        </p:nvPicPr>
        <p:blipFill>
          <a:blip r:embed="rId2"/>
          <a:stretch>
            <a:fillRect/>
          </a:stretch>
        </p:blipFill>
        <p:spPr>
          <a:xfrm>
            <a:off x="7182966" y="504842"/>
            <a:ext cx="4839119" cy="2461473"/>
          </a:xfrm>
          <a:prstGeom prst="rect">
            <a:avLst/>
          </a:prstGeom>
        </p:spPr>
      </p:pic>
      <p:sp>
        <p:nvSpPr>
          <p:cNvPr id="5" name="TextBox 4">
            <a:extLst>
              <a:ext uri="{FF2B5EF4-FFF2-40B4-BE49-F238E27FC236}">
                <a16:creationId xmlns:a16="http://schemas.microsoft.com/office/drawing/2014/main" id="{5A83155C-3175-478E-3944-36CFC0FED209}"/>
              </a:ext>
            </a:extLst>
          </p:cNvPr>
          <p:cNvSpPr txBox="1"/>
          <p:nvPr/>
        </p:nvSpPr>
        <p:spPr>
          <a:xfrm>
            <a:off x="8637105" y="3088389"/>
            <a:ext cx="6094674" cy="276999"/>
          </a:xfrm>
          <a:prstGeom prst="rect">
            <a:avLst/>
          </a:prstGeom>
          <a:noFill/>
        </p:spPr>
        <p:txBody>
          <a:bodyPr wrap="square">
            <a:spAutoFit/>
          </a:bodyPr>
          <a:lstStyle/>
          <a:p>
            <a:r>
              <a:rPr lang="en-IN" sz="1200" dirty="0">
                <a:solidFill>
                  <a:srgbClr val="000000"/>
                </a:solidFill>
                <a:effectLst/>
                <a:latin typeface="Times New Roman" panose="02020603050405020304" pitchFamily="18" charset="0"/>
              </a:rPr>
              <a:t>Fig. 18. Pre-charge circuit Symbol </a:t>
            </a:r>
            <a:endParaRPr lang="en-IN" sz="1200" dirty="0"/>
          </a:p>
        </p:txBody>
      </p:sp>
      <p:sp>
        <p:nvSpPr>
          <p:cNvPr id="10" name="TextBox 9">
            <a:extLst>
              <a:ext uri="{FF2B5EF4-FFF2-40B4-BE49-F238E27FC236}">
                <a16:creationId xmlns:a16="http://schemas.microsoft.com/office/drawing/2014/main" id="{F6F67D0D-A1CB-B48F-B3C9-EB88D67C4921}"/>
              </a:ext>
            </a:extLst>
          </p:cNvPr>
          <p:cNvSpPr txBox="1"/>
          <p:nvPr/>
        </p:nvSpPr>
        <p:spPr>
          <a:xfrm>
            <a:off x="2204498" y="3152001"/>
            <a:ext cx="6094674" cy="276999"/>
          </a:xfrm>
          <a:prstGeom prst="rect">
            <a:avLst/>
          </a:prstGeom>
          <a:noFill/>
        </p:spPr>
        <p:txBody>
          <a:bodyPr wrap="square">
            <a:spAutoFit/>
          </a:bodyPr>
          <a:lstStyle/>
          <a:p>
            <a:r>
              <a:rPr lang="en-IN" sz="1200" dirty="0">
                <a:solidFill>
                  <a:srgbClr val="000000"/>
                </a:solidFill>
                <a:effectLst/>
                <a:latin typeface="Times New Roman" panose="02020603050405020304" pitchFamily="18" charset="0"/>
              </a:rPr>
              <a:t>Fig. 17. Pre-charge circuit Schematic </a:t>
            </a:r>
            <a:endParaRPr lang="en-IN" sz="1200" dirty="0"/>
          </a:p>
        </p:txBody>
      </p:sp>
      <p:pic>
        <p:nvPicPr>
          <p:cNvPr id="6" name="Picture 5">
            <a:extLst>
              <a:ext uri="{FF2B5EF4-FFF2-40B4-BE49-F238E27FC236}">
                <a16:creationId xmlns:a16="http://schemas.microsoft.com/office/drawing/2014/main" id="{711FC443-5D82-7DBA-7290-ECAAB0856C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914400" y="536170"/>
            <a:ext cx="4738977" cy="2430145"/>
          </a:xfrm>
          <a:prstGeom prst="rect">
            <a:avLst/>
          </a:prstGeom>
          <a:noFill/>
          <a:ln>
            <a:noFill/>
          </a:ln>
        </p:spPr>
      </p:pic>
      <p:pic>
        <p:nvPicPr>
          <p:cNvPr id="8" name="Picture 7">
            <a:extLst>
              <a:ext uri="{FF2B5EF4-FFF2-40B4-BE49-F238E27FC236}">
                <a16:creationId xmlns:a16="http://schemas.microsoft.com/office/drawing/2014/main" id="{E9881483-D26B-0BAF-9167-C694BC20D92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4423824" y="3583358"/>
            <a:ext cx="3503626" cy="2539365"/>
          </a:xfrm>
          <a:prstGeom prst="rect">
            <a:avLst/>
          </a:prstGeom>
          <a:noFill/>
          <a:ln>
            <a:noFill/>
          </a:ln>
        </p:spPr>
      </p:pic>
      <p:sp>
        <p:nvSpPr>
          <p:cNvPr id="11" name="TextBox 10">
            <a:extLst>
              <a:ext uri="{FF2B5EF4-FFF2-40B4-BE49-F238E27FC236}">
                <a16:creationId xmlns:a16="http://schemas.microsoft.com/office/drawing/2014/main" id="{23B50638-F813-6240-8416-4333AA10A066}"/>
              </a:ext>
            </a:extLst>
          </p:cNvPr>
          <p:cNvSpPr txBox="1"/>
          <p:nvPr/>
        </p:nvSpPr>
        <p:spPr>
          <a:xfrm>
            <a:off x="4655203" y="6138581"/>
            <a:ext cx="7366882" cy="276999"/>
          </a:xfrm>
          <a:prstGeom prst="rect">
            <a:avLst/>
          </a:prstGeom>
          <a:noFill/>
        </p:spPr>
        <p:txBody>
          <a:bodyPr wrap="square">
            <a:spAutoFit/>
          </a:bodyPr>
          <a:lstStyle/>
          <a:p>
            <a:r>
              <a:rPr lang="en-IN" sz="1200" dirty="0">
                <a:solidFill>
                  <a:srgbClr val="000000"/>
                </a:solidFill>
                <a:effectLst/>
                <a:latin typeface="Times New Roman" panose="02020603050405020304" pitchFamily="18" charset="0"/>
              </a:rPr>
              <a:t>Fig. 19. Pre-charge circuit Layout </a:t>
            </a:r>
            <a:endParaRPr lang="en-IN" sz="1200" dirty="0"/>
          </a:p>
        </p:txBody>
      </p:sp>
    </p:spTree>
    <p:extLst>
      <p:ext uri="{BB962C8B-B14F-4D97-AF65-F5344CB8AC3E}">
        <p14:creationId xmlns:p14="http://schemas.microsoft.com/office/powerpoint/2010/main" val="3203620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A57F30-B617-3BF9-6847-EDF2176CBA61}"/>
              </a:ext>
            </a:extLst>
          </p:cNvPr>
          <p:cNvSpPr txBox="1"/>
          <p:nvPr/>
        </p:nvSpPr>
        <p:spPr>
          <a:xfrm>
            <a:off x="522101" y="462872"/>
            <a:ext cx="10852720" cy="2635465"/>
          </a:xfrm>
          <a:prstGeom prst="rect">
            <a:avLst/>
          </a:prstGeom>
          <a:noFill/>
        </p:spPr>
        <p:txBody>
          <a:bodyPr wrap="square">
            <a:spAutoFit/>
          </a:bodyPr>
          <a:lstStyle/>
          <a:p>
            <a:pPr marL="1905" marR="11430" algn="ctr"/>
            <a:endParaRPr lang="en-US" sz="2000" b="1" u="sng" kern="0" spc="-10" dirty="0">
              <a:effectLst/>
              <a:uFill>
                <a:solidFill>
                  <a:srgbClr val="000000"/>
                </a:solidFill>
              </a:uFill>
              <a:latin typeface="Times New Roman" panose="02020603050405020304" pitchFamily="18" charset="0"/>
              <a:ea typeface="Times New Roman" panose="02020603050405020304" pitchFamily="18" charset="0"/>
            </a:endParaRPr>
          </a:p>
          <a:p>
            <a:pPr marL="1905" marR="11430" algn="ctr"/>
            <a:endParaRPr lang="en-US" sz="2000" b="1" u="sng" kern="0" spc="-10" dirty="0">
              <a:uFill>
                <a:solidFill>
                  <a:srgbClr val="000000"/>
                </a:solidFill>
              </a:uFill>
              <a:latin typeface="Times New Roman" panose="02020603050405020304" pitchFamily="18" charset="0"/>
              <a:ea typeface="Times New Roman" panose="02020603050405020304" pitchFamily="18" charset="0"/>
            </a:endParaRPr>
          </a:p>
          <a:p>
            <a:pPr marL="1905" marR="11430" algn="ctr"/>
            <a:r>
              <a:rPr lang="en-US" sz="2400" b="1" u="sng" kern="0" spc="-10" dirty="0">
                <a:effectLst/>
                <a:uFill>
                  <a:solidFill>
                    <a:srgbClr val="000000"/>
                  </a:solidFill>
                </a:uFill>
                <a:latin typeface="Times New Roman" panose="02020603050405020304" pitchFamily="18" charset="0"/>
                <a:ea typeface="Times New Roman" panose="02020603050405020304" pitchFamily="18" charset="0"/>
              </a:rPr>
              <a:t>ABSTRACT</a:t>
            </a:r>
            <a:endParaRPr lang="en-IN" sz="2400" b="1" u="sng" kern="0" dirty="0">
              <a:effectLst/>
              <a:uFill>
                <a:solidFill>
                  <a:srgbClr val="000000"/>
                </a:solidFill>
              </a:uFill>
              <a:latin typeface="Times New Roman" panose="02020603050405020304" pitchFamily="18" charset="0"/>
              <a:ea typeface="Times New Roman" panose="02020603050405020304" pitchFamily="18" charset="0"/>
            </a:endParaRPr>
          </a:p>
          <a:p>
            <a:pPr marL="63500" marR="73660" algn="just">
              <a:lnSpc>
                <a:spcPct val="107000"/>
              </a:lnSpc>
              <a:spcBef>
                <a:spcPts val="930"/>
              </a:spcBef>
              <a:spcAft>
                <a:spcPts val="0"/>
              </a:spcAft>
            </a:pPr>
            <a:endParaRPr lang="en-US" sz="1800" dirty="0">
              <a:effectLst/>
              <a:latin typeface="Times New Roman" panose="02020603050405020304" pitchFamily="18" charset="0"/>
              <a:ea typeface="Times New Roman" panose="02020603050405020304" pitchFamily="18" charset="0"/>
            </a:endParaRPr>
          </a:p>
          <a:p>
            <a:pPr>
              <a:spcBef>
                <a:spcPts val="310"/>
              </a:spcBef>
            </a:pPr>
            <a:r>
              <a:rPr lang="en-US" sz="1800" dirty="0">
                <a:effectLst/>
                <a:latin typeface="Times New Roman" panose="02020603050405020304" pitchFamily="18" charset="0"/>
                <a:ea typeface="Times New Roman" panose="02020603050405020304" pitchFamily="18" charset="0"/>
              </a:rPr>
              <a:t>The project aims to implement a 6T SRAM cell optimized for reduced read and write times, delays, and power consumption, followed by the design of 8 X 8 arrays. It outlines the design principles, peripheral building blocks, and functionalities of SRAM at the 180nm technology node, employing Cadence Virtuoso design tool for schematic diagrams and IC design.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50550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1B34AF-FCE4-528F-5993-1C6E2FB984DA}"/>
              </a:ext>
            </a:extLst>
          </p:cNvPr>
          <p:cNvSpPr txBox="1"/>
          <p:nvPr/>
        </p:nvSpPr>
        <p:spPr>
          <a:xfrm>
            <a:off x="383651" y="281134"/>
            <a:ext cx="6094674" cy="369332"/>
          </a:xfrm>
          <a:prstGeom prst="rect">
            <a:avLst/>
          </a:prstGeom>
          <a:noFill/>
        </p:spPr>
        <p:txBody>
          <a:bodyPr wrap="square">
            <a:spAutoFit/>
          </a:bodyPr>
          <a:lstStyle/>
          <a:p>
            <a:r>
              <a:rPr lang="en-IN" sz="1800" b="1" dirty="0">
                <a:solidFill>
                  <a:srgbClr val="000000"/>
                </a:solidFill>
                <a:effectLst/>
                <a:latin typeface="Times New Roman" panose="02020603050405020304" pitchFamily="18" charset="0"/>
                <a:cs typeface="Times New Roman" panose="02020603050405020304" pitchFamily="18" charset="0"/>
              </a:rPr>
              <a:t>Sense Amplifier</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F56E76B-6980-E199-B0B2-7E468A6C1A12}"/>
              </a:ext>
            </a:extLst>
          </p:cNvPr>
          <p:cNvSpPr txBox="1"/>
          <p:nvPr/>
        </p:nvSpPr>
        <p:spPr>
          <a:xfrm>
            <a:off x="609600" y="774678"/>
            <a:ext cx="10972800" cy="1200329"/>
          </a:xfrm>
          <a:prstGeom prst="rect">
            <a:avLst/>
          </a:prstGeom>
          <a:noFill/>
        </p:spPr>
        <p:txBody>
          <a:bodyPr wrap="square">
            <a:spAutoFit/>
          </a:bodyPr>
          <a:lstStyle/>
          <a:p>
            <a:pPr algn="just"/>
            <a:r>
              <a:rPr lang="en-US" sz="1800" dirty="0">
                <a:solidFill>
                  <a:srgbClr val="000000"/>
                </a:solidFill>
                <a:effectLst/>
                <a:latin typeface="Times New Roman" panose="02020603050405020304" pitchFamily="18" charset="0"/>
              </a:rPr>
              <a:t>The sense amplifier detects a small differential voltage difference in the bit lines during read cycle then it amplifies it to full swing close to the VDD thereby reducing the time required for read operation, in order words, the read operation is very fast. Because SRAM does not require constant refreshing as DRAM, hence sensing must be non-destructive unlike the destructive sensing of the DRAM cell.</a:t>
            </a:r>
            <a:endParaRPr lang="en-IN" dirty="0"/>
          </a:p>
        </p:txBody>
      </p:sp>
      <p:pic>
        <p:nvPicPr>
          <p:cNvPr id="7" name="Picture 6">
            <a:extLst>
              <a:ext uri="{FF2B5EF4-FFF2-40B4-BE49-F238E27FC236}">
                <a16:creationId xmlns:a16="http://schemas.microsoft.com/office/drawing/2014/main" id="{A0E7B821-15BB-0125-D88E-AFD0CDE0E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178657"/>
            <a:ext cx="4582602" cy="3570136"/>
          </a:xfrm>
          <a:prstGeom prst="rect">
            <a:avLst/>
          </a:prstGeom>
        </p:spPr>
      </p:pic>
      <p:sp>
        <p:nvSpPr>
          <p:cNvPr id="9" name="TextBox 8">
            <a:extLst>
              <a:ext uri="{FF2B5EF4-FFF2-40B4-BE49-F238E27FC236}">
                <a16:creationId xmlns:a16="http://schemas.microsoft.com/office/drawing/2014/main" id="{EAE43109-3D63-0FE9-E421-D90C7C703527}"/>
              </a:ext>
            </a:extLst>
          </p:cNvPr>
          <p:cNvSpPr txBox="1"/>
          <p:nvPr/>
        </p:nvSpPr>
        <p:spPr>
          <a:xfrm>
            <a:off x="1115171" y="5767777"/>
            <a:ext cx="2613991" cy="276999"/>
          </a:xfrm>
          <a:prstGeom prst="rect">
            <a:avLst/>
          </a:prstGeom>
          <a:noFill/>
        </p:spPr>
        <p:txBody>
          <a:bodyPr wrap="square">
            <a:spAutoFit/>
          </a:bodyPr>
          <a:lstStyle/>
          <a:p>
            <a:r>
              <a:rPr lang="en-IN" sz="1200" dirty="0">
                <a:solidFill>
                  <a:srgbClr val="000000"/>
                </a:solidFill>
                <a:effectLst/>
                <a:latin typeface="Times New Roman" panose="02020603050405020304" pitchFamily="18" charset="0"/>
              </a:rPr>
              <a:t>Fig. </a:t>
            </a:r>
            <a:r>
              <a:rPr lang="en-IN" sz="1200" dirty="0">
                <a:solidFill>
                  <a:srgbClr val="000000"/>
                </a:solidFill>
                <a:latin typeface="Times New Roman" panose="02020603050405020304" pitchFamily="18" charset="0"/>
              </a:rPr>
              <a:t>20</a:t>
            </a:r>
            <a:r>
              <a:rPr lang="en-IN" sz="1200" dirty="0">
                <a:solidFill>
                  <a:srgbClr val="000000"/>
                </a:solidFill>
                <a:effectLst/>
                <a:latin typeface="Times New Roman" panose="02020603050405020304" pitchFamily="18" charset="0"/>
              </a:rPr>
              <a:t>. Sense Amplifier Schematic </a:t>
            </a:r>
            <a:endParaRPr lang="en-IN" sz="1200" dirty="0"/>
          </a:p>
        </p:txBody>
      </p:sp>
      <p:pic>
        <p:nvPicPr>
          <p:cNvPr id="13" name="Picture 12">
            <a:extLst>
              <a:ext uri="{FF2B5EF4-FFF2-40B4-BE49-F238E27FC236}">
                <a16:creationId xmlns:a16="http://schemas.microsoft.com/office/drawing/2014/main" id="{6B554F2F-4564-484B-88BD-5CF6A7B4AC30}"/>
              </a:ext>
            </a:extLst>
          </p:cNvPr>
          <p:cNvPicPr>
            <a:picLocks noChangeAspect="1"/>
          </p:cNvPicPr>
          <p:nvPr/>
        </p:nvPicPr>
        <p:blipFill>
          <a:blip r:embed="rId3"/>
          <a:stretch>
            <a:fillRect/>
          </a:stretch>
        </p:blipFill>
        <p:spPr>
          <a:xfrm>
            <a:off x="6215270" y="2377439"/>
            <a:ext cx="4733678" cy="3315695"/>
          </a:xfrm>
          <a:prstGeom prst="rect">
            <a:avLst/>
          </a:prstGeom>
        </p:spPr>
      </p:pic>
      <p:sp>
        <p:nvSpPr>
          <p:cNvPr id="15" name="TextBox 14">
            <a:extLst>
              <a:ext uri="{FF2B5EF4-FFF2-40B4-BE49-F238E27FC236}">
                <a16:creationId xmlns:a16="http://schemas.microsoft.com/office/drawing/2014/main" id="{BF0C8CD4-4F0F-75EF-3ABF-915CD614EFC1}"/>
              </a:ext>
            </a:extLst>
          </p:cNvPr>
          <p:cNvSpPr txBox="1"/>
          <p:nvPr/>
        </p:nvSpPr>
        <p:spPr>
          <a:xfrm>
            <a:off x="7420556" y="5748793"/>
            <a:ext cx="6094674" cy="276999"/>
          </a:xfrm>
          <a:prstGeom prst="rect">
            <a:avLst/>
          </a:prstGeom>
          <a:noFill/>
        </p:spPr>
        <p:txBody>
          <a:bodyPr wrap="square">
            <a:spAutoFit/>
          </a:bodyPr>
          <a:lstStyle/>
          <a:p>
            <a:r>
              <a:rPr lang="en-IN" sz="1200" dirty="0">
                <a:solidFill>
                  <a:srgbClr val="000000"/>
                </a:solidFill>
                <a:effectLst/>
                <a:latin typeface="Times New Roman" panose="02020603050405020304" pitchFamily="18" charset="0"/>
              </a:rPr>
              <a:t>Fig. </a:t>
            </a:r>
            <a:r>
              <a:rPr lang="en-IN" sz="1200" dirty="0">
                <a:solidFill>
                  <a:srgbClr val="000000"/>
                </a:solidFill>
                <a:latin typeface="Times New Roman" panose="02020603050405020304" pitchFamily="18" charset="0"/>
              </a:rPr>
              <a:t>21</a:t>
            </a:r>
            <a:r>
              <a:rPr lang="en-IN" sz="1200" dirty="0">
                <a:solidFill>
                  <a:srgbClr val="000000"/>
                </a:solidFill>
                <a:effectLst/>
                <a:latin typeface="Times New Roman" panose="02020603050405020304" pitchFamily="18" charset="0"/>
              </a:rPr>
              <a:t>. Sense Amplifier Symbol </a:t>
            </a:r>
            <a:endParaRPr lang="en-IN" sz="1200" dirty="0"/>
          </a:p>
        </p:txBody>
      </p:sp>
    </p:spTree>
    <p:extLst>
      <p:ext uri="{BB962C8B-B14F-4D97-AF65-F5344CB8AC3E}">
        <p14:creationId xmlns:p14="http://schemas.microsoft.com/office/powerpoint/2010/main" val="4154775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074A2F1-A1DE-DF77-2F9C-FE6DE359D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9364" y="890547"/>
            <a:ext cx="5230392" cy="4516341"/>
          </a:xfrm>
          <a:prstGeom prst="rect">
            <a:avLst/>
          </a:prstGeom>
        </p:spPr>
      </p:pic>
      <p:sp>
        <p:nvSpPr>
          <p:cNvPr id="5" name="TextBox 4">
            <a:extLst>
              <a:ext uri="{FF2B5EF4-FFF2-40B4-BE49-F238E27FC236}">
                <a16:creationId xmlns:a16="http://schemas.microsoft.com/office/drawing/2014/main" id="{AE016BCF-2A75-E3C8-0068-3ADF95B1FCFF}"/>
              </a:ext>
            </a:extLst>
          </p:cNvPr>
          <p:cNvSpPr txBox="1"/>
          <p:nvPr/>
        </p:nvSpPr>
        <p:spPr>
          <a:xfrm>
            <a:off x="4756869" y="5507575"/>
            <a:ext cx="6094674" cy="276999"/>
          </a:xfrm>
          <a:prstGeom prst="rect">
            <a:avLst/>
          </a:prstGeom>
          <a:noFill/>
        </p:spPr>
        <p:txBody>
          <a:bodyPr wrap="square">
            <a:spAutoFit/>
          </a:bodyPr>
          <a:lstStyle/>
          <a:p>
            <a:r>
              <a:rPr lang="en-IN" sz="1200" dirty="0">
                <a:solidFill>
                  <a:srgbClr val="000000"/>
                </a:solidFill>
                <a:effectLst/>
                <a:latin typeface="Times New Roman" panose="02020603050405020304" pitchFamily="18" charset="0"/>
              </a:rPr>
              <a:t>Fig. </a:t>
            </a:r>
            <a:r>
              <a:rPr lang="en-IN" sz="1200" dirty="0">
                <a:solidFill>
                  <a:srgbClr val="000000"/>
                </a:solidFill>
                <a:latin typeface="Times New Roman" panose="02020603050405020304" pitchFamily="18" charset="0"/>
              </a:rPr>
              <a:t>22</a:t>
            </a:r>
            <a:r>
              <a:rPr lang="en-IN" sz="1200" dirty="0">
                <a:solidFill>
                  <a:srgbClr val="000000"/>
                </a:solidFill>
                <a:effectLst/>
                <a:latin typeface="Times New Roman" panose="02020603050405020304" pitchFamily="18" charset="0"/>
              </a:rPr>
              <a:t>. Sense Amplifier Layout </a:t>
            </a:r>
            <a:endParaRPr lang="en-IN" sz="1200" dirty="0"/>
          </a:p>
        </p:txBody>
      </p:sp>
    </p:spTree>
    <p:extLst>
      <p:ext uri="{BB962C8B-B14F-4D97-AF65-F5344CB8AC3E}">
        <p14:creationId xmlns:p14="http://schemas.microsoft.com/office/powerpoint/2010/main" val="2819119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179C5F-9A9F-A859-279F-0EFCD300E217}"/>
              </a:ext>
            </a:extLst>
          </p:cNvPr>
          <p:cNvSpPr txBox="1"/>
          <p:nvPr/>
        </p:nvSpPr>
        <p:spPr>
          <a:xfrm>
            <a:off x="598337" y="467341"/>
            <a:ext cx="6094674" cy="369332"/>
          </a:xfrm>
          <a:prstGeom prst="rect">
            <a:avLst/>
          </a:prstGeom>
          <a:noFill/>
        </p:spPr>
        <p:txBody>
          <a:bodyPr wrap="square">
            <a:spAutoFit/>
          </a:bodyPr>
          <a:lstStyle/>
          <a:p>
            <a:r>
              <a:rPr lang="en-US" b="1" dirty="0">
                <a:solidFill>
                  <a:srgbClr val="000000"/>
                </a:solidFill>
                <a:latin typeface="Times New Roman" panose="02020603050405020304" pitchFamily="18" charset="0"/>
              </a:rPr>
              <a:t>S</a:t>
            </a:r>
            <a:r>
              <a:rPr lang="en-IN" b="1" dirty="0">
                <a:solidFill>
                  <a:srgbClr val="000000"/>
                </a:solidFill>
                <a:latin typeface="Times New Roman" panose="02020603050405020304" pitchFamily="18" charset="0"/>
              </a:rPr>
              <a:t>RAM Cell</a:t>
            </a:r>
            <a:endParaRPr lang="en-IN" sz="1800" b="1" dirty="0"/>
          </a:p>
        </p:txBody>
      </p:sp>
      <p:pic>
        <p:nvPicPr>
          <p:cNvPr id="5" name="Picture 4">
            <a:extLst>
              <a:ext uri="{FF2B5EF4-FFF2-40B4-BE49-F238E27FC236}">
                <a16:creationId xmlns:a16="http://schemas.microsoft.com/office/drawing/2014/main" id="{1016CA4E-8193-9742-9533-16207855CD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667" y="2371398"/>
            <a:ext cx="4389120" cy="3703522"/>
          </a:xfrm>
          <a:prstGeom prst="rect">
            <a:avLst/>
          </a:prstGeom>
        </p:spPr>
      </p:pic>
      <p:sp>
        <p:nvSpPr>
          <p:cNvPr id="7" name="TextBox 6">
            <a:extLst>
              <a:ext uri="{FF2B5EF4-FFF2-40B4-BE49-F238E27FC236}">
                <a16:creationId xmlns:a16="http://schemas.microsoft.com/office/drawing/2014/main" id="{966DFC20-3C6B-8C0A-ED8D-F1E31FFDC1AE}"/>
              </a:ext>
            </a:extLst>
          </p:cNvPr>
          <p:cNvSpPr txBox="1"/>
          <p:nvPr/>
        </p:nvSpPr>
        <p:spPr>
          <a:xfrm>
            <a:off x="1822837" y="6252159"/>
            <a:ext cx="6094674" cy="276999"/>
          </a:xfrm>
          <a:prstGeom prst="rect">
            <a:avLst/>
          </a:prstGeom>
          <a:noFill/>
        </p:spPr>
        <p:txBody>
          <a:bodyPr wrap="square">
            <a:spAutoFit/>
          </a:bodyPr>
          <a:lstStyle/>
          <a:p>
            <a:r>
              <a:rPr lang="en-IN" sz="1200" dirty="0">
                <a:solidFill>
                  <a:srgbClr val="000000"/>
                </a:solidFill>
                <a:effectLst/>
                <a:latin typeface="Times New Roman" panose="02020603050405020304" pitchFamily="18" charset="0"/>
              </a:rPr>
              <a:t>Fig. </a:t>
            </a:r>
            <a:r>
              <a:rPr lang="en-IN" sz="1200" dirty="0">
                <a:solidFill>
                  <a:srgbClr val="000000"/>
                </a:solidFill>
                <a:latin typeface="Times New Roman" panose="02020603050405020304" pitchFamily="18" charset="0"/>
              </a:rPr>
              <a:t>24</a:t>
            </a:r>
            <a:r>
              <a:rPr lang="en-IN" sz="1200" dirty="0">
                <a:solidFill>
                  <a:srgbClr val="000000"/>
                </a:solidFill>
                <a:effectLst/>
                <a:latin typeface="Times New Roman" panose="02020603050405020304" pitchFamily="18" charset="0"/>
              </a:rPr>
              <a:t>. SRAM cell schematic</a:t>
            </a:r>
            <a:endParaRPr lang="en-IN" sz="1200" dirty="0"/>
          </a:p>
        </p:txBody>
      </p:sp>
      <p:pic>
        <p:nvPicPr>
          <p:cNvPr id="9" name="Picture 8">
            <a:extLst>
              <a:ext uri="{FF2B5EF4-FFF2-40B4-BE49-F238E27FC236}">
                <a16:creationId xmlns:a16="http://schemas.microsoft.com/office/drawing/2014/main" id="{132A3784-0409-33D3-1A48-6A42F0085A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9151" y="3057768"/>
            <a:ext cx="4542182" cy="2839912"/>
          </a:xfrm>
          <a:prstGeom prst="rect">
            <a:avLst/>
          </a:prstGeom>
        </p:spPr>
      </p:pic>
      <p:sp>
        <p:nvSpPr>
          <p:cNvPr id="11" name="TextBox 10">
            <a:extLst>
              <a:ext uri="{FF2B5EF4-FFF2-40B4-BE49-F238E27FC236}">
                <a16:creationId xmlns:a16="http://schemas.microsoft.com/office/drawing/2014/main" id="{9387A2B3-48DE-8F3D-A6BD-41109E8381CA}"/>
              </a:ext>
            </a:extLst>
          </p:cNvPr>
          <p:cNvSpPr txBox="1"/>
          <p:nvPr/>
        </p:nvSpPr>
        <p:spPr>
          <a:xfrm>
            <a:off x="7917511" y="6252158"/>
            <a:ext cx="6094674" cy="276999"/>
          </a:xfrm>
          <a:prstGeom prst="rect">
            <a:avLst/>
          </a:prstGeom>
          <a:noFill/>
        </p:spPr>
        <p:txBody>
          <a:bodyPr wrap="square">
            <a:spAutoFit/>
          </a:bodyPr>
          <a:lstStyle/>
          <a:p>
            <a:r>
              <a:rPr lang="en-IN" sz="1200" dirty="0">
                <a:solidFill>
                  <a:srgbClr val="000000"/>
                </a:solidFill>
                <a:effectLst/>
                <a:latin typeface="Times New Roman" panose="02020603050405020304" pitchFamily="18" charset="0"/>
              </a:rPr>
              <a:t>Fig. </a:t>
            </a:r>
            <a:r>
              <a:rPr lang="en-IN" sz="1200" dirty="0">
                <a:solidFill>
                  <a:srgbClr val="000000"/>
                </a:solidFill>
                <a:latin typeface="Times New Roman" panose="02020603050405020304" pitchFamily="18" charset="0"/>
              </a:rPr>
              <a:t>25</a:t>
            </a:r>
            <a:r>
              <a:rPr lang="en-IN" sz="1200" dirty="0">
                <a:solidFill>
                  <a:srgbClr val="000000"/>
                </a:solidFill>
                <a:effectLst/>
                <a:latin typeface="Times New Roman" panose="02020603050405020304" pitchFamily="18" charset="0"/>
              </a:rPr>
              <a:t>. SRAM cell symbol</a:t>
            </a:r>
            <a:endParaRPr lang="en-IN" sz="1200" dirty="0"/>
          </a:p>
        </p:txBody>
      </p:sp>
      <p:sp>
        <p:nvSpPr>
          <p:cNvPr id="13" name="TextBox 12">
            <a:extLst>
              <a:ext uri="{FF2B5EF4-FFF2-40B4-BE49-F238E27FC236}">
                <a16:creationId xmlns:a16="http://schemas.microsoft.com/office/drawing/2014/main" id="{55A1CDAC-8DAE-F223-ACA6-CEF788F23A5D}"/>
              </a:ext>
            </a:extLst>
          </p:cNvPr>
          <p:cNvSpPr txBox="1"/>
          <p:nvPr/>
        </p:nvSpPr>
        <p:spPr>
          <a:xfrm>
            <a:off x="1176794" y="960320"/>
            <a:ext cx="7005098" cy="1200329"/>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SRAM cell has three states of operation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Ideal</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Reading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Writing</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923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38E53B-AB33-56B2-61B5-FB25218F0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62" y="1148563"/>
            <a:ext cx="6024438" cy="3622219"/>
          </a:xfrm>
          <a:prstGeom prst="rect">
            <a:avLst/>
          </a:prstGeom>
        </p:spPr>
      </p:pic>
      <p:pic>
        <p:nvPicPr>
          <p:cNvPr id="5" name="Picture 4">
            <a:extLst>
              <a:ext uri="{FF2B5EF4-FFF2-40B4-BE49-F238E27FC236}">
                <a16:creationId xmlns:a16="http://schemas.microsoft.com/office/drawing/2014/main" id="{46FB17D6-22F4-2C5D-66AD-36ECF500C0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8995" y="1148563"/>
            <a:ext cx="5656027" cy="3622219"/>
          </a:xfrm>
          <a:prstGeom prst="rect">
            <a:avLst/>
          </a:prstGeom>
        </p:spPr>
      </p:pic>
      <p:sp>
        <p:nvSpPr>
          <p:cNvPr id="6" name="TextBox 5">
            <a:extLst>
              <a:ext uri="{FF2B5EF4-FFF2-40B4-BE49-F238E27FC236}">
                <a16:creationId xmlns:a16="http://schemas.microsoft.com/office/drawing/2014/main" id="{806C431C-6125-25DF-4AF4-EB3CD56B884F}"/>
              </a:ext>
            </a:extLst>
          </p:cNvPr>
          <p:cNvSpPr txBox="1"/>
          <p:nvPr/>
        </p:nvSpPr>
        <p:spPr>
          <a:xfrm>
            <a:off x="349857" y="469128"/>
            <a:ext cx="126188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Simulation</a:t>
            </a:r>
            <a:endParaRPr lang="en-IN"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4421FC6-C779-D79E-0898-FBEB9CC5E45A}"/>
              </a:ext>
            </a:extLst>
          </p:cNvPr>
          <p:cNvSpPr txBox="1"/>
          <p:nvPr/>
        </p:nvSpPr>
        <p:spPr>
          <a:xfrm>
            <a:off x="1886447" y="4770782"/>
            <a:ext cx="6094674" cy="276999"/>
          </a:xfrm>
          <a:prstGeom prst="rect">
            <a:avLst/>
          </a:prstGeom>
          <a:noFill/>
        </p:spPr>
        <p:txBody>
          <a:bodyPr wrap="square">
            <a:spAutoFit/>
          </a:bodyPr>
          <a:lstStyle/>
          <a:p>
            <a:r>
              <a:rPr lang="en-IN" sz="1200" dirty="0">
                <a:solidFill>
                  <a:srgbClr val="000000"/>
                </a:solidFill>
                <a:effectLst/>
                <a:latin typeface="Times New Roman" panose="02020603050405020304" pitchFamily="18" charset="0"/>
              </a:rPr>
              <a:t>Fig. </a:t>
            </a:r>
            <a:r>
              <a:rPr lang="en-IN" sz="1200" dirty="0">
                <a:solidFill>
                  <a:srgbClr val="000000"/>
                </a:solidFill>
                <a:latin typeface="Times New Roman" panose="02020603050405020304" pitchFamily="18" charset="0"/>
              </a:rPr>
              <a:t>26</a:t>
            </a:r>
            <a:r>
              <a:rPr lang="en-IN" sz="1200" dirty="0">
                <a:solidFill>
                  <a:srgbClr val="000000"/>
                </a:solidFill>
                <a:effectLst/>
                <a:latin typeface="Times New Roman" panose="02020603050405020304" pitchFamily="18" charset="0"/>
              </a:rPr>
              <a:t>. SRAM write test simulation</a:t>
            </a:r>
            <a:endParaRPr lang="en-IN" sz="1200" dirty="0"/>
          </a:p>
        </p:txBody>
      </p:sp>
      <p:sp>
        <p:nvSpPr>
          <p:cNvPr id="10" name="TextBox 9">
            <a:extLst>
              <a:ext uri="{FF2B5EF4-FFF2-40B4-BE49-F238E27FC236}">
                <a16:creationId xmlns:a16="http://schemas.microsoft.com/office/drawing/2014/main" id="{17D60659-3D93-F08A-AE45-A6A3885A9703}"/>
              </a:ext>
            </a:extLst>
          </p:cNvPr>
          <p:cNvSpPr txBox="1"/>
          <p:nvPr/>
        </p:nvSpPr>
        <p:spPr>
          <a:xfrm>
            <a:off x="7706802" y="4770782"/>
            <a:ext cx="6094674" cy="276999"/>
          </a:xfrm>
          <a:prstGeom prst="rect">
            <a:avLst/>
          </a:prstGeom>
          <a:noFill/>
        </p:spPr>
        <p:txBody>
          <a:bodyPr wrap="square">
            <a:spAutoFit/>
          </a:bodyPr>
          <a:lstStyle/>
          <a:p>
            <a:r>
              <a:rPr lang="en-IN" sz="1200" dirty="0">
                <a:solidFill>
                  <a:srgbClr val="000000"/>
                </a:solidFill>
                <a:effectLst/>
                <a:latin typeface="Times New Roman" panose="02020603050405020304" pitchFamily="18" charset="0"/>
              </a:rPr>
              <a:t>Fig. </a:t>
            </a:r>
            <a:r>
              <a:rPr lang="en-IN" sz="1200" dirty="0">
                <a:solidFill>
                  <a:srgbClr val="000000"/>
                </a:solidFill>
                <a:latin typeface="Times New Roman" panose="02020603050405020304" pitchFamily="18" charset="0"/>
              </a:rPr>
              <a:t>27</a:t>
            </a:r>
            <a:r>
              <a:rPr lang="en-IN" sz="1200" dirty="0">
                <a:solidFill>
                  <a:srgbClr val="000000"/>
                </a:solidFill>
                <a:effectLst/>
                <a:latin typeface="Times New Roman" panose="02020603050405020304" pitchFamily="18" charset="0"/>
              </a:rPr>
              <a:t>. SRAM read test simulation</a:t>
            </a:r>
            <a:endParaRPr lang="en-IN" sz="1200" dirty="0"/>
          </a:p>
        </p:txBody>
      </p:sp>
    </p:spTree>
    <p:extLst>
      <p:ext uri="{BB962C8B-B14F-4D97-AF65-F5344CB8AC3E}">
        <p14:creationId xmlns:p14="http://schemas.microsoft.com/office/powerpoint/2010/main" val="480158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F077EF-90D3-49AC-8670-776B10C9A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9791" y="256429"/>
            <a:ext cx="5963479" cy="5784574"/>
          </a:xfrm>
          <a:prstGeom prst="rect">
            <a:avLst/>
          </a:prstGeom>
        </p:spPr>
      </p:pic>
      <p:sp>
        <p:nvSpPr>
          <p:cNvPr id="5" name="TextBox 4">
            <a:extLst>
              <a:ext uri="{FF2B5EF4-FFF2-40B4-BE49-F238E27FC236}">
                <a16:creationId xmlns:a16="http://schemas.microsoft.com/office/drawing/2014/main" id="{9528510D-165B-065D-33B3-9C3064624B52}"/>
              </a:ext>
            </a:extLst>
          </p:cNvPr>
          <p:cNvSpPr txBox="1"/>
          <p:nvPr/>
        </p:nvSpPr>
        <p:spPr>
          <a:xfrm>
            <a:off x="5488389" y="6041003"/>
            <a:ext cx="6094674" cy="276999"/>
          </a:xfrm>
          <a:prstGeom prst="rect">
            <a:avLst/>
          </a:prstGeom>
          <a:noFill/>
        </p:spPr>
        <p:txBody>
          <a:bodyPr wrap="square">
            <a:spAutoFit/>
          </a:bodyPr>
          <a:lstStyle/>
          <a:p>
            <a:r>
              <a:rPr lang="en-IN" sz="1200" dirty="0">
                <a:solidFill>
                  <a:srgbClr val="000000"/>
                </a:solidFill>
                <a:effectLst/>
                <a:latin typeface="Times New Roman" panose="02020603050405020304" pitchFamily="18" charset="0"/>
              </a:rPr>
              <a:t>Fig. </a:t>
            </a:r>
            <a:r>
              <a:rPr lang="en-IN" sz="1200" dirty="0">
                <a:solidFill>
                  <a:srgbClr val="000000"/>
                </a:solidFill>
                <a:latin typeface="Times New Roman" panose="02020603050405020304" pitchFamily="18" charset="0"/>
              </a:rPr>
              <a:t>28</a:t>
            </a:r>
            <a:r>
              <a:rPr lang="en-IN" sz="1200" dirty="0">
                <a:solidFill>
                  <a:srgbClr val="000000"/>
                </a:solidFill>
                <a:effectLst/>
                <a:latin typeface="Times New Roman" panose="02020603050405020304" pitchFamily="18" charset="0"/>
              </a:rPr>
              <a:t>. SRAM Layout</a:t>
            </a:r>
            <a:endParaRPr lang="en-IN" sz="1200" dirty="0"/>
          </a:p>
        </p:txBody>
      </p:sp>
    </p:spTree>
    <p:extLst>
      <p:ext uri="{BB962C8B-B14F-4D97-AF65-F5344CB8AC3E}">
        <p14:creationId xmlns:p14="http://schemas.microsoft.com/office/powerpoint/2010/main" val="2072964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6E96F3-99A8-6DF5-0E04-29AF7F649EB8}"/>
              </a:ext>
            </a:extLst>
          </p:cNvPr>
          <p:cNvSpPr txBox="1"/>
          <p:nvPr/>
        </p:nvSpPr>
        <p:spPr>
          <a:xfrm>
            <a:off x="636104" y="371927"/>
            <a:ext cx="6094674"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Write Driver</a:t>
            </a:r>
            <a:endParaRPr lang="en-IN" sz="1800" b="1"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AE536A63-74A1-F76E-2F09-9B5161F99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4279" y="2394639"/>
            <a:ext cx="5595598" cy="3570136"/>
          </a:xfrm>
          <a:prstGeom prst="rect">
            <a:avLst/>
          </a:prstGeom>
        </p:spPr>
      </p:pic>
      <p:sp>
        <p:nvSpPr>
          <p:cNvPr id="17" name="TextBox 16">
            <a:extLst>
              <a:ext uri="{FF2B5EF4-FFF2-40B4-BE49-F238E27FC236}">
                <a16:creationId xmlns:a16="http://schemas.microsoft.com/office/drawing/2014/main" id="{E2B32951-F5DA-480D-184E-B33CACFEE41D}"/>
              </a:ext>
            </a:extLst>
          </p:cNvPr>
          <p:cNvSpPr txBox="1"/>
          <p:nvPr/>
        </p:nvSpPr>
        <p:spPr>
          <a:xfrm>
            <a:off x="1496834" y="6236257"/>
            <a:ext cx="6094674" cy="276999"/>
          </a:xfrm>
          <a:prstGeom prst="rect">
            <a:avLst/>
          </a:prstGeom>
          <a:noFill/>
        </p:spPr>
        <p:txBody>
          <a:bodyPr wrap="square">
            <a:spAutoFit/>
          </a:bodyPr>
          <a:lstStyle/>
          <a:p>
            <a:r>
              <a:rPr lang="en-IN" sz="1200" dirty="0">
                <a:solidFill>
                  <a:srgbClr val="000000"/>
                </a:solidFill>
                <a:effectLst/>
                <a:latin typeface="Times New Roman" panose="02020603050405020304" pitchFamily="18" charset="0"/>
              </a:rPr>
              <a:t>Fig. </a:t>
            </a:r>
            <a:r>
              <a:rPr lang="en-IN" sz="1200" dirty="0">
                <a:solidFill>
                  <a:srgbClr val="000000"/>
                </a:solidFill>
                <a:latin typeface="Times New Roman" panose="02020603050405020304" pitchFamily="18" charset="0"/>
              </a:rPr>
              <a:t>29</a:t>
            </a:r>
            <a:r>
              <a:rPr lang="en-IN" sz="1200" dirty="0">
                <a:solidFill>
                  <a:srgbClr val="000000"/>
                </a:solidFill>
                <a:effectLst/>
                <a:latin typeface="Times New Roman" panose="02020603050405020304" pitchFamily="18" charset="0"/>
              </a:rPr>
              <a:t>. Write driver schematic</a:t>
            </a:r>
            <a:endParaRPr lang="en-IN" sz="1200" dirty="0"/>
          </a:p>
        </p:txBody>
      </p:sp>
      <p:sp>
        <p:nvSpPr>
          <p:cNvPr id="19" name="TextBox 18">
            <a:extLst>
              <a:ext uri="{FF2B5EF4-FFF2-40B4-BE49-F238E27FC236}">
                <a16:creationId xmlns:a16="http://schemas.microsoft.com/office/drawing/2014/main" id="{CF22B371-0AC4-B0AE-260D-1F8E66CFD33C}"/>
              </a:ext>
            </a:extLst>
          </p:cNvPr>
          <p:cNvSpPr txBox="1"/>
          <p:nvPr/>
        </p:nvSpPr>
        <p:spPr>
          <a:xfrm>
            <a:off x="7806193" y="6236257"/>
            <a:ext cx="6094674" cy="276999"/>
          </a:xfrm>
          <a:prstGeom prst="rect">
            <a:avLst/>
          </a:prstGeom>
          <a:noFill/>
        </p:spPr>
        <p:txBody>
          <a:bodyPr wrap="square">
            <a:spAutoFit/>
          </a:bodyPr>
          <a:lstStyle/>
          <a:p>
            <a:r>
              <a:rPr lang="en-IN" sz="1200" dirty="0">
                <a:solidFill>
                  <a:srgbClr val="000000"/>
                </a:solidFill>
                <a:effectLst/>
                <a:latin typeface="Times New Roman" panose="02020603050405020304" pitchFamily="18" charset="0"/>
              </a:rPr>
              <a:t>Fig. 30. Write driver symbol</a:t>
            </a:r>
            <a:endParaRPr lang="en-IN" sz="1200" dirty="0"/>
          </a:p>
        </p:txBody>
      </p:sp>
      <p:sp>
        <p:nvSpPr>
          <p:cNvPr id="21" name="TextBox 20">
            <a:extLst>
              <a:ext uri="{FF2B5EF4-FFF2-40B4-BE49-F238E27FC236}">
                <a16:creationId xmlns:a16="http://schemas.microsoft.com/office/drawing/2014/main" id="{4F03AE89-96BF-8A3F-D29E-C32E857693AA}"/>
              </a:ext>
            </a:extLst>
          </p:cNvPr>
          <p:cNvSpPr txBox="1"/>
          <p:nvPr/>
        </p:nvSpPr>
        <p:spPr>
          <a:xfrm>
            <a:off x="636104" y="967784"/>
            <a:ext cx="10909190" cy="1200329"/>
          </a:xfrm>
          <a:prstGeom prst="rect">
            <a:avLst/>
          </a:prstGeom>
          <a:noFill/>
        </p:spPr>
        <p:txBody>
          <a:bodyPr wrap="square">
            <a:spAutoFit/>
          </a:bodyPr>
          <a:lstStyle/>
          <a:p>
            <a:pPr algn="just"/>
            <a:r>
              <a:rPr lang="en-US" sz="1800" dirty="0">
                <a:solidFill>
                  <a:srgbClr val="000000"/>
                </a:solidFill>
                <a:effectLst/>
                <a:latin typeface="Times New Roman" panose="02020603050405020304" pitchFamily="18" charset="0"/>
              </a:rPr>
              <a:t>The write driver is used for writing data into the SRAM cell through the access transistors. The write driver will pull one of the bit lines low and the other high depending on the data input. Supposing we have data = 0, then the bit line (BL) is pulled down to GND while the BLB is at VDD. Similarly, if data =1 then one of the bit lines (BL) is pulled to VDD by transistor M3 while the BLB is pulled to GND by the transistor M2</a:t>
            </a:r>
            <a:endParaRPr lang="en-IN" dirty="0"/>
          </a:p>
        </p:txBody>
      </p:sp>
      <p:pic>
        <p:nvPicPr>
          <p:cNvPr id="4" name="Picture 3">
            <a:extLst>
              <a:ext uri="{FF2B5EF4-FFF2-40B4-BE49-F238E27FC236}">
                <a16:creationId xmlns:a16="http://schemas.microsoft.com/office/drawing/2014/main" id="{BB1A7443-7372-F0AB-9CDC-EFEA338F5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862" y="2600077"/>
            <a:ext cx="4629729" cy="3364698"/>
          </a:xfrm>
          <a:prstGeom prst="rect">
            <a:avLst/>
          </a:prstGeom>
        </p:spPr>
      </p:pic>
    </p:spTree>
    <p:extLst>
      <p:ext uri="{BB962C8B-B14F-4D97-AF65-F5344CB8AC3E}">
        <p14:creationId xmlns:p14="http://schemas.microsoft.com/office/powerpoint/2010/main" val="1317269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E05931-E9EE-81DD-EF1F-33BA7916AD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2901" y="557402"/>
            <a:ext cx="7209524" cy="4863602"/>
          </a:xfrm>
          <a:prstGeom prst="rect">
            <a:avLst/>
          </a:prstGeom>
        </p:spPr>
      </p:pic>
      <p:sp>
        <p:nvSpPr>
          <p:cNvPr id="5" name="TextBox 4">
            <a:extLst>
              <a:ext uri="{FF2B5EF4-FFF2-40B4-BE49-F238E27FC236}">
                <a16:creationId xmlns:a16="http://schemas.microsoft.com/office/drawing/2014/main" id="{CB3476F2-B23C-74AB-1D40-F94C006E5332}"/>
              </a:ext>
            </a:extLst>
          </p:cNvPr>
          <p:cNvSpPr txBox="1"/>
          <p:nvPr/>
        </p:nvSpPr>
        <p:spPr>
          <a:xfrm>
            <a:off x="5178287" y="5500517"/>
            <a:ext cx="6094674" cy="276999"/>
          </a:xfrm>
          <a:prstGeom prst="rect">
            <a:avLst/>
          </a:prstGeom>
          <a:noFill/>
        </p:spPr>
        <p:txBody>
          <a:bodyPr wrap="square">
            <a:spAutoFit/>
          </a:bodyPr>
          <a:lstStyle/>
          <a:p>
            <a:r>
              <a:rPr lang="en-IN" sz="1200" dirty="0">
                <a:solidFill>
                  <a:srgbClr val="000000"/>
                </a:solidFill>
                <a:effectLst/>
                <a:latin typeface="Times New Roman" panose="02020603050405020304" pitchFamily="18" charset="0"/>
              </a:rPr>
              <a:t>Fig. </a:t>
            </a:r>
            <a:r>
              <a:rPr lang="en-IN" sz="1200" dirty="0">
                <a:solidFill>
                  <a:srgbClr val="000000"/>
                </a:solidFill>
                <a:latin typeface="Times New Roman" panose="02020603050405020304" pitchFamily="18" charset="0"/>
              </a:rPr>
              <a:t>31</a:t>
            </a:r>
            <a:r>
              <a:rPr lang="en-IN" sz="1200" dirty="0">
                <a:solidFill>
                  <a:srgbClr val="000000"/>
                </a:solidFill>
                <a:effectLst/>
                <a:latin typeface="Times New Roman" panose="02020603050405020304" pitchFamily="18" charset="0"/>
              </a:rPr>
              <a:t>. Write driver layout</a:t>
            </a:r>
            <a:endParaRPr lang="en-IN" sz="1200" dirty="0"/>
          </a:p>
        </p:txBody>
      </p:sp>
    </p:spTree>
    <p:extLst>
      <p:ext uri="{BB962C8B-B14F-4D97-AF65-F5344CB8AC3E}">
        <p14:creationId xmlns:p14="http://schemas.microsoft.com/office/powerpoint/2010/main" val="3610236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45D7A9-3BC8-1B38-633D-C6186A060C53}"/>
              </a:ext>
            </a:extLst>
          </p:cNvPr>
          <p:cNvSpPr txBox="1"/>
          <p:nvPr/>
        </p:nvSpPr>
        <p:spPr>
          <a:xfrm>
            <a:off x="494969" y="389688"/>
            <a:ext cx="6094674"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SRAM Architecture</a:t>
            </a:r>
            <a:endParaRPr lang="en-IN"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52C7658-E321-BF2C-D594-E0717BF57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762" y="759021"/>
            <a:ext cx="7990476" cy="5339630"/>
          </a:xfrm>
          <a:prstGeom prst="rect">
            <a:avLst/>
          </a:prstGeom>
        </p:spPr>
      </p:pic>
      <p:sp>
        <p:nvSpPr>
          <p:cNvPr id="9" name="TextBox 8">
            <a:extLst>
              <a:ext uri="{FF2B5EF4-FFF2-40B4-BE49-F238E27FC236}">
                <a16:creationId xmlns:a16="http://schemas.microsoft.com/office/drawing/2014/main" id="{22487420-E92E-CE30-A713-DDD0E3E65A96}"/>
              </a:ext>
            </a:extLst>
          </p:cNvPr>
          <p:cNvSpPr txBox="1"/>
          <p:nvPr/>
        </p:nvSpPr>
        <p:spPr>
          <a:xfrm>
            <a:off x="4740966" y="6098651"/>
            <a:ext cx="6094674" cy="276999"/>
          </a:xfrm>
          <a:prstGeom prst="rect">
            <a:avLst/>
          </a:prstGeom>
          <a:noFill/>
        </p:spPr>
        <p:txBody>
          <a:bodyPr wrap="square">
            <a:spAutoFit/>
          </a:bodyPr>
          <a:lstStyle/>
          <a:p>
            <a:r>
              <a:rPr lang="en-IN" sz="1200" dirty="0">
                <a:solidFill>
                  <a:srgbClr val="000000"/>
                </a:solidFill>
                <a:effectLst/>
                <a:latin typeface="Times New Roman" panose="02020603050405020304" pitchFamily="18" charset="0"/>
              </a:rPr>
              <a:t>Fig. </a:t>
            </a:r>
            <a:r>
              <a:rPr lang="en-IN" sz="1200" dirty="0">
                <a:solidFill>
                  <a:srgbClr val="000000"/>
                </a:solidFill>
                <a:latin typeface="Times New Roman" panose="02020603050405020304" pitchFamily="18" charset="0"/>
              </a:rPr>
              <a:t>32</a:t>
            </a:r>
            <a:r>
              <a:rPr lang="en-IN" sz="1200" dirty="0">
                <a:solidFill>
                  <a:srgbClr val="000000"/>
                </a:solidFill>
                <a:effectLst/>
                <a:latin typeface="Times New Roman" panose="02020603050405020304" pitchFamily="18" charset="0"/>
              </a:rPr>
              <a:t>. SRAM whole system architecture</a:t>
            </a:r>
            <a:endParaRPr lang="en-IN" sz="1200" dirty="0"/>
          </a:p>
        </p:txBody>
      </p:sp>
    </p:spTree>
    <p:extLst>
      <p:ext uri="{BB962C8B-B14F-4D97-AF65-F5344CB8AC3E}">
        <p14:creationId xmlns:p14="http://schemas.microsoft.com/office/powerpoint/2010/main" val="4139832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57A852-81EB-E429-489A-7CD8AE82CF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516" y="1820849"/>
            <a:ext cx="2796210" cy="4086970"/>
          </a:xfrm>
          <a:prstGeom prst="rect">
            <a:avLst/>
          </a:prstGeom>
        </p:spPr>
      </p:pic>
      <p:pic>
        <p:nvPicPr>
          <p:cNvPr id="5" name="Picture 4">
            <a:extLst>
              <a:ext uri="{FF2B5EF4-FFF2-40B4-BE49-F238E27FC236}">
                <a16:creationId xmlns:a16="http://schemas.microsoft.com/office/drawing/2014/main" id="{EA2C4E3D-9AF4-1D17-2A5C-1B4E96D78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8673" y="3808676"/>
            <a:ext cx="7882393" cy="2099143"/>
          </a:xfrm>
          <a:prstGeom prst="rect">
            <a:avLst/>
          </a:prstGeom>
        </p:spPr>
      </p:pic>
      <p:pic>
        <p:nvPicPr>
          <p:cNvPr id="7" name="Picture 6">
            <a:extLst>
              <a:ext uri="{FF2B5EF4-FFF2-40B4-BE49-F238E27FC236}">
                <a16:creationId xmlns:a16="http://schemas.microsoft.com/office/drawing/2014/main" id="{C00C78E9-0FFD-B1BE-C522-FE4841382E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8673" y="540690"/>
            <a:ext cx="7882393" cy="3267986"/>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395B18C1-5233-CFFC-A502-AA748CA27A9D}"/>
                  </a:ext>
                </a:extLst>
              </p14:cNvPr>
              <p14:cNvContentPartPr/>
              <p14:nvPr/>
            </p14:nvContentPartPr>
            <p14:xfrm>
              <a:off x="10503157" y="579803"/>
              <a:ext cx="390960" cy="81720"/>
            </p14:xfrm>
          </p:contentPart>
        </mc:Choice>
        <mc:Fallback xmlns="">
          <p:pic>
            <p:nvPicPr>
              <p:cNvPr id="8" name="Ink 7">
                <a:extLst>
                  <a:ext uri="{FF2B5EF4-FFF2-40B4-BE49-F238E27FC236}">
                    <a16:creationId xmlns:a16="http://schemas.microsoft.com/office/drawing/2014/main" id="{395B18C1-5233-CFFC-A502-AA748CA27A9D}"/>
                  </a:ext>
                </a:extLst>
              </p:cNvPr>
              <p:cNvPicPr/>
              <p:nvPr/>
            </p:nvPicPr>
            <p:blipFill>
              <a:blip r:embed="rId6"/>
              <a:stretch>
                <a:fillRect/>
              </a:stretch>
            </p:blipFill>
            <p:spPr>
              <a:xfrm>
                <a:off x="10449157" y="471803"/>
                <a:ext cx="49860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B75162D-5779-03EC-B74E-A361284E1CE2}"/>
                  </a:ext>
                </a:extLst>
              </p14:cNvPr>
              <p14:cNvContentPartPr/>
              <p14:nvPr/>
            </p14:nvContentPartPr>
            <p14:xfrm>
              <a:off x="10669837" y="643883"/>
              <a:ext cx="222840" cy="16560"/>
            </p14:xfrm>
          </p:contentPart>
        </mc:Choice>
        <mc:Fallback xmlns="">
          <p:pic>
            <p:nvPicPr>
              <p:cNvPr id="9" name="Ink 8">
                <a:extLst>
                  <a:ext uri="{FF2B5EF4-FFF2-40B4-BE49-F238E27FC236}">
                    <a16:creationId xmlns:a16="http://schemas.microsoft.com/office/drawing/2014/main" id="{0B75162D-5779-03EC-B74E-A361284E1CE2}"/>
                  </a:ext>
                </a:extLst>
              </p:cNvPr>
              <p:cNvPicPr/>
              <p:nvPr/>
            </p:nvPicPr>
            <p:blipFill>
              <a:blip r:embed="rId8"/>
              <a:stretch>
                <a:fillRect/>
              </a:stretch>
            </p:blipFill>
            <p:spPr>
              <a:xfrm>
                <a:off x="10615837" y="536243"/>
                <a:ext cx="33048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B0713484-6806-932E-235C-392CF9F5F7BB}"/>
                  </a:ext>
                </a:extLst>
              </p14:cNvPr>
              <p14:cNvContentPartPr/>
              <p14:nvPr/>
            </p14:nvContentPartPr>
            <p14:xfrm>
              <a:off x="10646437" y="644243"/>
              <a:ext cx="397440" cy="24840"/>
            </p14:xfrm>
          </p:contentPart>
        </mc:Choice>
        <mc:Fallback xmlns="">
          <p:pic>
            <p:nvPicPr>
              <p:cNvPr id="10" name="Ink 9">
                <a:extLst>
                  <a:ext uri="{FF2B5EF4-FFF2-40B4-BE49-F238E27FC236}">
                    <a16:creationId xmlns:a16="http://schemas.microsoft.com/office/drawing/2014/main" id="{B0713484-6806-932E-235C-392CF9F5F7BB}"/>
                  </a:ext>
                </a:extLst>
              </p:cNvPr>
              <p:cNvPicPr/>
              <p:nvPr/>
            </p:nvPicPr>
            <p:blipFill>
              <a:blip r:embed="rId10"/>
              <a:stretch>
                <a:fillRect/>
              </a:stretch>
            </p:blipFill>
            <p:spPr>
              <a:xfrm>
                <a:off x="10592797" y="536243"/>
                <a:ext cx="50508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938F4605-A13C-6570-0AD3-C129100A5238}"/>
                  </a:ext>
                </a:extLst>
              </p14:cNvPr>
              <p14:cNvContentPartPr/>
              <p14:nvPr/>
            </p14:nvContentPartPr>
            <p14:xfrm>
              <a:off x="10719157" y="659723"/>
              <a:ext cx="222480" cy="48600"/>
            </p14:xfrm>
          </p:contentPart>
        </mc:Choice>
        <mc:Fallback xmlns="">
          <p:pic>
            <p:nvPicPr>
              <p:cNvPr id="11" name="Ink 10">
                <a:extLst>
                  <a:ext uri="{FF2B5EF4-FFF2-40B4-BE49-F238E27FC236}">
                    <a16:creationId xmlns:a16="http://schemas.microsoft.com/office/drawing/2014/main" id="{938F4605-A13C-6570-0AD3-C129100A5238}"/>
                  </a:ext>
                </a:extLst>
              </p:cNvPr>
              <p:cNvPicPr/>
              <p:nvPr/>
            </p:nvPicPr>
            <p:blipFill>
              <a:blip r:embed="rId12"/>
              <a:stretch>
                <a:fillRect/>
              </a:stretch>
            </p:blipFill>
            <p:spPr>
              <a:xfrm>
                <a:off x="10665157" y="552083"/>
                <a:ext cx="33012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19CC85C3-3468-D8F1-C80E-7918BD16B1C9}"/>
                  </a:ext>
                </a:extLst>
              </p14:cNvPr>
              <p14:cNvContentPartPr/>
              <p14:nvPr/>
            </p14:nvContentPartPr>
            <p14:xfrm>
              <a:off x="10735357" y="747203"/>
              <a:ext cx="63000" cy="8640"/>
            </p14:xfrm>
          </p:contentPart>
        </mc:Choice>
        <mc:Fallback xmlns="">
          <p:pic>
            <p:nvPicPr>
              <p:cNvPr id="12" name="Ink 11">
                <a:extLst>
                  <a:ext uri="{FF2B5EF4-FFF2-40B4-BE49-F238E27FC236}">
                    <a16:creationId xmlns:a16="http://schemas.microsoft.com/office/drawing/2014/main" id="{19CC85C3-3468-D8F1-C80E-7918BD16B1C9}"/>
                  </a:ext>
                </a:extLst>
              </p:cNvPr>
              <p:cNvPicPr/>
              <p:nvPr/>
            </p:nvPicPr>
            <p:blipFill>
              <a:blip r:embed="rId14"/>
              <a:stretch>
                <a:fillRect/>
              </a:stretch>
            </p:blipFill>
            <p:spPr>
              <a:xfrm>
                <a:off x="10681357" y="639563"/>
                <a:ext cx="17064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051D0466-9E7E-ACE8-0BA3-F84989810ED8}"/>
                  </a:ext>
                </a:extLst>
              </p14:cNvPr>
              <p14:cNvContentPartPr/>
              <p14:nvPr/>
            </p14:nvContentPartPr>
            <p14:xfrm>
              <a:off x="10501717" y="699323"/>
              <a:ext cx="743040" cy="72000"/>
            </p14:xfrm>
          </p:contentPart>
        </mc:Choice>
        <mc:Fallback xmlns="">
          <p:pic>
            <p:nvPicPr>
              <p:cNvPr id="13" name="Ink 12">
                <a:extLst>
                  <a:ext uri="{FF2B5EF4-FFF2-40B4-BE49-F238E27FC236}">
                    <a16:creationId xmlns:a16="http://schemas.microsoft.com/office/drawing/2014/main" id="{051D0466-9E7E-ACE8-0BA3-F84989810ED8}"/>
                  </a:ext>
                </a:extLst>
              </p:cNvPr>
              <p:cNvPicPr/>
              <p:nvPr/>
            </p:nvPicPr>
            <p:blipFill>
              <a:blip r:embed="rId16"/>
              <a:stretch>
                <a:fillRect/>
              </a:stretch>
            </p:blipFill>
            <p:spPr>
              <a:xfrm>
                <a:off x="10448077" y="591323"/>
                <a:ext cx="85068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26961522-1771-2095-36DE-6426DAB66D96}"/>
                  </a:ext>
                </a:extLst>
              </p14:cNvPr>
              <p14:cNvContentPartPr/>
              <p14:nvPr/>
            </p14:nvContentPartPr>
            <p14:xfrm>
              <a:off x="10780357" y="723083"/>
              <a:ext cx="438840" cy="8640"/>
            </p14:xfrm>
          </p:contentPart>
        </mc:Choice>
        <mc:Fallback xmlns="">
          <p:pic>
            <p:nvPicPr>
              <p:cNvPr id="14" name="Ink 13">
                <a:extLst>
                  <a:ext uri="{FF2B5EF4-FFF2-40B4-BE49-F238E27FC236}">
                    <a16:creationId xmlns:a16="http://schemas.microsoft.com/office/drawing/2014/main" id="{26961522-1771-2095-36DE-6426DAB66D96}"/>
                  </a:ext>
                </a:extLst>
              </p:cNvPr>
              <p:cNvPicPr/>
              <p:nvPr/>
            </p:nvPicPr>
            <p:blipFill>
              <a:blip r:embed="rId18"/>
              <a:stretch>
                <a:fillRect/>
              </a:stretch>
            </p:blipFill>
            <p:spPr>
              <a:xfrm>
                <a:off x="10726717" y="615083"/>
                <a:ext cx="54648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5219B166-3F14-069B-0965-D3ECF8543663}"/>
                  </a:ext>
                </a:extLst>
              </p14:cNvPr>
              <p14:cNvContentPartPr/>
              <p14:nvPr/>
            </p14:nvContentPartPr>
            <p14:xfrm>
              <a:off x="10558957" y="723443"/>
              <a:ext cx="475200" cy="41040"/>
            </p14:xfrm>
          </p:contentPart>
        </mc:Choice>
        <mc:Fallback xmlns="">
          <p:pic>
            <p:nvPicPr>
              <p:cNvPr id="15" name="Ink 14">
                <a:extLst>
                  <a:ext uri="{FF2B5EF4-FFF2-40B4-BE49-F238E27FC236}">
                    <a16:creationId xmlns:a16="http://schemas.microsoft.com/office/drawing/2014/main" id="{5219B166-3F14-069B-0965-D3ECF8543663}"/>
                  </a:ext>
                </a:extLst>
              </p:cNvPr>
              <p:cNvPicPr/>
              <p:nvPr/>
            </p:nvPicPr>
            <p:blipFill>
              <a:blip r:embed="rId20"/>
              <a:stretch>
                <a:fillRect/>
              </a:stretch>
            </p:blipFill>
            <p:spPr>
              <a:xfrm>
                <a:off x="10505317" y="615443"/>
                <a:ext cx="58284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22C8608E-E2A7-FE8A-A5E8-950B34A8F732}"/>
                  </a:ext>
                </a:extLst>
              </p14:cNvPr>
              <p14:cNvContentPartPr/>
              <p14:nvPr/>
            </p14:nvContentPartPr>
            <p14:xfrm>
              <a:off x="10551037" y="739643"/>
              <a:ext cx="381960" cy="18000"/>
            </p14:xfrm>
          </p:contentPart>
        </mc:Choice>
        <mc:Fallback xmlns="">
          <p:pic>
            <p:nvPicPr>
              <p:cNvPr id="16" name="Ink 15">
                <a:extLst>
                  <a:ext uri="{FF2B5EF4-FFF2-40B4-BE49-F238E27FC236}">
                    <a16:creationId xmlns:a16="http://schemas.microsoft.com/office/drawing/2014/main" id="{22C8608E-E2A7-FE8A-A5E8-950B34A8F732}"/>
                  </a:ext>
                </a:extLst>
              </p:cNvPr>
              <p:cNvPicPr/>
              <p:nvPr/>
            </p:nvPicPr>
            <p:blipFill>
              <a:blip r:embed="rId22"/>
              <a:stretch>
                <a:fillRect/>
              </a:stretch>
            </p:blipFill>
            <p:spPr>
              <a:xfrm>
                <a:off x="10497397" y="631643"/>
                <a:ext cx="48960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91242EFD-5A71-586F-8949-5A3D42A67C35}"/>
                  </a:ext>
                </a:extLst>
              </p14:cNvPr>
              <p14:cNvContentPartPr/>
              <p14:nvPr/>
            </p14:nvContentPartPr>
            <p14:xfrm>
              <a:off x="10755517" y="704363"/>
              <a:ext cx="122040" cy="35280"/>
            </p14:xfrm>
          </p:contentPart>
        </mc:Choice>
        <mc:Fallback xmlns="">
          <p:pic>
            <p:nvPicPr>
              <p:cNvPr id="17" name="Ink 16">
                <a:extLst>
                  <a:ext uri="{FF2B5EF4-FFF2-40B4-BE49-F238E27FC236}">
                    <a16:creationId xmlns:a16="http://schemas.microsoft.com/office/drawing/2014/main" id="{91242EFD-5A71-586F-8949-5A3D42A67C35}"/>
                  </a:ext>
                </a:extLst>
              </p:cNvPr>
              <p:cNvPicPr/>
              <p:nvPr/>
            </p:nvPicPr>
            <p:blipFill>
              <a:blip r:embed="rId24"/>
              <a:stretch>
                <a:fillRect/>
              </a:stretch>
            </p:blipFill>
            <p:spPr>
              <a:xfrm>
                <a:off x="10701877" y="596723"/>
                <a:ext cx="22968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0EC4A406-6E0A-E689-CB93-373620945707}"/>
                  </a:ext>
                </a:extLst>
              </p14:cNvPr>
              <p14:cNvContentPartPr/>
              <p14:nvPr/>
            </p14:nvContentPartPr>
            <p14:xfrm>
              <a:off x="10725997" y="675563"/>
              <a:ext cx="360" cy="360"/>
            </p14:xfrm>
          </p:contentPart>
        </mc:Choice>
        <mc:Fallback xmlns="">
          <p:pic>
            <p:nvPicPr>
              <p:cNvPr id="18" name="Ink 17">
                <a:extLst>
                  <a:ext uri="{FF2B5EF4-FFF2-40B4-BE49-F238E27FC236}">
                    <a16:creationId xmlns:a16="http://schemas.microsoft.com/office/drawing/2014/main" id="{0EC4A406-6E0A-E689-CB93-373620945707}"/>
                  </a:ext>
                </a:extLst>
              </p:cNvPr>
              <p:cNvPicPr/>
              <p:nvPr/>
            </p:nvPicPr>
            <p:blipFill>
              <a:blip r:embed="rId26"/>
              <a:stretch>
                <a:fillRect/>
              </a:stretch>
            </p:blipFill>
            <p:spPr>
              <a:xfrm>
                <a:off x="10672357" y="56792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9" name="Ink 18">
                <a:extLst>
                  <a:ext uri="{FF2B5EF4-FFF2-40B4-BE49-F238E27FC236}">
                    <a16:creationId xmlns:a16="http://schemas.microsoft.com/office/drawing/2014/main" id="{11F1062A-B1C7-8A7B-85C0-56EDA72DC86E}"/>
                  </a:ext>
                </a:extLst>
              </p14:cNvPr>
              <p14:cNvContentPartPr/>
              <p14:nvPr/>
            </p14:nvContentPartPr>
            <p14:xfrm>
              <a:off x="10695757" y="645683"/>
              <a:ext cx="30600" cy="30240"/>
            </p14:xfrm>
          </p:contentPart>
        </mc:Choice>
        <mc:Fallback xmlns="">
          <p:pic>
            <p:nvPicPr>
              <p:cNvPr id="19" name="Ink 18">
                <a:extLst>
                  <a:ext uri="{FF2B5EF4-FFF2-40B4-BE49-F238E27FC236}">
                    <a16:creationId xmlns:a16="http://schemas.microsoft.com/office/drawing/2014/main" id="{11F1062A-B1C7-8A7B-85C0-56EDA72DC86E}"/>
                  </a:ext>
                </a:extLst>
              </p:cNvPr>
              <p:cNvPicPr/>
              <p:nvPr/>
            </p:nvPicPr>
            <p:blipFill>
              <a:blip r:embed="rId28"/>
              <a:stretch>
                <a:fillRect/>
              </a:stretch>
            </p:blipFill>
            <p:spPr>
              <a:xfrm>
                <a:off x="10642117" y="538043"/>
                <a:ext cx="13824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 name="Ink 19">
                <a:extLst>
                  <a:ext uri="{FF2B5EF4-FFF2-40B4-BE49-F238E27FC236}">
                    <a16:creationId xmlns:a16="http://schemas.microsoft.com/office/drawing/2014/main" id="{DBB70A35-EB31-71D4-F805-7DDABC53792F}"/>
                  </a:ext>
                </a:extLst>
              </p14:cNvPr>
              <p14:cNvContentPartPr/>
              <p14:nvPr/>
            </p14:nvContentPartPr>
            <p14:xfrm>
              <a:off x="10527637" y="651083"/>
              <a:ext cx="389520" cy="24840"/>
            </p14:xfrm>
          </p:contentPart>
        </mc:Choice>
        <mc:Fallback xmlns="">
          <p:pic>
            <p:nvPicPr>
              <p:cNvPr id="20" name="Ink 19">
                <a:extLst>
                  <a:ext uri="{FF2B5EF4-FFF2-40B4-BE49-F238E27FC236}">
                    <a16:creationId xmlns:a16="http://schemas.microsoft.com/office/drawing/2014/main" id="{DBB70A35-EB31-71D4-F805-7DDABC53792F}"/>
                  </a:ext>
                </a:extLst>
              </p:cNvPr>
              <p:cNvPicPr/>
              <p:nvPr/>
            </p:nvPicPr>
            <p:blipFill>
              <a:blip r:embed="rId30"/>
              <a:stretch>
                <a:fillRect/>
              </a:stretch>
            </p:blipFill>
            <p:spPr>
              <a:xfrm>
                <a:off x="10473997" y="543083"/>
                <a:ext cx="49716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1" name="Ink 20">
                <a:extLst>
                  <a:ext uri="{FF2B5EF4-FFF2-40B4-BE49-F238E27FC236}">
                    <a16:creationId xmlns:a16="http://schemas.microsoft.com/office/drawing/2014/main" id="{4862B790-9113-67F3-84BE-5097BC574113}"/>
                  </a:ext>
                </a:extLst>
              </p14:cNvPr>
              <p14:cNvContentPartPr/>
              <p14:nvPr/>
            </p14:nvContentPartPr>
            <p14:xfrm>
              <a:off x="10503517" y="640283"/>
              <a:ext cx="394560" cy="21600"/>
            </p14:xfrm>
          </p:contentPart>
        </mc:Choice>
        <mc:Fallback xmlns="">
          <p:pic>
            <p:nvPicPr>
              <p:cNvPr id="21" name="Ink 20">
                <a:extLst>
                  <a:ext uri="{FF2B5EF4-FFF2-40B4-BE49-F238E27FC236}">
                    <a16:creationId xmlns:a16="http://schemas.microsoft.com/office/drawing/2014/main" id="{4862B790-9113-67F3-84BE-5097BC574113}"/>
                  </a:ext>
                </a:extLst>
              </p:cNvPr>
              <p:cNvPicPr/>
              <p:nvPr/>
            </p:nvPicPr>
            <p:blipFill>
              <a:blip r:embed="rId32"/>
              <a:stretch>
                <a:fillRect/>
              </a:stretch>
            </p:blipFill>
            <p:spPr>
              <a:xfrm>
                <a:off x="10449517" y="532283"/>
                <a:ext cx="50220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2" name="Ink 21">
                <a:extLst>
                  <a:ext uri="{FF2B5EF4-FFF2-40B4-BE49-F238E27FC236}">
                    <a16:creationId xmlns:a16="http://schemas.microsoft.com/office/drawing/2014/main" id="{695247A0-B133-4C25-E5D1-1CAB693A4B44}"/>
                  </a:ext>
                </a:extLst>
              </p14:cNvPr>
              <p14:cNvContentPartPr/>
              <p14:nvPr/>
            </p14:nvContentPartPr>
            <p14:xfrm>
              <a:off x="10738957" y="620123"/>
              <a:ext cx="123120" cy="16200"/>
            </p14:xfrm>
          </p:contentPart>
        </mc:Choice>
        <mc:Fallback xmlns="">
          <p:pic>
            <p:nvPicPr>
              <p:cNvPr id="22" name="Ink 21">
                <a:extLst>
                  <a:ext uri="{FF2B5EF4-FFF2-40B4-BE49-F238E27FC236}">
                    <a16:creationId xmlns:a16="http://schemas.microsoft.com/office/drawing/2014/main" id="{695247A0-B133-4C25-E5D1-1CAB693A4B44}"/>
                  </a:ext>
                </a:extLst>
              </p:cNvPr>
              <p:cNvPicPr/>
              <p:nvPr/>
            </p:nvPicPr>
            <p:blipFill>
              <a:blip r:embed="rId34"/>
              <a:stretch>
                <a:fillRect/>
              </a:stretch>
            </p:blipFill>
            <p:spPr>
              <a:xfrm>
                <a:off x="10684957" y="512123"/>
                <a:ext cx="23076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 name="Ink 22">
                <a:extLst>
                  <a:ext uri="{FF2B5EF4-FFF2-40B4-BE49-F238E27FC236}">
                    <a16:creationId xmlns:a16="http://schemas.microsoft.com/office/drawing/2014/main" id="{1163ABBC-AFB0-988E-9622-3AF3B77C83F0}"/>
                  </a:ext>
                </a:extLst>
              </p14:cNvPr>
              <p14:cNvContentPartPr/>
              <p14:nvPr/>
            </p14:nvContentPartPr>
            <p14:xfrm>
              <a:off x="10733917" y="620123"/>
              <a:ext cx="360" cy="360"/>
            </p14:xfrm>
          </p:contentPart>
        </mc:Choice>
        <mc:Fallback xmlns="">
          <p:pic>
            <p:nvPicPr>
              <p:cNvPr id="23" name="Ink 22">
                <a:extLst>
                  <a:ext uri="{FF2B5EF4-FFF2-40B4-BE49-F238E27FC236}">
                    <a16:creationId xmlns:a16="http://schemas.microsoft.com/office/drawing/2014/main" id="{1163ABBC-AFB0-988E-9622-3AF3B77C83F0}"/>
                  </a:ext>
                </a:extLst>
              </p:cNvPr>
              <p:cNvPicPr/>
              <p:nvPr/>
            </p:nvPicPr>
            <p:blipFill>
              <a:blip r:embed="rId26"/>
              <a:stretch>
                <a:fillRect/>
              </a:stretch>
            </p:blipFill>
            <p:spPr>
              <a:xfrm>
                <a:off x="10680277" y="51212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493178F0-C8EB-29DF-A392-DABC15D77580}"/>
                  </a:ext>
                </a:extLst>
              </p14:cNvPr>
              <p14:cNvContentPartPr/>
              <p14:nvPr/>
            </p14:nvContentPartPr>
            <p14:xfrm>
              <a:off x="2575957" y="5470403"/>
              <a:ext cx="406800" cy="22320"/>
            </p14:xfrm>
          </p:contentPart>
        </mc:Choice>
        <mc:Fallback xmlns="">
          <p:pic>
            <p:nvPicPr>
              <p:cNvPr id="25" name="Ink 24">
                <a:extLst>
                  <a:ext uri="{FF2B5EF4-FFF2-40B4-BE49-F238E27FC236}">
                    <a16:creationId xmlns:a16="http://schemas.microsoft.com/office/drawing/2014/main" id="{493178F0-C8EB-29DF-A392-DABC15D77580}"/>
                  </a:ext>
                </a:extLst>
              </p:cNvPr>
              <p:cNvPicPr/>
              <p:nvPr/>
            </p:nvPicPr>
            <p:blipFill>
              <a:blip r:embed="rId37"/>
              <a:stretch>
                <a:fillRect/>
              </a:stretch>
            </p:blipFill>
            <p:spPr>
              <a:xfrm>
                <a:off x="2522317" y="5362763"/>
                <a:ext cx="5144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6" name="Ink 25">
                <a:extLst>
                  <a:ext uri="{FF2B5EF4-FFF2-40B4-BE49-F238E27FC236}">
                    <a16:creationId xmlns:a16="http://schemas.microsoft.com/office/drawing/2014/main" id="{947CF5E6-46C3-7261-2C95-BFCD5A34E529}"/>
                  </a:ext>
                </a:extLst>
              </p14:cNvPr>
              <p14:cNvContentPartPr/>
              <p14:nvPr/>
            </p14:nvContentPartPr>
            <p14:xfrm>
              <a:off x="10498477" y="651803"/>
              <a:ext cx="692280" cy="97200"/>
            </p14:xfrm>
          </p:contentPart>
        </mc:Choice>
        <mc:Fallback xmlns="">
          <p:pic>
            <p:nvPicPr>
              <p:cNvPr id="26" name="Ink 25">
                <a:extLst>
                  <a:ext uri="{FF2B5EF4-FFF2-40B4-BE49-F238E27FC236}">
                    <a16:creationId xmlns:a16="http://schemas.microsoft.com/office/drawing/2014/main" id="{947CF5E6-46C3-7261-2C95-BFCD5A34E529}"/>
                  </a:ext>
                </a:extLst>
              </p:cNvPr>
              <p:cNvPicPr/>
              <p:nvPr/>
            </p:nvPicPr>
            <p:blipFill>
              <a:blip r:embed="rId39"/>
              <a:stretch>
                <a:fillRect/>
              </a:stretch>
            </p:blipFill>
            <p:spPr>
              <a:xfrm>
                <a:off x="10444477" y="544163"/>
                <a:ext cx="799920" cy="3128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7" name="Ink 26">
                <a:extLst>
                  <a:ext uri="{FF2B5EF4-FFF2-40B4-BE49-F238E27FC236}">
                    <a16:creationId xmlns:a16="http://schemas.microsoft.com/office/drawing/2014/main" id="{59267A8A-230E-7DE9-38D2-26424ECB3CEF}"/>
                  </a:ext>
                </a:extLst>
              </p14:cNvPr>
              <p14:cNvContentPartPr/>
              <p14:nvPr/>
            </p14:nvContentPartPr>
            <p14:xfrm>
              <a:off x="-23963" y="5637083"/>
              <a:ext cx="360" cy="360"/>
            </p14:xfrm>
          </p:contentPart>
        </mc:Choice>
        <mc:Fallback xmlns="">
          <p:pic>
            <p:nvPicPr>
              <p:cNvPr id="27" name="Ink 26">
                <a:extLst>
                  <a:ext uri="{FF2B5EF4-FFF2-40B4-BE49-F238E27FC236}">
                    <a16:creationId xmlns:a16="http://schemas.microsoft.com/office/drawing/2014/main" id="{59267A8A-230E-7DE9-38D2-26424ECB3CEF}"/>
                  </a:ext>
                </a:extLst>
              </p:cNvPr>
              <p:cNvPicPr/>
              <p:nvPr/>
            </p:nvPicPr>
            <p:blipFill>
              <a:blip r:embed="rId41"/>
              <a:stretch>
                <a:fillRect/>
              </a:stretch>
            </p:blipFill>
            <p:spPr>
              <a:xfrm>
                <a:off x="-86603" y="557444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8" name="Ink 27">
                <a:extLst>
                  <a:ext uri="{FF2B5EF4-FFF2-40B4-BE49-F238E27FC236}">
                    <a16:creationId xmlns:a16="http://schemas.microsoft.com/office/drawing/2014/main" id="{9E767531-B6B4-CAE5-4881-795ED2B05312}"/>
                  </a:ext>
                </a:extLst>
              </p14:cNvPr>
              <p14:cNvContentPartPr/>
              <p14:nvPr/>
            </p14:nvContentPartPr>
            <p14:xfrm>
              <a:off x="10243440" y="611843"/>
              <a:ext cx="1105920" cy="145080"/>
            </p14:xfrm>
          </p:contentPart>
        </mc:Choice>
        <mc:Fallback xmlns="">
          <p:pic>
            <p:nvPicPr>
              <p:cNvPr id="28" name="Ink 27">
                <a:extLst>
                  <a:ext uri="{FF2B5EF4-FFF2-40B4-BE49-F238E27FC236}">
                    <a16:creationId xmlns:a16="http://schemas.microsoft.com/office/drawing/2014/main" id="{9E767531-B6B4-CAE5-4881-795ED2B05312}"/>
                  </a:ext>
                </a:extLst>
              </p:cNvPr>
              <p:cNvPicPr/>
              <p:nvPr/>
            </p:nvPicPr>
            <p:blipFill>
              <a:blip r:embed="rId43"/>
              <a:stretch>
                <a:fillRect/>
              </a:stretch>
            </p:blipFill>
            <p:spPr>
              <a:xfrm>
                <a:off x="10180440" y="548843"/>
                <a:ext cx="123156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9" name="Ink 28">
                <a:extLst>
                  <a:ext uri="{FF2B5EF4-FFF2-40B4-BE49-F238E27FC236}">
                    <a16:creationId xmlns:a16="http://schemas.microsoft.com/office/drawing/2014/main" id="{60546203-A131-BA4C-5DCF-F94EFDF339A5}"/>
                  </a:ext>
                </a:extLst>
              </p14:cNvPr>
              <p14:cNvContentPartPr/>
              <p14:nvPr/>
            </p14:nvContentPartPr>
            <p14:xfrm>
              <a:off x="10691280" y="634883"/>
              <a:ext cx="965520" cy="57960"/>
            </p14:xfrm>
          </p:contentPart>
        </mc:Choice>
        <mc:Fallback xmlns="">
          <p:pic>
            <p:nvPicPr>
              <p:cNvPr id="29" name="Ink 28">
                <a:extLst>
                  <a:ext uri="{FF2B5EF4-FFF2-40B4-BE49-F238E27FC236}">
                    <a16:creationId xmlns:a16="http://schemas.microsoft.com/office/drawing/2014/main" id="{60546203-A131-BA4C-5DCF-F94EFDF339A5}"/>
                  </a:ext>
                </a:extLst>
              </p:cNvPr>
              <p:cNvPicPr/>
              <p:nvPr/>
            </p:nvPicPr>
            <p:blipFill>
              <a:blip r:embed="rId45"/>
              <a:stretch>
                <a:fillRect/>
              </a:stretch>
            </p:blipFill>
            <p:spPr>
              <a:xfrm>
                <a:off x="10628280" y="572243"/>
                <a:ext cx="1091160" cy="183600"/>
              </a:xfrm>
              <a:prstGeom prst="rect">
                <a:avLst/>
              </a:prstGeom>
            </p:spPr>
          </p:pic>
        </mc:Fallback>
      </mc:AlternateContent>
      <p:sp>
        <p:nvSpPr>
          <p:cNvPr id="32" name="TextBox 31">
            <a:extLst>
              <a:ext uri="{FF2B5EF4-FFF2-40B4-BE49-F238E27FC236}">
                <a16:creationId xmlns:a16="http://schemas.microsoft.com/office/drawing/2014/main" id="{BD862167-610B-1D54-CAFD-179D1076324C}"/>
              </a:ext>
            </a:extLst>
          </p:cNvPr>
          <p:cNvSpPr txBox="1"/>
          <p:nvPr/>
        </p:nvSpPr>
        <p:spPr>
          <a:xfrm>
            <a:off x="1143000" y="5972297"/>
            <a:ext cx="6182138" cy="276999"/>
          </a:xfrm>
          <a:prstGeom prst="rect">
            <a:avLst/>
          </a:prstGeom>
          <a:noFill/>
        </p:spPr>
        <p:txBody>
          <a:bodyPr wrap="square">
            <a:spAutoFit/>
          </a:bodyPr>
          <a:lstStyle/>
          <a:p>
            <a:r>
              <a:rPr lang="en-IN" sz="1200" dirty="0">
                <a:solidFill>
                  <a:srgbClr val="000000"/>
                </a:solidFill>
                <a:effectLst/>
                <a:latin typeface="Times New Roman" panose="02020603050405020304" pitchFamily="18" charset="0"/>
              </a:rPr>
              <a:t>Fig. </a:t>
            </a:r>
            <a:r>
              <a:rPr lang="en-IN" sz="1200" dirty="0">
                <a:solidFill>
                  <a:srgbClr val="000000"/>
                </a:solidFill>
                <a:latin typeface="Times New Roman" panose="02020603050405020304" pitchFamily="18" charset="0"/>
              </a:rPr>
              <a:t>33</a:t>
            </a:r>
            <a:r>
              <a:rPr lang="en-IN" sz="1200" dirty="0">
                <a:solidFill>
                  <a:srgbClr val="000000"/>
                </a:solidFill>
                <a:effectLst/>
                <a:latin typeface="Times New Roman" panose="02020603050405020304" pitchFamily="18" charset="0"/>
              </a:rPr>
              <a:t>. Test circuit</a:t>
            </a:r>
            <a:endParaRPr lang="en-IN" sz="1200" dirty="0"/>
          </a:p>
        </p:txBody>
      </p:sp>
      <p:sp>
        <p:nvSpPr>
          <p:cNvPr id="34" name="TextBox 33">
            <a:extLst>
              <a:ext uri="{FF2B5EF4-FFF2-40B4-BE49-F238E27FC236}">
                <a16:creationId xmlns:a16="http://schemas.microsoft.com/office/drawing/2014/main" id="{244371AF-11D5-83AD-0F7C-CF4DD061D85D}"/>
              </a:ext>
            </a:extLst>
          </p:cNvPr>
          <p:cNvSpPr txBox="1"/>
          <p:nvPr/>
        </p:nvSpPr>
        <p:spPr>
          <a:xfrm>
            <a:off x="7152371" y="5920855"/>
            <a:ext cx="6182138" cy="276999"/>
          </a:xfrm>
          <a:prstGeom prst="rect">
            <a:avLst/>
          </a:prstGeom>
          <a:noFill/>
        </p:spPr>
        <p:txBody>
          <a:bodyPr wrap="square">
            <a:spAutoFit/>
          </a:bodyPr>
          <a:lstStyle/>
          <a:p>
            <a:r>
              <a:rPr lang="en-IN" sz="1200" dirty="0">
                <a:solidFill>
                  <a:srgbClr val="000000"/>
                </a:solidFill>
                <a:effectLst/>
                <a:latin typeface="Times New Roman" panose="02020603050405020304" pitchFamily="18" charset="0"/>
              </a:rPr>
              <a:t>Fig. </a:t>
            </a:r>
            <a:r>
              <a:rPr lang="en-IN" sz="1200" dirty="0">
                <a:solidFill>
                  <a:srgbClr val="000000"/>
                </a:solidFill>
                <a:latin typeface="Times New Roman" panose="02020603050405020304" pitchFamily="18" charset="0"/>
              </a:rPr>
              <a:t>34</a:t>
            </a:r>
            <a:r>
              <a:rPr lang="en-IN" sz="1200" dirty="0">
                <a:solidFill>
                  <a:srgbClr val="000000"/>
                </a:solidFill>
                <a:effectLst/>
                <a:latin typeface="Times New Roman" panose="02020603050405020304" pitchFamily="18" charset="0"/>
              </a:rPr>
              <a:t>. Simulation result</a:t>
            </a:r>
            <a:endParaRPr lang="en-IN" sz="1200" dirty="0"/>
          </a:p>
        </p:txBody>
      </p:sp>
    </p:spTree>
    <p:extLst>
      <p:ext uri="{BB962C8B-B14F-4D97-AF65-F5344CB8AC3E}">
        <p14:creationId xmlns:p14="http://schemas.microsoft.com/office/powerpoint/2010/main" val="880356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FCD9FB-9DC7-3D31-8967-EE5D34A7E2F3}"/>
              </a:ext>
            </a:extLst>
          </p:cNvPr>
          <p:cNvSpPr txBox="1"/>
          <p:nvPr/>
        </p:nvSpPr>
        <p:spPr>
          <a:xfrm>
            <a:off x="4219827" y="1209908"/>
            <a:ext cx="6094674" cy="1100301"/>
          </a:xfrm>
          <a:prstGeom prst="rect">
            <a:avLst/>
          </a:prstGeom>
          <a:noFill/>
        </p:spPr>
        <p:txBody>
          <a:bodyPr wrap="square">
            <a:spAutoFit/>
          </a:bodyPr>
          <a:lstStyle/>
          <a:p>
            <a:pPr marL="63500" marR="11430" algn="l">
              <a:spcAft>
                <a:spcPts val="0"/>
              </a:spcAft>
            </a:pPr>
            <a:r>
              <a:rPr lang="en-US" sz="2400" b="1" u="sng" kern="0" spc="-10" dirty="0">
                <a:effectLst/>
                <a:uFill>
                  <a:solidFill>
                    <a:srgbClr val="000000"/>
                  </a:solidFill>
                </a:uFill>
                <a:latin typeface="Times New Roman" panose="02020603050405020304" pitchFamily="18" charset="0"/>
                <a:ea typeface="Times New Roman" panose="02020603050405020304" pitchFamily="18" charset="0"/>
              </a:rPr>
              <a:t>CALCULATIONS</a:t>
            </a:r>
            <a:endParaRPr lang="en-IN" sz="2400" b="1" u="sng" kern="0" dirty="0">
              <a:effectLst/>
              <a:uFill>
                <a:solidFill>
                  <a:srgbClr val="000000"/>
                </a:solidFill>
              </a:uFill>
              <a:latin typeface="Times New Roman" panose="02020603050405020304" pitchFamily="18" charset="0"/>
              <a:ea typeface="Times New Roman" panose="02020603050405020304" pitchFamily="18" charset="0"/>
            </a:endParaRPr>
          </a:p>
          <a:p>
            <a:r>
              <a:rPr lang="en-US" sz="2000" b="1"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a:spcBef>
                <a:spcPts val="940"/>
              </a:spcBef>
            </a:pPr>
            <a:r>
              <a:rPr lang="en-US" sz="14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graphicFrame>
        <p:nvGraphicFramePr>
          <p:cNvPr id="4" name="Table 3">
            <a:extLst>
              <a:ext uri="{FF2B5EF4-FFF2-40B4-BE49-F238E27FC236}">
                <a16:creationId xmlns:a16="http://schemas.microsoft.com/office/drawing/2014/main" id="{FA176B1C-A15C-36C4-92AF-FBA4019D028B}"/>
              </a:ext>
            </a:extLst>
          </p:cNvPr>
          <p:cNvGraphicFramePr>
            <a:graphicFrameLocks noGrp="1"/>
          </p:cNvGraphicFramePr>
          <p:nvPr>
            <p:extLst>
              <p:ext uri="{D42A27DB-BD31-4B8C-83A1-F6EECF244321}">
                <p14:modId xmlns:p14="http://schemas.microsoft.com/office/powerpoint/2010/main" val="50211307"/>
              </p:ext>
            </p:extLst>
          </p:nvPr>
        </p:nvGraphicFramePr>
        <p:xfrm>
          <a:off x="2585339" y="2617747"/>
          <a:ext cx="6762575" cy="2956117"/>
        </p:xfrm>
        <a:graphic>
          <a:graphicData uri="http://schemas.openxmlformats.org/drawingml/2006/table">
            <a:tbl>
              <a:tblPr firstRow="1" firstCol="1" lastRow="1" lastCol="1" bandRow="1" bandCol="1">
                <a:tableStyleId>{5C22544A-7EE6-4342-B048-85BDC9FD1C3A}</a:tableStyleId>
              </a:tblPr>
              <a:tblGrid>
                <a:gridCol w="3147833">
                  <a:extLst>
                    <a:ext uri="{9D8B030D-6E8A-4147-A177-3AD203B41FA5}">
                      <a16:colId xmlns:a16="http://schemas.microsoft.com/office/drawing/2014/main" val="3242930310"/>
                    </a:ext>
                  </a:extLst>
                </a:gridCol>
                <a:gridCol w="3614742">
                  <a:extLst>
                    <a:ext uri="{9D8B030D-6E8A-4147-A177-3AD203B41FA5}">
                      <a16:colId xmlns:a16="http://schemas.microsoft.com/office/drawing/2014/main" val="1161822881"/>
                    </a:ext>
                  </a:extLst>
                </a:gridCol>
              </a:tblGrid>
              <a:tr h="704126">
                <a:tc>
                  <a:txBody>
                    <a:bodyPr/>
                    <a:lstStyle/>
                    <a:p>
                      <a:pPr marL="67945" algn="l">
                        <a:lnSpc>
                          <a:spcPts val="1375"/>
                        </a:lnSpc>
                      </a:pPr>
                      <a:endParaRPr lang="en-US" sz="1600" b="0" spc="-10" dirty="0">
                        <a:solidFill>
                          <a:schemeClr val="tx1"/>
                        </a:solidFill>
                        <a:effectLst/>
                        <a:latin typeface="Times New Roman" panose="02020603050405020304" pitchFamily="18" charset="0"/>
                        <a:cs typeface="Times New Roman" panose="02020603050405020304" pitchFamily="18" charset="0"/>
                      </a:endParaRPr>
                    </a:p>
                    <a:p>
                      <a:pPr marL="67945" algn="l">
                        <a:lnSpc>
                          <a:spcPts val="1375"/>
                        </a:lnSpc>
                      </a:pPr>
                      <a:r>
                        <a:rPr lang="en-US" sz="1600" b="1" spc="-10" dirty="0">
                          <a:solidFill>
                            <a:schemeClr val="tx1"/>
                          </a:solidFill>
                          <a:effectLst/>
                          <a:latin typeface="Times New Roman" panose="02020603050405020304" pitchFamily="18" charset="0"/>
                          <a:cs typeface="Times New Roman" panose="02020603050405020304" pitchFamily="18" charset="0"/>
                        </a:rPr>
                        <a:t>      Parameters</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68580" algn="l"/>
                      <a:r>
                        <a:rPr lang="en-US" sz="1600" b="1" dirty="0">
                          <a:solidFill>
                            <a:schemeClr val="tx1"/>
                          </a:solidFill>
                          <a:effectLst/>
                          <a:latin typeface="Times New Roman" panose="02020603050405020304" pitchFamily="18" charset="0"/>
                          <a:cs typeface="Times New Roman" panose="02020603050405020304" pitchFamily="18" charset="0"/>
                        </a:rPr>
                        <a:t>Results</a:t>
                      </a:r>
                      <a:r>
                        <a:rPr lang="en-US" sz="1600" b="1" spc="-50" dirty="0">
                          <a:solidFill>
                            <a:schemeClr val="tx1"/>
                          </a:solidFill>
                          <a:effectLst/>
                          <a:latin typeface="Times New Roman" panose="02020603050405020304" pitchFamily="18" charset="0"/>
                          <a:cs typeface="Times New Roman" panose="02020603050405020304" pitchFamily="18" charset="0"/>
                        </a:rPr>
                        <a:t> </a:t>
                      </a:r>
                      <a:r>
                        <a:rPr lang="en-US" sz="1600" b="1" dirty="0">
                          <a:solidFill>
                            <a:schemeClr val="tx1"/>
                          </a:solidFill>
                          <a:effectLst/>
                          <a:latin typeface="Times New Roman" panose="02020603050405020304" pitchFamily="18" charset="0"/>
                          <a:cs typeface="Times New Roman" panose="02020603050405020304" pitchFamily="18" charset="0"/>
                        </a:rPr>
                        <a:t>to</a:t>
                      </a:r>
                      <a:r>
                        <a:rPr lang="en-US" sz="1600" b="1" spc="-65" dirty="0">
                          <a:solidFill>
                            <a:schemeClr val="tx1"/>
                          </a:solidFill>
                          <a:effectLst/>
                          <a:latin typeface="Times New Roman" panose="02020603050405020304" pitchFamily="18" charset="0"/>
                          <a:cs typeface="Times New Roman" panose="02020603050405020304" pitchFamily="18" charset="0"/>
                        </a:rPr>
                        <a:t> </a:t>
                      </a:r>
                      <a:r>
                        <a:rPr lang="en-US" sz="1600" b="1" dirty="0">
                          <a:solidFill>
                            <a:schemeClr val="tx1"/>
                          </a:solidFill>
                          <a:effectLst/>
                          <a:latin typeface="Times New Roman" panose="02020603050405020304" pitchFamily="18" charset="0"/>
                          <a:cs typeface="Times New Roman" panose="02020603050405020304" pitchFamily="18" charset="0"/>
                        </a:rPr>
                        <a:t>be</a:t>
                      </a:r>
                      <a:r>
                        <a:rPr lang="en-US" sz="1600" b="1" spc="-50" dirty="0">
                          <a:solidFill>
                            <a:schemeClr val="tx1"/>
                          </a:solidFill>
                          <a:effectLst/>
                          <a:latin typeface="Times New Roman" panose="02020603050405020304" pitchFamily="18" charset="0"/>
                          <a:cs typeface="Times New Roman" panose="02020603050405020304" pitchFamily="18" charset="0"/>
                        </a:rPr>
                        <a:t> </a:t>
                      </a:r>
                      <a:r>
                        <a:rPr lang="en-US" sz="1600" b="1" dirty="0">
                          <a:solidFill>
                            <a:schemeClr val="tx1"/>
                          </a:solidFill>
                          <a:effectLst/>
                          <a:latin typeface="Times New Roman" panose="02020603050405020304" pitchFamily="18" charset="0"/>
                          <a:cs typeface="Times New Roman" panose="02020603050405020304" pitchFamily="18" charset="0"/>
                        </a:rPr>
                        <a:t>obtained</a:t>
                      </a:r>
                      <a:r>
                        <a:rPr lang="en-US" sz="1600" b="1" spc="-50" dirty="0">
                          <a:solidFill>
                            <a:schemeClr val="tx1"/>
                          </a:solidFill>
                          <a:effectLst/>
                          <a:latin typeface="Times New Roman" panose="02020603050405020304" pitchFamily="18" charset="0"/>
                          <a:cs typeface="Times New Roman" panose="02020603050405020304" pitchFamily="18" charset="0"/>
                        </a:rPr>
                        <a:t> </a:t>
                      </a:r>
                      <a:r>
                        <a:rPr lang="en-US" sz="1600" b="1" dirty="0">
                          <a:solidFill>
                            <a:schemeClr val="tx1"/>
                          </a:solidFill>
                          <a:effectLst/>
                          <a:latin typeface="Times New Roman" panose="02020603050405020304" pitchFamily="18" charset="0"/>
                          <a:cs typeface="Times New Roman" panose="02020603050405020304" pitchFamily="18" charset="0"/>
                        </a:rPr>
                        <a:t>from Proposed design</a:t>
                      </a:r>
                      <a:endParaRPr lang="en-IN"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9328898"/>
                  </a:ext>
                </a:extLst>
              </a:tr>
              <a:tr h="337804">
                <a:tc>
                  <a:txBody>
                    <a:bodyPr/>
                    <a:lstStyle/>
                    <a:p>
                      <a:pPr marL="344170" algn="l">
                        <a:lnSpc>
                          <a:spcPts val="1285"/>
                        </a:lnSpc>
                        <a:spcBef>
                          <a:spcPts val="5"/>
                        </a:spcBef>
                        <a:spcAft>
                          <a:spcPts val="0"/>
                        </a:spcAft>
                      </a:pPr>
                      <a:endParaRPr lang="en-US" sz="1600" b="0" dirty="0">
                        <a:solidFill>
                          <a:schemeClr val="tx1"/>
                        </a:solidFill>
                        <a:effectLst/>
                        <a:latin typeface="Times New Roman" panose="02020603050405020304" pitchFamily="18" charset="0"/>
                        <a:cs typeface="Times New Roman" panose="02020603050405020304" pitchFamily="18" charset="0"/>
                      </a:endParaRPr>
                    </a:p>
                    <a:p>
                      <a:pPr marL="344170" algn="l">
                        <a:lnSpc>
                          <a:spcPts val="1285"/>
                        </a:lnSpc>
                        <a:spcBef>
                          <a:spcPts val="5"/>
                        </a:spcBef>
                        <a:spcAft>
                          <a:spcPts val="0"/>
                        </a:spcAft>
                      </a:pPr>
                      <a:r>
                        <a:rPr lang="en-US" sz="1600" b="0" dirty="0">
                          <a:solidFill>
                            <a:schemeClr val="tx1"/>
                          </a:solidFill>
                          <a:effectLst/>
                          <a:latin typeface="Times New Roman" panose="02020603050405020304" pitchFamily="18" charset="0"/>
                          <a:cs typeface="Times New Roman" panose="02020603050405020304" pitchFamily="18" charset="0"/>
                        </a:rPr>
                        <a:t>Process</a:t>
                      </a:r>
                      <a:r>
                        <a:rPr lang="en-US" sz="1600" b="0" spc="-45" dirty="0">
                          <a:solidFill>
                            <a:schemeClr val="tx1"/>
                          </a:solidFill>
                          <a:effectLst/>
                          <a:latin typeface="Times New Roman" panose="02020603050405020304" pitchFamily="18" charset="0"/>
                          <a:cs typeface="Times New Roman" panose="02020603050405020304" pitchFamily="18" charset="0"/>
                        </a:rPr>
                        <a:t> </a:t>
                      </a:r>
                      <a:r>
                        <a:rPr lang="en-US" sz="1600" b="0" spc="-10" dirty="0">
                          <a:solidFill>
                            <a:schemeClr val="tx1"/>
                          </a:solidFill>
                          <a:effectLst/>
                          <a:latin typeface="Times New Roman" panose="02020603050405020304" pitchFamily="18" charset="0"/>
                          <a:cs typeface="Times New Roman" panose="02020603050405020304" pitchFamily="18" charset="0"/>
                        </a:rPr>
                        <a:t>Technology</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4445" algn="ctr">
                        <a:lnSpc>
                          <a:spcPts val="1285"/>
                        </a:lnSpc>
                        <a:spcBef>
                          <a:spcPts val="5"/>
                        </a:spcBef>
                        <a:spcAft>
                          <a:spcPts val="0"/>
                        </a:spcAft>
                      </a:pPr>
                      <a:endParaRPr lang="en-US" sz="1600" b="0" spc="-10" dirty="0">
                        <a:solidFill>
                          <a:schemeClr val="tx1"/>
                        </a:solidFill>
                        <a:effectLst/>
                        <a:latin typeface="Times New Roman" panose="02020603050405020304" pitchFamily="18" charset="0"/>
                        <a:cs typeface="Times New Roman" panose="02020603050405020304" pitchFamily="18" charset="0"/>
                      </a:endParaRPr>
                    </a:p>
                    <a:p>
                      <a:pPr marL="4445" algn="ctr">
                        <a:lnSpc>
                          <a:spcPts val="1285"/>
                        </a:lnSpc>
                        <a:spcBef>
                          <a:spcPts val="5"/>
                        </a:spcBef>
                        <a:spcAft>
                          <a:spcPts val="0"/>
                        </a:spcAft>
                      </a:pPr>
                      <a:r>
                        <a:rPr lang="en-US" sz="1600" b="0" spc="-10" dirty="0">
                          <a:solidFill>
                            <a:schemeClr val="tx1"/>
                          </a:solidFill>
                          <a:effectLst/>
                          <a:latin typeface="Times New Roman" panose="02020603050405020304" pitchFamily="18" charset="0"/>
                          <a:cs typeface="Times New Roman" panose="02020603050405020304" pitchFamily="18" charset="0"/>
                        </a:rPr>
                        <a:t>180nm</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63795075"/>
                  </a:ext>
                </a:extLst>
              </a:tr>
              <a:tr h="335374">
                <a:tc>
                  <a:txBody>
                    <a:bodyPr/>
                    <a:lstStyle/>
                    <a:p>
                      <a:pPr marL="292100" algn="l">
                        <a:lnSpc>
                          <a:spcPts val="1280"/>
                        </a:lnSpc>
                      </a:pPr>
                      <a:endParaRPr lang="en-US" sz="1600" b="0" dirty="0">
                        <a:solidFill>
                          <a:schemeClr val="tx1"/>
                        </a:solidFill>
                        <a:effectLst/>
                        <a:latin typeface="Times New Roman" panose="02020603050405020304" pitchFamily="18" charset="0"/>
                        <a:cs typeface="Times New Roman" panose="02020603050405020304" pitchFamily="18" charset="0"/>
                      </a:endParaRPr>
                    </a:p>
                    <a:p>
                      <a:pPr marL="292100" algn="l">
                        <a:lnSpc>
                          <a:spcPts val="1280"/>
                        </a:lnSpc>
                      </a:pPr>
                      <a:r>
                        <a:rPr lang="en-US" sz="1600" b="0" dirty="0">
                          <a:solidFill>
                            <a:schemeClr val="tx1"/>
                          </a:solidFill>
                          <a:effectLst/>
                          <a:latin typeface="Times New Roman" panose="02020603050405020304" pitchFamily="18" charset="0"/>
                          <a:cs typeface="Times New Roman" panose="02020603050405020304" pitchFamily="18" charset="0"/>
                        </a:rPr>
                        <a:t>Power</a:t>
                      </a:r>
                      <a:r>
                        <a:rPr lang="en-US" sz="1600" b="0" spc="-5" dirty="0">
                          <a:solidFill>
                            <a:schemeClr val="tx1"/>
                          </a:solidFill>
                          <a:effectLst/>
                          <a:latin typeface="Times New Roman" panose="02020603050405020304" pitchFamily="18" charset="0"/>
                          <a:cs typeface="Times New Roman" panose="02020603050405020304" pitchFamily="18" charset="0"/>
                        </a:rPr>
                        <a:t> </a:t>
                      </a:r>
                      <a:r>
                        <a:rPr lang="en-US" sz="1600" b="0" dirty="0">
                          <a:solidFill>
                            <a:schemeClr val="tx1"/>
                          </a:solidFill>
                          <a:effectLst/>
                          <a:latin typeface="Times New Roman" panose="02020603050405020304" pitchFamily="18" charset="0"/>
                          <a:cs typeface="Times New Roman" panose="02020603050405020304" pitchFamily="18" charset="0"/>
                        </a:rPr>
                        <a:t>supply</a:t>
                      </a:r>
                      <a:r>
                        <a:rPr lang="en-US" sz="1600" b="0" spc="-5" dirty="0">
                          <a:solidFill>
                            <a:schemeClr val="tx1"/>
                          </a:solidFill>
                          <a:effectLst/>
                          <a:latin typeface="Times New Roman" panose="02020603050405020304" pitchFamily="18" charset="0"/>
                          <a:cs typeface="Times New Roman" panose="02020603050405020304" pitchFamily="18" charset="0"/>
                        </a:rPr>
                        <a:t> </a:t>
                      </a:r>
                      <a:r>
                        <a:rPr lang="en-US" sz="1600" b="0" spc="-10" dirty="0">
                          <a:solidFill>
                            <a:schemeClr val="tx1"/>
                          </a:solidFill>
                          <a:effectLst/>
                          <a:latin typeface="Times New Roman" panose="02020603050405020304" pitchFamily="18" charset="0"/>
                          <a:cs typeface="Times New Roman" panose="02020603050405020304" pitchFamily="18" charset="0"/>
                        </a:rPr>
                        <a:t>voltage</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7620" algn="ctr"/>
                      <a:r>
                        <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1.8v</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4506663"/>
                  </a:ext>
                </a:extLst>
              </a:tr>
              <a:tr h="334159">
                <a:tc>
                  <a:txBody>
                    <a:bodyPr/>
                    <a:lstStyle/>
                    <a:p>
                      <a:pPr marL="380365" algn="l">
                        <a:lnSpc>
                          <a:spcPts val="1280"/>
                        </a:lnSpc>
                      </a:pPr>
                      <a:endParaRPr lang="en-US" sz="1600" b="0" dirty="0">
                        <a:solidFill>
                          <a:schemeClr val="tx1"/>
                        </a:solidFill>
                        <a:effectLst/>
                        <a:latin typeface="Times New Roman" panose="02020603050405020304" pitchFamily="18" charset="0"/>
                        <a:cs typeface="Times New Roman" panose="02020603050405020304" pitchFamily="18" charset="0"/>
                      </a:endParaRPr>
                    </a:p>
                    <a:p>
                      <a:pPr marL="380365" algn="l">
                        <a:lnSpc>
                          <a:spcPts val="1280"/>
                        </a:lnSpc>
                      </a:pPr>
                      <a:r>
                        <a:rPr lang="en-US" sz="1600" b="0" dirty="0">
                          <a:solidFill>
                            <a:schemeClr val="tx1"/>
                          </a:solidFill>
                          <a:effectLst/>
                          <a:latin typeface="Times New Roman" panose="02020603050405020304" pitchFamily="18" charset="0"/>
                          <a:cs typeface="Times New Roman" panose="02020603050405020304" pitchFamily="18" charset="0"/>
                        </a:rPr>
                        <a:t>Pre-charge</a:t>
                      </a:r>
                      <a:r>
                        <a:rPr lang="en-US" sz="1600" b="0" spc="-50" dirty="0">
                          <a:solidFill>
                            <a:schemeClr val="tx1"/>
                          </a:solidFill>
                          <a:effectLst/>
                          <a:latin typeface="Times New Roman" panose="02020603050405020304" pitchFamily="18" charset="0"/>
                          <a:cs typeface="Times New Roman" panose="02020603050405020304" pitchFamily="18" charset="0"/>
                        </a:rPr>
                        <a:t> </a:t>
                      </a:r>
                      <a:r>
                        <a:rPr lang="en-US" sz="1600" b="0" spc="-10" dirty="0">
                          <a:solidFill>
                            <a:schemeClr val="tx1"/>
                          </a:solidFill>
                          <a:effectLst/>
                          <a:latin typeface="Times New Roman" panose="02020603050405020304" pitchFamily="18" charset="0"/>
                          <a:cs typeface="Times New Roman" panose="02020603050405020304" pitchFamily="18" charset="0"/>
                        </a:rPr>
                        <a:t>voltage</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7620" algn="ctr"/>
                      <a:r>
                        <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0.9v</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68100055"/>
                  </a:ext>
                </a:extLst>
              </a:tr>
              <a:tr h="334159">
                <a:tc>
                  <a:txBody>
                    <a:bodyPr/>
                    <a:lstStyle/>
                    <a:p>
                      <a:pPr marL="345440" algn="l">
                        <a:lnSpc>
                          <a:spcPts val="1280"/>
                        </a:lnSpc>
                      </a:pPr>
                      <a:endParaRPr lang="en-US" sz="1600" b="0" dirty="0">
                        <a:solidFill>
                          <a:schemeClr val="tx1"/>
                        </a:solidFill>
                        <a:effectLst/>
                        <a:latin typeface="Times New Roman" panose="02020603050405020304" pitchFamily="18" charset="0"/>
                        <a:cs typeface="Times New Roman" panose="02020603050405020304" pitchFamily="18" charset="0"/>
                      </a:endParaRPr>
                    </a:p>
                    <a:p>
                      <a:pPr marL="345440" algn="l">
                        <a:lnSpc>
                          <a:spcPts val="1280"/>
                        </a:lnSpc>
                      </a:pPr>
                      <a:r>
                        <a:rPr lang="en-US" sz="1600" b="0" dirty="0">
                          <a:solidFill>
                            <a:schemeClr val="tx1"/>
                          </a:solidFill>
                          <a:effectLst/>
                          <a:latin typeface="Times New Roman" panose="02020603050405020304" pitchFamily="18" charset="0"/>
                          <a:cs typeface="Times New Roman" panose="02020603050405020304" pitchFamily="18" charset="0"/>
                        </a:rPr>
                        <a:t>Power</a:t>
                      </a:r>
                      <a:r>
                        <a:rPr lang="en-US" sz="1600" b="0" spc="-10" dirty="0">
                          <a:solidFill>
                            <a:schemeClr val="tx1"/>
                          </a:solidFill>
                          <a:effectLst/>
                          <a:latin typeface="Times New Roman" panose="02020603050405020304" pitchFamily="18" charset="0"/>
                          <a:cs typeface="Times New Roman" panose="02020603050405020304" pitchFamily="18" charset="0"/>
                        </a:rPr>
                        <a:t> consumption</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7620" algn="ctr"/>
                      <a:r>
                        <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3.14mW</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21602367"/>
                  </a:ext>
                </a:extLst>
              </a:tr>
              <a:tr h="451748">
                <a:tc>
                  <a:txBody>
                    <a:bodyPr/>
                    <a:lstStyle/>
                    <a:p>
                      <a:pPr marL="595630" algn="l">
                        <a:lnSpc>
                          <a:spcPts val="1280"/>
                        </a:lnSpc>
                      </a:pPr>
                      <a:endParaRPr lang="en-US" sz="1600" b="0" dirty="0">
                        <a:solidFill>
                          <a:schemeClr val="tx1"/>
                        </a:solidFill>
                        <a:effectLst/>
                        <a:latin typeface="Times New Roman" panose="02020603050405020304" pitchFamily="18" charset="0"/>
                        <a:cs typeface="Times New Roman" panose="02020603050405020304" pitchFamily="18" charset="0"/>
                      </a:endParaRPr>
                    </a:p>
                    <a:p>
                      <a:pPr marL="595630" algn="l">
                        <a:lnSpc>
                          <a:spcPts val="1280"/>
                        </a:lnSpc>
                      </a:pPr>
                      <a:r>
                        <a:rPr lang="en-US" sz="1600" b="0" dirty="0">
                          <a:solidFill>
                            <a:schemeClr val="tx1"/>
                          </a:solidFill>
                          <a:effectLst/>
                          <a:latin typeface="Times New Roman" panose="02020603050405020304" pitchFamily="18" charset="0"/>
                          <a:cs typeface="Times New Roman" panose="02020603050405020304" pitchFamily="18" charset="0"/>
                        </a:rPr>
                        <a:t>Read</a:t>
                      </a:r>
                      <a:r>
                        <a:rPr lang="en-US" sz="1600" b="0" spc="-10" dirty="0">
                          <a:solidFill>
                            <a:schemeClr val="tx1"/>
                          </a:solidFill>
                          <a:effectLst/>
                          <a:latin typeface="Times New Roman" panose="02020603050405020304" pitchFamily="18" charset="0"/>
                          <a:cs typeface="Times New Roman" panose="02020603050405020304" pitchFamily="18" charset="0"/>
                        </a:rPr>
                        <a:t> Delay</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7620" algn="ctr"/>
                      <a:r>
                        <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196ps</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62537887"/>
                  </a:ext>
                </a:extLst>
              </a:tr>
              <a:tr h="452789">
                <a:tc>
                  <a:txBody>
                    <a:bodyPr/>
                    <a:lstStyle/>
                    <a:p>
                      <a:pPr marL="581660" algn="l">
                        <a:lnSpc>
                          <a:spcPts val="1290"/>
                        </a:lnSpc>
                      </a:pPr>
                      <a:endParaRPr lang="en-US" sz="1600" b="0" dirty="0">
                        <a:solidFill>
                          <a:schemeClr val="tx1"/>
                        </a:solidFill>
                        <a:effectLst/>
                        <a:latin typeface="Times New Roman" panose="02020603050405020304" pitchFamily="18" charset="0"/>
                        <a:cs typeface="Times New Roman" panose="02020603050405020304" pitchFamily="18" charset="0"/>
                      </a:endParaRPr>
                    </a:p>
                    <a:p>
                      <a:pPr marL="581660" algn="l">
                        <a:lnSpc>
                          <a:spcPts val="1290"/>
                        </a:lnSpc>
                      </a:pPr>
                      <a:r>
                        <a:rPr lang="en-US" sz="1600" b="0" dirty="0">
                          <a:solidFill>
                            <a:schemeClr val="tx1"/>
                          </a:solidFill>
                          <a:effectLst/>
                          <a:latin typeface="Times New Roman" panose="02020603050405020304" pitchFamily="18" charset="0"/>
                          <a:cs typeface="Times New Roman" panose="02020603050405020304" pitchFamily="18" charset="0"/>
                        </a:rPr>
                        <a:t>Write</a:t>
                      </a:r>
                      <a:r>
                        <a:rPr lang="en-US" sz="1600" b="0" spc="-60" dirty="0">
                          <a:solidFill>
                            <a:schemeClr val="tx1"/>
                          </a:solidFill>
                          <a:effectLst/>
                          <a:latin typeface="Times New Roman" panose="02020603050405020304" pitchFamily="18" charset="0"/>
                          <a:cs typeface="Times New Roman" panose="02020603050405020304" pitchFamily="18" charset="0"/>
                        </a:rPr>
                        <a:t> </a:t>
                      </a:r>
                      <a:r>
                        <a:rPr lang="en-US" sz="1600" b="0" spc="-10" dirty="0">
                          <a:solidFill>
                            <a:schemeClr val="tx1"/>
                          </a:solidFill>
                          <a:effectLst/>
                          <a:latin typeface="Times New Roman" panose="02020603050405020304" pitchFamily="18" charset="0"/>
                          <a:cs typeface="Times New Roman" panose="02020603050405020304" pitchFamily="18" charset="0"/>
                        </a:rPr>
                        <a:t>Delay</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7620" algn="ctr"/>
                      <a:r>
                        <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830.5ps</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2565775"/>
                  </a:ext>
                </a:extLst>
              </a:tr>
            </a:tbl>
          </a:graphicData>
        </a:graphic>
      </p:graphicFrame>
      <p:sp>
        <p:nvSpPr>
          <p:cNvPr id="6" name="TextBox 5">
            <a:extLst>
              <a:ext uri="{FF2B5EF4-FFF2-40B4-BE49-F238E27FC236}">
                <a16:creationId xmlns:a16="http://schemas.microsoft.com/office/drawing/2014/main" id="{6F72AED6-19AD-7371-45BA-971F15BC2BC5}"/>
              </a:ext>
            </a:extLst>
          </p:cNvPr>
          <p:cNvSpPr txBox="1"/>
          <p:nvPr/>
        </p:nvSpPr>
        <p:spPr>
          <a:xfrm>
            <a:off x="2473844" y="2064913"/>
            <a:ext cx="6096000" cy="430887"/>
          </a:xfrm>
          <a:prstGeom prst="rect">
            <a:avLst/>
          </a:prstGeom>
          <a:noFill/>
        </p:spPr>
        <p:txBody>
          <a:bodyPr wrap="square">
            <a:spAutoFit/>
          </a:bodyPr>
          <a:lstStyle/>
          <a:p>
            <a:pPr marL="635" marR="11430" algn="ctr">
              <a:spcAft>
                <a:spcPts val="0"/>
              </a:spcAft>
            </a:pPr>
            <a:r>
              <a:rPr lang="en-US" sz="1400" u="sng" dirty="0">
                <a:effectLst/>
                <a:latin typeface="Times New Roman" panose="02020603050405020304" pitchFamily="18" charset="0"/>
                <a:ea typeface="Times New Roman" panose="02020603050405020304" pitchFamily="18" charset="0"/>
              </a:rPr>
              <a:t>Table 3:</a:t>
            </a:r>
            <a:r>
              <a:rPr lang="en-US" sz="1400" u="sng" spc="-30" dirty="0">
                <a:effectLst/>
                <a:latin typeface="Times New Roman" panose="02020603050405020304" pitchFamily="18" charset="0"/>
                <a:ea typeface="Times New Roman" panose="02020603050405020304" pitchFamily="18" charset="0"/>
              </a:rPr>
              <a:t> </a:t>
            </a:r>
            <a:r>
              <a:rPr lang="en-US" sz="1400" u="sng" dirty="0">
                <a:effectLst/>
                <a:latin typeface="Times New Roman" panose="02020603050405020304" pitchFamily="18" charset="0"/>
                <a:ea typeface="Times New Roman" panose="02020603050405020304" pitchFamily="18" charset="0"/>
              </a:rPr>
              <a:t>Results</a:t>
            </a:r>
            <a:r>
              <a:rPr lang="en-US" sz="1400" u="sng" spc="-40" dirty="0">
                <a:effectLst/>
                <a:latin typeface="Times New Roman" panose="02020603050405020304" pitchFamily="18" charset="0"/>
                <a:ea typeface="Times New Roman" panose="02020603050405020304" pitchFamily="18" charset="0"/>
              </a:rPr>
              <a:t> </a:t>
            </a:r>
            <a:r>
              <a:rPr lang="en-US" sz="1400" u="sng" spc="-10" dirty="0">
                <a:effectLst/>
                <a:latin typeface="Times New Roman" panose="02020603050405020304" pitchFamily="18" charset="0"/>
                <a:ea typeface="Times New Roman" panose="02020603050405020304" pitchFamily="18" charset="0"/>
              </a:rPr>
              <a:t>obtained</a:t>
            </a:r>
            <a:endParaRPr lang="en-IN" sz="1400" dirty="0">
              <a:effectLst/>
              <a:latin typeface="Times New Roman" panose="02020603050405020304" pitchFamily="18" charset="0"/>
              <a:ea typeface="Times New Roman" panose="02020603050405020304" pitchFamily="18" charset="0"/>
            </a:endParaRPr>
          </a:p>
          <a:p>
            <a:pPr>
              <a:spcBef>
                <a:spcPts val="30"/>
              </a:spcBef>
            </a:pPr>
            <a:r>
              <a:rPr lang="en-US" sz="8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80611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806BB0F0-998C-FF9D-8EA0-25B0D6B809F8}"/>
              </a:ext>
            </a:extLst>
          </p:cNvPr>
          <p:cNvSpPr txBox="1"/>
          <p:nvPr/>
        </p:nvSpPr>
        <p:spPr>
          <a:xfrm>
            <a:off x="445604" y="373098"/>
            <a:ext cx="10546080" cy="3201646"/>
          </a:xfrm>
          <a:prstGeom prst="rect">
            <a:avLst/>
          </a:prstGeom>
          <a:noFill/>
        </p:spPr>
        <p:txBody>
          <a:bodyPr wrap="square">
            <a:spAutoFit/>
          </a:bodyPr>
          <a:lstStyle/>
          <a:p>
            <a:pPr marL="3175" marR="12065" algn="ctr">
              <a:spcBef>
                <a:spcPts val="5"/>
              </a:spcBef>
              <a:spcAft>
                <a:spcPts val="0"/>
              </a:spcAft>
            </a:pPr>
            <a:r>
              <a:rPr lang="en-US" sz="3200" b="1" u="sng" kern="0" spc="-10" dirty="0">
                <a:effectLst/>
                <a:uFill>
                  <a:solidFill>
                    <a:srgbClr val="000000"/>
                  </a:solidFill>
                </a:uFill>
                <a:latin typeface="Times New Roman" panose="02020603050405020304" pitchFamily="18" charset="0"/>
                <a:ea typeface="Times New Roman" panose="02020603050405020304" pitchFamily="18" charset="0"/>
              </a:rPr>
              <a:t>INTRODUCTION</a:t>
            </a:r>
          </a:p>
          <a:p>
            <a:pPr marL="3175" marR="12065" algn="ctr">
              <a:spcBef>
                <a:spcPts val="5"/>
              </a:spcBef>
              <a:spcAft>
                <a:spcPts val="0"/>
              </a:spcAft>
            </a:pPr>
            <a:endParaRPr lang="en-IN" sz="2000" b="1" u="sng" kern="0" dirty="0">
              <a:effectLst/>
              <a:uFill>
                <a:solidFill>
                  <a:srgbClr val="000000"/>
                </a:solidFill>
              </a:uFill>
              <a:latin typeface="Times New Roman" panose="02020603050405020304" pitchFamily="18" charset="0"/>
              <a:ea typeface="Times New Roman" panose="02020603050405020304" pitchFamily="18" charset="0"/>
            </a:endParaRPr>
          </a:p>
          <a:p>
            <a:pPr marL="349250" marR="73025" indent="-285750" algn="just">
              <a:lnSpc>
                <a:spcPct val="107000"/>
              </a:lnSpc>
              <a:spcBef>
                <a:spcPts val="93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Static</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Random-Access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Memory</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(SRAM)</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integral</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modern</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digital</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systems,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serving as a vital component in various applications ranging from microcontrollers to high- performance</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processors.</a:t>
            </a:r>
          </a:p>
          <a:p>
            <a:pPr marL="349250" marR="73025" indent="-285750" algn="just">
              <a:lnSpc>
                <a:spcPct val="107000"/>
              </a:lnSpc>
              <a:spcBef>
                <a:spcPts val="930"/>
              </a:spcBef>
              <a:spcAft>
                <a:spcPts val="0"/>
              </a:spcAft>
              <a:buFont typeface="Arial" panose="020B0604020202020204" pitchFamily="34" charset="0"/>
              <a:buChar char="•"/>
            </a:pP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technology</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advances</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power</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efficiency</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becomes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top</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priority,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development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low-power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SRAM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arrays is crucial. </a:t>
            </a:r>
          </a:p>
          <a:p>
            <a:pPr marL="349250" marR="73025" indent="-285750" algn="just">
              <a:lnSpc>
                <a:spcPct val="107000"/>
              </a:lnSpc>
              <a:spcBef>
                <a:spcPts val="93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 project, we propose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design of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8x8</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SRAM</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Array</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efficient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row</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decoder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tailored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low-power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applications. </a:t>
            </a:r>
            <a:endParaRPr lang="en-IN" sz="1800" dirty="0">
              <a:effectLst/>
              <a:latin typeface="Times New Roman" panose="02020603050405020304" pitchFamily="18" charset="0"/>
              <a:ea typeface="Times New Roman" panose="02020603050405020304" pitchFamily="18" charset="0"/>
            </a:endParaRPr>
          </a:p>
          <a:p>
            <a:r>
              <a:rPr lang="en-US" sz="12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pic>
        <p:nvPicPr>
          <p:cNvPr id="28" name="Image 1">
            <a:extLst>
              <a:ext uri="{FF2B5EF4-FFF2-40B4-BE49-F238E27FC236}">
                <a16:creationId xmlns:a16="http://schemas.microsoft.com/office/drawing/2014/main" id="{D939E452-A6B0-83C8-57B0-9C8708987C46}"/>
              </a:ext>
            </a:extLst>
          </p:cNvPr>
          <p:cNvPicPr>
            <a:picLocks/>
          </p:cNvPicPr>
          <p:nvPr/>
        </p:nvPicPr>
        <p:blipFill>
          <a:blip r:embed="rId2" cstate="print"/>
          <a:stretch>
            <a:fillRect/>
          </a:stretch>
        </p:blipFill>
        <p:spPr>
          <a:xfrm>
            <a:off x="3964719" y="3989590"/>
            <a:ext cx="3261360" cy="2125980"/>
          </a:xfrm>
          <a:prstGeom prst="rect">
            <a:avLst/>
          </a:prstGeom>
        </p:spPr>
      </p:pic>
      <p:sp>
        <p:nvSpPr>
          <p:cNvPr id="30" name="TextBox 29">
            <a:extLst>
              <a:ext uri="{FF2B5EF4-FFF2-40B4-BE49-F238E27FC236}">
                <a16:creationId xmlns:a16="http://schemas.microsoft.com/office/drawing/2014/main" id="{1BBC7141-E641-10DF-C282-7D4DBBC7B442}"/>
              </a:ext>
            </a:extLst>
          </p:cNvPr>
          <p:cNvSpPr txBox="1"/>
          <p:nvPr/>
        </p:nvSpPr>
        <p:spPr>
          <a:xfrm>
            <a:off x="2289781" y="6115570"/>
            <a:ext cx="6094674" cy="307777"/>
          </a:xfrm>
          <a:prstGeom prst="rect">
            <a:avLst/>
          </a:prstGeom>
          <a:noFill/>
        </p:spPr>
        <p:txBody>
          <a:bodyPr wrap="square">
            <a:spAutoFit/>
          </a:bodyPr>
          <a:lstStyle/>
          <a:p>
            <a:pPr marR="12065" algn="ctr"/>
            <a:r>
              <a:rPr lang="en-US" sz="1400" u="sng" dirty="0">
                <a:effectLst/>
                <a:latin typeface="Times New Roman" panose="02020603050405020304" pitchFamily="18" charset="0"/>
                <a:ea typeface="Times New Roman" panose="02020603050405020304" pitchFamily="18" charset="0"/>
              </a:rPr>
              <a:t>Fig 1:</a:t>
            </a:r>
            <a:r>
              <a:rPr lang="en-US" sz="1400" u="sng" spc="-25" dirty="0">
                <a:effectLst/>
                <a:latin typeface="Times New Roman" panose="02020603050405020304" pitchFamily="18" charset="0"/>
                <a:ea typeface="Times New Roman" panose="02020603050405020304" pitchFamily="18" charset="0"/>
              </a:rPr>
              <a:t> </a:t>
            </a:r>
            <a:r>
              <a:rPr lang="en-US" sz="1400" u="sng" dirty="0">
                <a:effectLst/>
                <a:latin typeface="Times New Roman" panose="02020603050405020304" pitchFamily="18" charset="0"/>
                <a:ea typeface="Times New Roman" panose="02020603050405020304" pitchFamily="18" charset="0"/>
              </a:rPr>
              <a:t>A</a:t>
            </a:r>
            <a:r>
              <a:rPr lang="en-US" sz="1400" u="sng" spc="-60" dirty="0">
                <a:effectLst/>
                <a:latin typeface="Times New Roman" panose="02020603050405020304" pitchFamily="18" charset="0"/>
                <a:ea typeface="Times New Roman" panose="02020603050405020304" pitchFamily="18" charset="0"/>
              </a:rPr>
              <a:t> </a:t>
            </a:r>
            <a:r>
              <a:rPr lang="en-US" sz="1400" u="sng" dirty="0">
                <a:effectLst/>
                <a:latin typeface="Times New Roman" panose="02020603050405020304" pitchFamily="18" charset="0"/>
                <a:ea typeface="Times New Roman" panose="02020603050405020304" pitchFamily="18" charset="0"/>
              </a:rPr>
              <a:t>Static</a:t>
            </a:r>
            <a:r>
              <a:rPr lang="en-US" sz="1400" u="sng" spc="-20" dirty="0">
                <a:effectLst/>
                <a:latin typeface="Times New Roman" panose="02020603050405020304" pitchFamily="18" charset="0"/>
                <a:ea typeface="Times New Roman" panose="02020603050405020304" pitchFamily="18" charset="0"/>
              </a:rPr>
              <a:t> </a:t>
            </a:r>
            <a:r>
              <a:rPr lang="en-US" sz="1400" u="sng" dirty="0">
                <a:effectLst/>
                <a:latin typeface="Times New Roman" panose="02020603050405020304" pitchFamily="18" charset="0"/>
                <a:ea typeface="Times New Roman" panose="02020603050405020304" pitchFamily="18" charset="0"/>
              </a:rPr>
              <a:t>RAM</a:t>
            </a:r>
            <a:r>
              <a:rPr lang="en-US" sz="1400" u="sng" spc="-25" dirty="0">
                <a:effectLst/>
                <a:latin typeface="Times New Roman" panose="02020603050405020304" pitchFamily="18" charset="0"/>
                <a:ea typeface="Times New Roman" panose="02020603050405020304" pitchFamily="18" charset="0"/>
              </a:rPr>
              <a:t> </a:t>
            </a:r>
            <a:r>
              <a:rPr lang="en-US" sz="1400" u="sng" spc="-20" dirty="0">
                <a:effectLst/>
                <a:latin typeface="Times New Roman" panose="02020603050405020304" pitchFamily="18" charset="0"/>
                <a:ea typeface="Times New Roman" panose="02020603050405020304" pitchFamily="18" charset="0"/>
              </a:rPr>
              <a:t>Cell</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70955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AA8006-CA93-DADB-8257-21464738BD87}"/>
              </a:ext>
            </a:extLst>
          </p:cNvPr>
          <p:cNvSpPr txBox="1"/>
          <p:nvPr/>
        </p:nvSpPr>
        <p:spPr>
          <a:xfrm>
            <a:off x="950259" y="851647"/>
            <a:ext cx="10309412" cy="3139321"/>
          </a:xfrm>
          <a:prstGeom prst="rect">
            <a:avLst/>
          </a:prstGeom>
          <a:noFill/>
        </p:spPr>
        <p:txBody>
          <a:bodyPr wrap="square" rtlCol="0">
            <a:spAutoFit/>
          </a:bodyPr>
          <a:lstStyle/>
          <a:p>
            <a:r>
              <a:rPr lang="en-US" b="1" u="sng" kern="0" spc="-10" dirty="0">
                <a:uFill>
                  <a:solidFill>
                    <a:srgbClr val="000000"/>
                  </a:solidFill>
                </a:uFill>
                <a:latin typeface="Times New Roman" panose="02020603050405020304" pitchFamily="18" charset="0"/>
                <a:ea typeface="Times New Roman" panose="02020603050405020304" pitchFamily="18" charset="0"/>
              </a:rPr>
              <a:t>CONCLUSION</a:t>
            </a:r>
          </a:p>
          <a:p>
            <a:endParaRPr lang="en-US" sz="1800" b="1" u="sng" kern="0" spc="-10" dirty="0">
              <a:effectLst/>
              <a:uFill>
                <a:solidFill>
                  <a:srgbClr val="000000"/>
                </a:solidFill>
              </a:uFill>
              <a:latin typeface="Times New Roman" panose="02020603050405020304" pitchFamily="18" charset="0"/>
              <a:ea typeface="Times New Roman" panose="02020603050405020304" pitchFamily="18" charset="0"/>
            </a:endParaRPr>
          </a:p>
          <a:p>
            <a:pPr algn="just"/>
            <a:r>
              <a:rPr lang="en-US" sz="1800" dirty="0">
                <a:solidFill>
                  <a:srgbClr val="000000"/>
                </a:solidFill>
                <a:effectLst/>
                <a:latin typeface="Times New Roman" panose="02020603050405020304" pitchFamily="18" charset="0"/>
                <a:ea typeface="Calibri" panose="020F0502020204030204" pitchFamily="34" charset="0"/>
              </a:rPr>
              <a:t>In conclusion, the proposed design of an 8x8 bit SRAM array with a row decoder for low power applications demonstrates significant advancements in both performance and power efficiency. Utilizing a 180nm process technology with a power supply voltage of 1.8V and a pre-charge voltage of 0.9V, the design achieves notable reductions in power consumption while maintaining competitive read and write delays. With a power consumption of 3.14mW, read delay of 196ps, and write delay of 830.5ps, the proposed SRAM array showcases its potential for integration into energy-efficient systems where low power consumption is paramount. These results underscore the viability of the design for contemporary applications demanding both performance and power efficiency, positioning it as a promising solution for future low-power embedded systems and IoT devices.</a:t>
            </a:r>
            <a:endParaRPr lang="en-IN" dirty="0"/>
          </a:p>
        </p:txBody>
      </p:sp>
    </p:spTree>
    <p:extLst>
      <p:ext uri="{BB962C8B-B14F-4D97-AF65-F5344CB8AC3E}">
        <p14:creationId xmlns:p14="http://schemas.microsoft.com/office/powerpoint/2010/main" val="4051243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28432B-B8C3-EFEC-0413-10E7F06D198D}"/>
              </a:ext>
            </a:extLst>
          </p:cNvPr>
          <p:cNvSpPr txBox="1"/>
          <p:nvPr/>
        </p:nvSpPr>
        <p:spPr>
          <a:xfrm>
            <a:off x="788894" y="403411"/>
            <a:ext cx="10372165" cy="5347233"/>
          </a:xfrm>
          <a:prstGeom prst="rect">
            <a:avLst/>
          </a:prstGeom>
          <a:noFill/>
        </p:spPr>
        <p:txBody>
          <a:bodyPr wrap="square" rtlCol="0">
            <a:spAutoFit/>
          </a:bodyPr>
          <a:lstStyle/>
          <a:p>
            <a:r>
              <a:rPr lang="en-US" b="1" u="sng" kern="0" spc="-10" dirty="0">
                <a:uFill>
                  <a:solidFill>
                    <a:srgbClr val="000000"/>
                  </a:solidFill>
                </a:uFill>
                <a:latin typeface="Times New Roman" panose="02020603050405020304" pitchFamily="18" charset="0"/>
                <a:ea typeface="Times New Roman" panose="02020603050405020304" pitchFamily="18" charset="0"/>
              </a:rPr>
              <a:t>REFERENCES</a:t>
            </a:r>
          </a:p>
          <a:p>
            <a:endParaRPr lang="en-US" b="1" u="sng" kern="0" spc="-10" dirty="0">
              <a:uFill>
                <a:solidFill>
                  <a:srgbClr val="000000"/>
                </a:solidFill>
              </a:uFill>
              <a:latin typeface="Times New Roman" panose="02020603050405020304" pitchFamily="18" charset="0"/>
              <a:ea typeface="Times New Roman" panose="02020603050405020304" pitchFamily="18" charset="0"/>
            </a:endParaRPr>
          </a:p>
          <a:p>
            <a:pPr algn="just"/>
            <a:r>
              <a:rPr lang="en-IN" sz="1800" dirty="0">
                <a:solidFill>
                  <a:srgbClr val="000000"/>
                </a:solidFill>
                <a:effectLst/>
                <a:latin typeface="Times New Roman" panose="02020603050405020304" pitchFamily="18" charset="0"/>
                <a:ea typeface="Calibri" panose="020F0502020204030204" pitchFamily="34" charset="0"/>
              </a:rPr>
              <a:t>[</a:t>
            </a:r>
            <a:r>
              <a:rPr lang="en-IN" sz="1800" b="1" dirty="0">
                <a:solidFill>
                  <a:srgbClr val="000000"/>
                </a:solidFill>
                <a:effectLst/>
                <a:latin typeface="Times New Roman" panose="02020603050405020304" pitchFamily="18" charset="0"/>
                <a:ea typeface="Calibri" panose="020F0502020204030204" pitchFamily="34" charset="0"/>
              </a:rPr>
              <a:t>1</a:t>
            </a:r>
            <a:r>
              <a:rPr lang="en-IN" sz="1800" dirty="0">
                <a:solidFill>
                  <a:srgbClr val="000000"/>
                </a:solidFill>
                <a:effectLst/>
                <a:latin typeface="Times New Roman" panose="02020603050405020304" pitchFamily="18" charset="0"/>
                <a:ea typeface="Calibri" panose="020F050202020403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rPr>
              <a:t>Ezeogu</a:t>
            </a:r>
            <a:r>
              <a:rPr lang="en-IN" sz="1800" dirty="0">
                <a:solidFill>
                  <a:srgbClr val="000000"/>
                </a:solidFill>
                <a:effectLst/>
                <a:latin typeface="Times New Roman" panose="02020603050405020304" pitchFamily="18" charset="0"/>
                <a:ea typeface="Calibri" panose="020F0502020204030204" pitchFamily="34" charset="0"/>
              </a:rPr>
              <a:t> </a:t>
            </a:r>
            <a:r>
              <a:rPr lang="en-IN" sz="1800" dirty="0" err="1">
                <a:solidFill>
                  <a:srgbClr val="000000"/>
                </a:solidFill>
                <a:effectLst/>
                <a:latin typeface="Times New Roman" panose="02020603050405020304" pitchFamily="18" charset="0"/>
                <a:ea typeface="Calibri" panose="020F0502020204030204" pitchFamily="34" charset="0"/>
              </a:rPr>
              <a:t>Chinonso</a:t>
            </a:r>
            <a:r>
              <a:rPr lang="en-IN" sz="1800" dirty="0">
                <a:solidFill>
                  <a:srgbClr val="000000"/>
                </a:solidFill>
                <a:effectLst/>
                <a:latin typeface="Times New Roman" panose="02020603050405020304" pitchFamily="18" charset="0"/>
                <a:ea typeface="Calibri" panose="020F0502020204030204" pitchFamily="34" charset="0"/>
              </a:rPr>
              <a:t> Apollos – “</a:t>
            </a:r>
            <a:r>
              <a:rPr lang="en-IN" sz="1800" b="1" dirty="0">
                <a:solidFill>
                  <a:srgbClr val="000000"/>
                </a:solidFill>
                <a:effectLst/>
                <a:latin typeface="Times New Roman" panose="02020603050405020304" pitchFamily="18" charset="0"/>
                <a:ea typeface="Calibri" panose="020F0502020204030204" pitchFamily="34" charset="0"/>
              </a:rPr>
              <a:t>Design Principles of SRAM Memory in Nano-CMOS Technologies</a:t>
            </a:r>
            <a:r>
              <a:rPr lang="en-IN" sz="1800" dirty="0">
                <a:solidFill>
                  <a:srgbClr val="000000"/>
                </a:solidFill>
                <a:effectLst/>
                <a:latin typeface="Times New Roman" panose="02020603050405020304" pitchFamily="18" charset="0"/>
                <a:ea typeface="Calibri" panose="020F0502020204030204" pitchFamily="34" charset="0"/>
              </a:rPr>
              <a:t>”, International Journal of Computer Applications (0975 – 8887) Volume 178 – No. 11, May 2019 </a:t>
            </a:r>
          </a:p>
          <a:p>
            <a:pPr algn="just"/>
            <a:r>
              <a:rPr lang="en-IN" sz="1800" dirty="0">
                <a:solidFill>
                  <a:srgbClr val="000000"/>
                </a:solidFill>
                <a:effectLst/>
                <a:latin typeface="Times New Roman" panose="02020603050405020304" pitchFamily="18" charset="0"/>
                <a:ea typeface="Calibri" panose="020F0502020204030204" pitchFamily="34" charset="0"/>
              </a:rPr>
              <a:t> </a:t>
            </a:r>
          </a:p>
          <a:p>
            <a:pPr algn="just"/>
            <a:r>
              <a:rPr lang="en-IN" sz="1800" dirty="0">
                <a:solidFill>
                  <a:srgbClr val="000000"/>
                </a:solidFill>
                <a:effectLst/>
                <a:latin typeface="Times New Roman" panose="02020603050405020304" pitchFamily="18" charset="0"/>
                <a:ea typeface="Calibri" panose="020F0502020204030204" pitchFamily="34" charset="0"/>
              </a:rPr>
              <a:t> </a:t>
            </a:r>
          </a:p>
          <a:p>
            <a:pPr algn="just"/>
            <a:r>
              <a:rPr lang="en-IN" sz="1800" dirty="0">
                <a:solidFill>
                  <a:srgbClr val="000000"/>
                </a:solidFill>
                <a:effectLst/>
                <a:latin typeface="Times New Roman" panose="02020603050405020304" pitchFamily="18" charset="0"/>
                <a:ea typeface="Calibri" panose="020F0502020204030204" pitchFamily="34" charset="0"/>
              </a:rPr>
              <a:t>[</a:t>
            </a:r>
            <a:r>
              <a:rPr lang="en-IN" sz="1800" b="1" dirty="0">
                <a:solidFill>
                  <a:srgbClr val="000000"/>
                </a:solidFill>
                <a:effectLst/>
                <a:latin typeface="Times New Roman" panose="02020603050405020304" pitchFamily="18" charset="0"/>
                <a:ea typeface="Calibri" panose="020F0502020204030204" pitchFamily="34" charset="0"/>
              </a:rPr>
              <a:t>2</a:t>
            </a:r>
            <a:r>
              <a:rPr lang="en-IN" sz="1800" dirty="0">
                <a:solidFill>
                  <a:srgbClr val="000000"/>
                </a:solidFill>
                <a:effectLst/>
                <a:latin typeface="Times New Roman" panose="02020603050405020304" pitchFamily="18" charset="0"/>
                <a:ea typeface="Calibri" panose="020F0502020204030204" pitchFamily="34" charset="0"/>
              </a:rPr>
              <a:t>] Ming-Hwa </a:t>
            </a:r>
            <a:r>
              <a:rPr lang="en-IN" sz="1800" dirty="0" err="1">
                <a:solidFill>
                  <a:srgbClr val="000000"/>
                </a:solidFill>
                <a:effectLst/>
                <a:latin typeface="Times New Roman" panose="02020603050405020304" pitchFamily="18" charset="0"/>
                <a:ea typeface="Calibri" panose="020F0502020204030204" pitchFamily="34" charset="0"/>
              </a:rPr>
              <a:t>Sheu</a:t>
            </a:r>
            <a:r>
              <a:rPr lang="en-IN" sz="1800" dirty="0">
                <a:solidFill>
                  <a:srgbClr val="000000"/>
                </a:solidFill>
                <a:effectLst/>
                <a:latin typeface="Times New Roman" panose="02020603050405020304" pitchFamily="18" charset="0"/>
                <a:ea typeface="Calibri" panose="020F0502020204030204" pitchFamily="34" charset="0"/>
              </a:rPr>
              <a:t> , S M Salahuddin </a:t>
            </a:r>
            <a:r>
              <a:rPr lang="en-IN" sz="1800" dirty="0" err="1">
                <a:solidFill>
                  <a:srgbClr val="000000"/>
                </a:solidFill>
                <a:effectLst/>
                <a:latin typeface="Times New Roman" panose="02020603050405020304" pitchFamily="18" charset="0"/>
                <a:ea typeface="Calibri" panose="020F0502020204030204" pitchFamily="34" charset="0"/>
              </a:rPr>
              <a:t>Morsalin</a:t>
            </a:r>
            <a:r>
              <a:rPr lang="en-IN" sz="1800" dirty="0">
                <a:solidFill>
                  <a:srgbClr val="000000"/>
                </a:solidFill>
                <a:effectLst/>
                <a:latin typeface="Times New Roman" panose="02020603050405020304" pitchFamily="18" charset="0"/>
                <a:ea typeface="Calibri" panose="020F0502020204030204" pitchFamily="34" charset="0"/>
              </a:rPr>
              <a:t> , Chang-Ming Tsai ,Cheng-Jie Yang, Shih-Chang Hsia , Ya-</a:t>
            </a:r>
            <a:r>
              <a:rPr lang="en-IN" sz="1800" dirty="0" err="1">
                <a:solidFill>
                  <a:srgbClr val="000000"/>
                </a:solidFill>
                <a:effectLst/>
                <a:latin typeface="Times New Roman" panose="02020603050405020304" pitchFamily="18" charset="0"/>
                <a:ea typeface="Calibri" panose="020F0502020204030204" pitchFamily="34" charset="0"/>
              </a:rPr>
              <a:t>Hsin</a:t>
            </a:r>
            <a:r>
              <a:rPr lang="en-IN" sz="1800" dirty="0">
                <a:solidFill>
                  <a:srgbClr val="000000"/>
                </a:solidFill>
                <a:effectLst/>
                <a:latin typeface="Times New Roman" panose="02020603050405020304" pitchFamily="18" charset="0"/>
                <a:ea typeface="Calibri" panose="020F0502020204030204" pitchFamily="34" charset="0"/>
              </a:rPr>
              <a:t> Hsueh, Jin-Fa Lin and Chuan-Yu Chang – “</a:t>
            </a:r>
            <a:r>
              <a:rPr lang="en-IN" sz="1800" b="1" dirty="0">
                <a:solidFill>
                  <a:srgbClr val="000000"/>
                </a:solidFill>
                <a:effectLst/>
                <a:latin typeface="Times New Roman" panose="02020603050405020304" pitchFamily="18" charset="0"/>
                <a:ea typeface="Calibri" panose="020F0502020204030204" pitchFamily="34" charset="0"/>
              </a:rPr>
              <a:t>Stable Local Bit-Line 6 T SRAM Architecture Design for Low-Voltage Operation and Access Enhancement</a:t>
            </a:r>
            <a:r>
              <a:rPr lang="en-IN" sz="1800" dirty="0">
                <a:solidFill>
                  <a:srgbClr val="000000"/>
                </a:solidFill>
                <a:effectLst/>
                <a:latin typeface="Times New Roman" panose="02020603050405020304" pitchFamily="18" charset="0"/>
                <a:ea typeface="Calibri" panose="020F0502020204030204" pitchFamily="34" charset="0"/>
              </a:rPr>
              <a:t>”, Published: 15 March 2021 </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3</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Shivani Yadav, Neha Malik, Ashutosh Gupta and Sachin Rajput –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Low Power SRAM Design with Reduced Read/Write Time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October 2013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4</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L.Saranya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T.S.Divya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R.Manoranjitham</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G.Arun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kumar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R.Karthick</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Krishnan –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 Survey on Low Power Comparison in SRAM Cell</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International Journal of Pure and Applied Mathematics Volume 118 No. 20 2018, 611-616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1" u="sng" kern="0" spc="-10" dirty="0">
              <a:uFill>
                <a:solidFill>
                  <a:srgbClr val="000000"/>
                </a:solidFill>
              </a:u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4236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9B5FA8-FF20-344F-7DC5-8915453CBF03}"/>
              </a:ext>
            </a:extLst>
          </p:cNvPr>
          <p:cNvSpPr txBox="1"/>
          <p:nvPr/>
        </p:nvSpPr>
        <p:spPr>
          <a:xfrm>
            <a:off x="3760967" y="2655735"/>
            <a:ext cx="8921363" cy="1107996"/>
          </a:xfrm>
          <a:prstGeom prst="rect">
            <a:avLst/>
          </a:prstGeom>
          <a:noFill/>
        </p:spPr>
        <p:txBody>
          <a:bodyPr wrap="square" rtlCol="0">
            <a:spAutoFit/>
          </a:bodyPr>
          <a:lstStyle/>
          <a:p>
            <a:r>
              <a:rPr lang="en-US" sz="6600" dirty="0">
                <a:latin typeface="Sitka Banner" pitchFamily="2" charset="0"/>
                <a:cs typeface="Cascadia Code SemiBold" panose="020B0609020000020004" pitchFamily="49" charset="0"/>
              </a:rPr>
              <a:t>THANK YOU</a:t>
            </a:r>
            <a:endParaRPr lang="en-IN" sz="6600" dirty="0">
              <a:latin typeface="Sitka Banner" pitchFamily="2" charset="0"/>
              <a:cs typeface="Cascadia Code SemiBold" panose="020B0609020000020004" pitchFamily="49" charset="0"/>
            </a:endParaRPr>
          </a:p>
        </p:txBody>
      </p:sp>
    </p:spTree>
    <p:extLst>
      <p:ext uri="{BB962C8B-B14F-4D97-AF65-F5344CB8AC3E}">
        <p14:creationId xmlns:p14="http://schemas.microsoft.com/office/powerpoint/2010/main" val="3850232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2">
            <a:extLst>
              <a:ext uri="{FF2B5EF4-FFF2-40B4-BE49-F238E27FC236}">
                <a16:creationId xmlns:a16="http://schemas.microsoft.com/office/drawing/2014/main" id="{F262FF56-14F7-E49C-C137-4B4CAEC34B55}"/>
              </a:ext>
            </a:extLst>
          </p:cNvPr>
          <p:cNvPicPr>
            <a:picLocks/>
          </p:cNvPicPr>
          <p:nvPr/>
        </p:nvPicPr>
        <p:blipFill>
          <a:blip r:embed="rId2" cstate="print"/>
          <a:stretch>
            <a:fillRect/>
          </a:stretch>
        </p:blipFill>
        <p:spPr>
          <a:xfrm>
            <a:off x="3540226" y="1018512"/>
            <a:ext cx="4653516" cy="2728736"/>
          </a:xfrm>
          <a:prstGeom prst="rect">
            <a:avLst/>
          </a:prstGeom>
        </p:spPr>
      </p:pic>
      <p:sp>
        <p:nvSpPr>
          <p:cNvPr id="4" name="TextBox 3">
            <a:extLst>
              <a:ext uri="{FF2B5EF4-FFF2-40B4-BE49-F238E27FC236}">
                <a16:creationId xmlns:a16="http://schemas.microsoft.com/office/drawing/2014/main" id="{87E6EE50-4AF5-B51D-DBC3-547C58DBB8C8}"/>
              </a:ext>
            </a:extLst>
          </p:cNvPr>
          <p:cNvSpPr txBox="1"/>
          <p:nvPr/>
        </p:nvSpPr>
        <p:spPr>
          <a:xfrm>
            <a:off x="326003" y="358045"/>
            <a:ext cx="6094674" cy="461665"/>
          </a:xfrm>
          <a:prstGeom prst="rect">
            <a:avLst/>
          </a:prstGeom>
          <a:noFill/>
        </p:spPr>
        <p:txBody>
          <a:bodyPr wrap="square">
            <a:spAutoFit/>
          </a:bodyPr>
          <a:lstStyle/>
          <a:p>
            <a:pPr marL="63500" algn="just">
              <a:spcBef>
                <a:spcPts val="390"/>
              </a:spcBef>
              <a:spcAft>
                <a:spcPts val="0"/>
              </a:spcAft>
            </a:pPr>
            <a:r>
              <a:rPr lang="en-US" b="1"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Why</a:t>
            </a:r>
            <a:r>
              <a:rPr lang="en-US" sz="2400" b="1" spc="-10" dirty="0">
                <a:effectLst/>
                <a:latin typeface="Times New Roman" panose="02020603050405020304" pitchFamily="18" charset="0"/>
                <a:ea typeface="Times New Roman" panose="02020603050405020304" pitchFamily="18" charset="0"/>
              </a:rPr>
              <a:t> SRAM?</a:t>
            </a:r>
            <a:endParaRPr lang="en-IN" sz="14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7F81E33B-CB55-8D01-B75A-D14DCAB62FD4}"/>
              </a:ext>
            </a:extLst>
          </p:cNvPr>
          <p:cNvSpPr txBox="1"/>
          <p:nvPr/>
        </p:nvSpPr>
        <p:spPr>
          <a:xfrm>
            <a:off x="555812" y="3594847"/>
            <a:ext cx="11114052" cy="2635978"/>
          </a:xfrm>
          <a:prstGeom prst="rect">
            <a:avLst/>
          </a:prstGeom>
          <a:noFill/>
        </p:spPr>
        <p:txBody>
          <a:bodyPr wrap="square">
            <a:spAutoFit/>
          </a:bodyPr>
          <a:lstStyle/>
          <a:p>
            <a:pPr marL="63500" marR="78740" algn="just">
              <a:lnSpc>
                <a:spcPct val="107000"/>
              </a:lnSpc>
              <a:spcBef>
                <a:spcPts val="5"/>
              </a:spcBef>
              <a:spcAft>
                <a:spcPts val="0"/>
              </a:spcAft>
            </a:pPr>
            <a:endParaRPr lang="en-US" sz="1800" dirty="0">
              <a:effectLst/>
              <a:latin typeface="Times New Roman" panose="02020603050405020304" pitchFamily="18" charset="0"/>
              <a:ea typeface="Times New Roman" panose="02020603050405020304" pitchFamily="18" charset="0"/>
            </a:endParaRPr>
          </a:p>
          <a:p>
            <a:pPr marL="63500" marR="78740" algn="just">
              <a:lnSpc>
                <a:spcPct val="107000"/>
              </a:lnSpc>
              <a:spcBef>
                <a:spcPts val="5"/>
              </a:spcBef>
              <a:spcAft>
                <a:spcPts val="0"/>
              </a:spcAft>
            </a:pPr>
            <a:r>
              <a:rPr lang="en-US" dirty="0">
                <a:latin typeface="Times New Roman" panose="02020603050405020304" pitchFamily="18" charset="0"/>
                <a:ea typeface="Times New Roman" panose="02020603050405020304" pitchFamily="18" charset="0"/>
              </a:rPr>
              <a:t>								</a:t>
            </a:r>
            <a:r>
              <a:rPr lang="en-US" sz="1400" u="sng" dirty="0">
                <a:latin typeface="Times New Roman" panose="02020603050405020304" pitchFamily="18" charset="0"/>
                <a:ea typeface="Times New Roman" panose="02020603050405020304" pitchFamily="18" charset="0"/>
              </a:rPr>
              <a:t>Fig 2: Comparison of speed and cost/ bit</a:t>
            </a:r>
          </a:p>
          <a:p>
            <a:pPr marL="63500" marR="78740" algn="just">
              <a:lnSpc>
                <a:spcPct val="107000"/>
              </a:lnSpc>
              <a:spcBef>
                <a:spcPts val="5"/>
              </a:spcBef>
              <a:spcAft>
                <a:spcPts val="0"/>
              </a:spcAft>
            </a:pPr>
            <a:endParaRPr lang="en-US" sz="1800" dirty="0">
              <a:effectLst/>
              <a:latin typeface="Times New Roman" panose="02020603050405020304" pitchFamily="18" charset="0"/>
              <a:ea typeface="Times New Roman" panose="02020603050405020304" pitchFamily="18" charset="0"/>
            </a:endParaRPr>
          </a:p>
          <a:p>
            <a:pPr marL="63500" marR="76200" algn="just">
              <a:lnSpc>
                <a:spcPct val="107000"/>
              </a:lnSpc>
              <a:spcBef>
                <a:spcPts val="795"/>
              </a:spcBef>
              <a:spcAft>
                <a:spcPts val="0"/>
              </a:spcAft>
            </a:pPr>
            <a:r>
              <a:rPr lang="en-US" sz="1800" b="1" dirty="0">
                <a:effectLst/>
                <a:latin typeface="Times New Roman" panose="02020603050405020304" pitchFamily="18" charset="0"/>
                <a:ea typeface="Times New Roman" panose="02020603050405020304" pitchFamily="18" charset="0"/>
              </a:rPr>
              <a:t>Cache</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memory</a:t>
            </a:r>
            <a:r>
              <a:rPr lang="en-US" sz="1800" b="1" spc="-3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is</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used</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to</a:t>
            </a:r>
            <a:r>
              <a:rPr lang="en-US" sz="1800" b="1" spc="-3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speed</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up</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the</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system</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performance.</a:t>
            </a:r>
            <a:r>
              <a:rPr lang="en-US" sz="1800" b="1" spc="-5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The</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size</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Cache</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memory</a:t>
            </a:r>
            <a:r>
              <a:rPr lang="en-US" sz="1800" b="1" spc="-3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is very less compared to Main memory, but Cache is high speed semiconductor memory, mostly comprised of SRAM.</a:t>
            </a:r>
            <a:endParaRPr lang="en-IN" sz="1600" dirty="0">
              <a:effectLst/>
              <a:latin typeface="Times New Roman" panose="02020603050405020304" pitchFamily="18" charset="0"/>
              <a:ea typeface="Times New Roman" panose="02020603050405020304" pitchFamily="18" charset="0"/>
            </a:endParaRPr>
          </a:p>
          <a:p>
            <a:pPr marL="63500" algn="just">
              <a:spcBef>
                <a:spcPts val="795"/>
              </a:spcBef>
              <a:spcAft>
                <a:spcPts val="0"/>
              </a:spcAft>
            </a:pPr>
            <a:r>
              <a:rPr lang="en-US" sz="1800" dirty="0">
                <a:effectLst/>
                <a:latin typeface="Times New Roman" panose="02020603050405020304" pitchFamily="18" charset="0"/>
                <a:ea typeface="Times New Roman" panose="02020603050405020304" pitchFamily="18" charset="0"/>
              </a:rPr>
              <a:t>This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motivation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design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SRAM</a:t>
            </a:r>
            <a:r>
              <a:rPr lang="en-US" sz="1800" spc="-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cell.</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spcBef>
                <a:spcPts val="205"/>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01576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F1DF31-4150-5141-4E45-0C405F51159F}"/>
              </a:ext>
            </a:extLst>
          </p:cNvPr>
          <p:cNvSpPr txBox="1"/>
          <p:nvPr/>
        </p:nvSpPr>
        <p:spPr>
          <a:xfrm>
            <a:off x="4314952" y="3303262"/>
            <a:ext cx="6096000" cy="369332"/>
          </a:xfrm>
          <a:prstGeom prst="rect">
            <a:avLst/>
          </a:prstGeom>
          <a:noFill/>
        </p:spPr>
        <p:txBody>
          <a:bodyPr wrap="square">
            <a:spAutoFit/>
          </a:bodyPr>
          <a:lstStyle/>
          <a:p>
            <a:pPr>
              <a:spcBef>
                <a:spcPts val="750"/>
              </a:spcBef>
            </a:pPr>
            <a:r>
              <a:rPr lang="en-US" sz="1800" dirty="0">
                <a:effectLst/>
                <a:latin typeface="Times New Roman" panose="02020603050405020304" pitchFamily="18" charset="0"/>
                <a:ea typeface="Times New Roman" panose="02020603050405020304" pitchFamily="18" charset="0"/>
              </a:rPr>
              <a:t> </a:t>
            </a:r>
            <a:endParaRPr lang="en-IN" sz="2800" dirty="0">
              <a:effectLst/>
              <a:latin typeface="Times New Roman" panose="02020603050405020304" pitchFamily="18" charset="0"/>
              <a:ea typeface="Times New Roman" panose="02020603050405020304" pitchFamily="18" charset="0"/>
            </a:endParaRPr>
          </a:p>
        </p:txBody>
      </p:sp>
      <p:graphicFrame>
        <p:nvGraphicFramePr>
          <p:cNvPr id="6" name="Table 5">
            <a:extLst>
              <a:ext uri="{FF2B5EF4-FFF2-40B4-BE49-F238E27FC236}">
                <a16:creationId xmlns:a16="http://schemas.microsoft.com/office/drawing/2014/main" id="{BF22459C-CD81-A867-F15E-6FA6D43ADC05}"/>
              </a:ext>
            </a:extLst>
          </p:cNvPr>
          <p:cNvGraphicFramePr>
            <a:graphicFrameLocks noGrp="1"/>
          </p:cNvGraphicFramePr>
          <p:nvPr>
            <p:extLst>
              <p:ext uri="{D42A27DB-BD31-4B8C-83A1-F6EECF244321}">
                <p14:modId xmlns:p14="http://schemas.microsoft.com/office/powerpoint/2010/main" val="2122606289"/>
              </p:ext>
            </p:extLst>
          </p:nvPr>
        </p:nvGraphicFramePr>
        <p:xfrm>
          <a:off x="1726096" y="2397895"/>
          <a:ext cx="8739807" cy="3774973"/>
        </p:xfrm>
        <a:graphic>
          <a:graphicData uri="http://schemas.openxmlformats.org/drawingml/2006/table">
            <a:tbl>
              <a:tblPr firstRow="1" firstCol="1" lastRow="1" lastCol="1" bandRow="1" bandCol="1">
                <a:tableStyleId>{69C7853C-536D-4A76-A0AE-DD22124D55A5}</a:tableStyleId>
              </a:tblPr>
              <a:tblGrid>
                <a:gridCol w="2184467">
                  <a:extLst>
                    <a:ext uri="{9D8B030D-6E8A-4147-A177-3AD203B41FA5}">
                      <a16:colId xmlns:a16="http://schemas.microsoft.com/office/drawing/2014/main" val="204927926"/>
                    </a:ext>
                  </a:extLst>
                </a:gridCol>
                <a:gridCol w="2184467">
                  <a:extLst>
                    <a:ext uri="{9D8B030D-6E8A-4147-A177-3AD203B41FA5}">
                      <a16:colId xmlns:a16="http://schemas.microsoft.com/office/drawing/2014/main" val="3584949767"/>
                    </a:ext>
                  </a:extLst>
                </a:gridCol>
                <a:gridCol w="2186406">
                  <a:extLst>
                    <a:ext uri="{9D8B030D-6E8A-4147-A177-3AD203B41FA5}">
                      <a16:colId xmlns:a16="http://schemas.microsoft.com/office/drawing/2014/main" val="4281844756"/>
                    </a:ext>
                  </a:extLst>
                </a:gridCol>
                <a:gridCol w="2184467">
                  <a:extLst>
                    <a:ext uri="{9D8B030D-6E8A-4147-A177-3AD203B41FA5}">
                      <a16:colId xmlns:a16="http://schemas.microsoft.com/office/drawing/2014/main" val="2026600183"/>
                    </a:ext>
                  </a:extLst>
                </a:gridCol>
              </a:tblGrid>
              <a:tr h="576025">
                <a:tc>
                  <a:txBody>
                    <a:bodyPr/>
                    <a:lstStyle/>
                    <a:p>
                      <a:pPr marL="7620" marR="5080" algn="ctr">
                        <a:lnSpc>
                          <a:spcPts val="1285"/>
                        </a:lnSpc>
                        <a:spcBef>
                          <a:spcPts val="5"/>
                        </a:spcBef>
                        <a:spcAft>
                          <a:spcPts val="0"/>
                        </a:spcAft>
                      </a:pPr>
                      <a:endParaRPr lang="en-US" sz="1800" b="1" spc="-10" dirty="0">
                        <a:solidFill>
                          <a:schemeClr val="tx1"/>
                        </a:solidFill>
                        <a:effectLst/>
                        <a:latin typeface="Times New Roman" panose="02020603050405020304" pitchFamily="18" charset="0"/>
                        <a:cs typeface="Times New Roman" panose="02020603050405020304" pitchFamily="18" charset="0"/>
                      </a:endParaRPr>
                    </a:p>
                    <a:p>
                      <a:pPr marL="7620" marR="5080" algn="ctr">
                        <a:lnSpc>
                          <a:spcPts val="1285"/>
                        </a:lnSpc>
                        <a:spcBef>
                          <a:spcPts val="5"/>
                        </a:spcBef>
                        <a:spcAft>
                          <a:spcPts val="0"/>
                        </a:spcAft>
                      </a:pPr>
                      <a:r>
                        <a:rPr lang="en-US" sz="1800" b="1" spc="-10" dirty="0">
                          <a:solidFill>
                            <a:schemeClr val="tx1"/>
                          </a:solidFill>
                          <a:effectLst/>
                          <a:latin typeface="Times New Roman" panose="02020603050405020304" pitchFamily="18" charset="0"/>
                          <a:cs typeface="Times New Roman" panose="02020603050405020304" pitchFamily="18" charset="0"/>
                        </a:rPr>
                        <a:t>Characteristics</a:t>
                      </a:r>
                      <a:endPar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28575" cap="flat" cmpd="sng" algn="ctr">
                      <a:solidFill>
                        <a:schemeClr val="tx1">
                          <a:lumMod val="85000"/>
                          <a:lumOff val="15000"/>
                        </a:schemeClr>
                      </a:solidFill>
                      <a:prstDash val="solid"/>
                      <a:round/>
                      <a:headEnd type="none" w="med" len="med"/>
                      <a:tailEnd type="none" w="med" len="med"/>
                    </a:lnL>
                    <a:lnR w="28575" cap="flat" cmpd="sng" algn="ctr">
                      <a:solidFill>
                        <a:schemeClr val="tx1">
                          <a:lumMod val="85000"/>
                          <a:lumOff val="15000"/>
                        </a:schemeClr>
                      </a:solidFill>
                      <a:prstDash val="solid"/>
                      <a:round/>
                      <a:headEnd type="none" w="med" len="med"/>
                      <a:tailEnd type="none" w="med" len="med"/>
                    </a:lnR>
                    <a:lnT w="28575" cap="flat" cmpd="sng" algn="ctr">
                      <a:solidFill>
                        <a:schemeClr val="tx1">
                          <a:lumMod val="85000"/>
                          <a:lumOff val="15000"/>
                        </a:schemeClr>
                      </a:solidFill>
                      <a:prstDash val="solid"/>
                      <a:round/>
                      <a:headEnd type="none" w="med" len="med"/>
                      <a:tailEnd type="none" w="med" len="med"/>
                    </a:lnT>
                    <a:lnB w="285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7620" marR="3175" algn="ctr">
                        <a:lnSpc>
                          <a:spcPts val="1285"/>
                        </a:lnSpc>
                        <a:spcBef>
                          <a:spcPts val="5"/>
                        </a:spcBef>
                        <a:spcAft>
                          <a:spcPts val="0"/>
                        </a:spcAft>
                      </a:pPr>
                      <a:endParaRPr lang="en-US" sz="1800" b="1" spc="-20" dirty="0">
                        <a:solidFill>
                          <a:schemeClr val="tx1"/>
                        </a:solidFill>
                        <a:effectLst/>
                        <a:latin typeface="Times New Roman" panose="02020603050405020304" pitchFamily="18" charset="0"/>
                        <a:cs typeface="Times New Roman" panose="02020603050405020304" pitchFamily="18" charset="0"/>
                      </a:endParaRPr>
                    </a:p>
                    <a:p>
                      <a:pPr marL="7620" marR="3175" algn="ctr">
                        <a:lnSpc>
                          <a:spcPts val="1285"/>
                        </a:lnSpc>
                        <a:spcBef>
                          <a:spcPts val="5"/>
                        </a:spcBef>
                        <a:spcAft>
                          <a:spcPts val="0"/>
                        </a:spcAft>
                      </a:pPr>
                      <a:r>
                        <a:rPr lang="en-US" sz="1800" b="1" spc="-20" dirty="0">
                          <a:solidFill>
                            <a:schemeClr val="tx1"/>
                          </a:solidFill>
                          <a:effectLst/>
                          <a:latin typeface="Times New Roman" panose="02020603050405020304" pitchFamily="18" charset="0"/>
                          <a:cs typeface="Times New Roman" panose="02020603050405020304" pitchFamily="18" charset="0"/>
                        </a:rPr>
                        <a:t>SRAM</a:t>
                      </a:r>
                      <a:endPar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28575" cap="flat" cmpd="sng" algn="ctr">
                      <a:solidFill>
                        <a:schemeClr val="tx1">
                          <a:lumMod val="85000"/>
                          <a:lumOff val="15000"/>
                        </a:schemeClr>
                      </a:solidFill>
                      <a:prstDash val="solid"/>
                      <a:round/>
                      <a:headEnd type="none" w="med" len="med"/>
                      <a:tailEnd type="none" w="med" len="med"/>
                    </a:lnL>
                    <a:lnR w="28575" cap="flat" cmpd="sng" algn="ctr">
                      <a:solidFill>
                        <a:schemeClr val="tx1">
                          <a:lumMod val="85000"/>
                          <a:lumOff val="15000"/>
                        </a:schemeClr>
                      </a:solidFill>
                      <a:prstDash val="solid"/>
                      <a:round/>
                      <a:headEnd type="none" w="med" len="med"/>
                      <a:tailEnd type="none" w="med" len="med"/>
                    </a:lnR>
                    <a:lnT w="28575" cap="flat" cmpd="sng" algn="ctr">
                      <a:solidFill>
                        <a:schemeClr val="tx1">
                          <a:lumMod val="85000"/>
                          <a:lumOff val="15000"/>
                        </a:schemeClr>
                      </a:solidFill>
                      <a:prstDash val="solid"/>
                      <a:round/>
                      <a:headEnd type="none" w="med" len="med"/>
                      <a:tailEnd type="none" w="med" len="med"/>
                    </a:lnT>
                    <a:lnB w="285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5715" marR="2540" algn="ctr">
                        <a:lnSpc>
                          <a:spcPts val="1285"/>
                        </a:lnSpc>
                        <a:spcBef>
                          <a:spcPts val="5"/>
                        </a:spcBef>
                        <a:spcAft>
                          <a:spcPts val="0"/>
                        </a:spcAft>
                      </a:pPr>
                      <a:endParaRPr lang="en-US" sz="1800" b="0" spc="-20" dirty="0">
                        <a:solidFill>
                          <a:schemeClr val="tx1"/>
                        </a:solidFill>
                        <a:effectLst/>
                        <a:latin typeface="Times New Roman" panose="02020603050405020304" pitchFamily="18" charset="0"/>
                        <a:cs typeface="Times New Roman" panose="02020603050405020304" pitchFamily="18" charset="0"/>
                      </a:endParaRPr>
                    </a:p>
                    <a:p>
                      <a:pPr marL="5715" marR="2540" algn="ctr">
                        <a:lnSpc>
                          <a:spcPts val="1285"/>
                        </a:lnSpc>
                        <a:spcBef>
                          <a:spcPts val="5"/>
                        </a:spcBef>
                        <a:spcAft>
                          <a:spcPts val="0"/>
                        </a:spcAft>
                      </a:pPr>
                      <a:r>
                        <a:rPr lang="en-US" sz="1800" b="1" spc="-20" dirty="0">
                          <a:solidFill>
                            <a:schemeClr val="tx1"/>
                          </a:solidFill>
                          <a:effectLst/>
                          <a:latin typeface="Times New Roman" panose="02020603050405020304" pitchFamily="18" charset="0"/>
                          <a:cs typeface="Times New Roman" panose="02020603050405020304" pitchFamily="18" charset="0"/>
                        </a:rPr>
                        <a:t>DRAM</a:t>
                      </a:r>
                      <a:endPar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28575" cap="flat" cmpd="sng" algn="ctr">
                      <a:solidFill>
                        <a:schemeClr val="tx1">
                          <a:lumMod val="85000"/>
                          <a:lumOff val="15000"/>
                        </a:schemeClr>
                      </a:solidFill>
                      <a:prstDash val="solid"/>
                      <a:round/>
                      <a:headEnd type="none" w="med" len="med"/>
                      <a:tailEnd type="none" w="med" len="med"/>
                    </a:lnL>
                    <a:lnR w="28575" cap="flat" cmpd="sng" algn="ctr">
                      <a:solidFill>
                        <a:schemeClr val="tx1">
                          <a:lumMod val="85000"/>
                          <a:lumOff val="15000"/>
                        </a:schemeClr>
                      </a:solidFill>
                      <a:prstDash val="solid"/>
                      <a:round/>
                      <a:headEnd type="none" w="med" len="med"/>
                      <a:tailEnd type="none" w="med" len="med"/>
                    </a:lnR>
                    <a:lnT w="28575" cap="flat" cmpd="sng" algn="ctr">
                      <a:solidFill>
                        <a:schemeClr val="tx1">
                          <a:lumMod val="85000"/>
                          <a:lumOff val="15000"/>
                        </a:schemeClr>
                      </a:solidFill>
                      <a:prstDash val="solid"/>
                      <a:round/>
                      <a:headEnd type="none" w="med" len="med"/>
                      <a:tailEnd type="none" w="med" len="med"/>
                    </a:lnT>
                    <a:lnB w="285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7620" marR="3175" algn="ctr">
                        <a:lnSpc>
                          <a:spcPts val="1285"/>
                        </a:lnSpc>
                        <a:spcBef>
                          <a:spcPts val="5"/>
                        </a:spcBef>
                        <a:spcAft>
                          <a:spcPts val="0"/>
                        </a:spcAft>
                      </a:pPr>
                      <a:endParaRPr lang="en-US" sz="1800" b="1" dirty="0">
                        <a:solidFill>
                          <a:schemeClr val="tx1"/>
                        </a:solidFill>
                        <a:effectLst/>
                        <a:latin typeface="Times New Roman" panose="02020603050405020304" pitchFamily="18" charset="0"/>
                        <a:cs typeface="Times New Roman" panose="02020603050405020304" pitchFamily="18" charset="0"/>
                      </a:endParaRPr>
                    </a:p>
                    <a:p>
                      <a:pPr marL="7620" marR="3175" algn="ctr">
                        <a:lnSpc>
                          <a:spcPts val="1285"/>
                        </a:lnSpc>
                        <a:spcBef>
                          <a:spcPts val="5"/>
                        </a:spcBef>
                        <a:spcAft>
                          <a:spcPts val="0"/>
                        </a:spcAft>
                      </a:pPr>
                      <a:r>
                        <a:rPr lang="en-US" sz="1800" b="1" dirty="0">
                          <a:solidFill>
                            <a:schemeClr val="tx1"/>
                          </a:solidFill>
                          <a:effectLst/>
                          <a:latin typeface="Times New Roman" panose="02020603050405020304" pitchFamily="18" charset="0"/>
                          <a:cs typeface="Times New Roman" panose="02020603050405020304" pitchFamily="18" charset="0"/>
                        </a:rPr>
                        <a:t>Magnetic</a:t>
                      </a:r>
                      <a:r>
                        <a:rPr lang="en-US" sz="1800" b="1" spc="-30" dirty="0">
                          <a:solidFill>
                            <a:schemeClr val="tx1"/>
                          </a:solidFill>
                          <a:effectLst/>
                          <a:latin typeface="Times New Roman" panose="02020603050405020304" pitchFamily="18" charset="0"/>
                          <a:cs typeface="Times New Roman" panose="02020603050405020304" pitchFamily="18" charset="0"/>
                        </a:rPr>
                        <a:t> </a:t>
                      </a:r>
                      <a:r>
                        <a:rPr lang="en-US" sz="1800" b="1" spc="-20" dirty="0">
                          <a:solidFill>
                            <a:schemeClr val="tx1"/>
                          </a:solidFill>
                          <a:effectLst/>
                          <a:latin typeface="Times New Roman" panose="02020603050405020304" pitchFamily="18" charset="0"/>
                          <a:cs typeface="Times New Roman" panose="02020603050405020304" pitchFamily="18" charset="0"/>
                        </a:rPr>
                        <a:t>Disk</a:t>
                      </a:r>
                      <a:endPar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28575" cap="flat" cmpd="sng" algn="ctr">
                      <a:solidFill>
                        <a:schemeClr val="tx1">
                          <a:lumMod val="85000"/>
                          <a:lumOff val="15000"/>
                        </a:schemeClr>
                      </a:solidFill>
                      <a:prstDash val="solid"/>
                      <a:round/>
                      <a:headEnd type="none" w="med" len="med"/>
                      <a:tailEnd type="none" w="med" len="med"/>
                    </a:lnL>
                    <a:lnR w="28575" cap="flat" cmpd="sng" algn="ctr">
                      <a:solidFill>
                        <a:schemeClr val="tx1">
                          <a:lumMod val="85000"/>
                          <a:lumOff val="15000"/>
                        </a:schemeClr>
                      </a:solidFill>
                      <a:prstDash val="solid"/>
                      <a:round/>
                      <a:headEnd type="none" w="med" len="med"/>
                      <a:tailEnd type="none" w="med" len="med"/>
                    </a:lnR>
                    <a:lnT w="28575"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8924717"/>
                  </a:ext>
                </a:extLst>
              </a:tr>
              <a:tr h="1279876">
                <a:tc>
                  <a:txBody>
                    <a:bodyPr/>
                    <a:lstStyle/>
                    <a:p>
                      <a:pPr marL="7620" marR="3810" algn="ctr">
                        <a:lnSpc>
                          <a:spcPts val="1375"/>
                        </a:lnSpc>
                      </a:pPr>
                      <a:endParaRPr lang="en-US" sz="1800" b="0" spc="-10" dirty="0">
                        <a:effectLst/>
                        <a:latin typeface="Times New Roman" panose="02020603050405020304" pitchFamily="18" charset="0"/>
                        <a:cs typeface="Times New Roman" panose="02020603050405020304" pitchFamily="18" charset="0"/>
                      </a:endParaRPr>
                    </a:p>
                    <a:p>
                      <a:pPr marL="7620" marR="3810" algn="ctr">
                        <a:lnSpc>
                          <a:spcPts val="1375"/>
                        </a:lnSpc>
                      </a:pPr>
                      <a:r>
                        <a:rPr lang="en-US" sz="1800" b="0" spc="-10" dirty="0">
                          <a:effectLst/>
                          <a:latin typeface="Times New Roman" panose="02020603050405020304" pitchFamily="18" charset="0"/>
                          <a:cs typeface="Times New Roman" panose="02020603050405020304" pitchFamily="18" charset="0"/>
                        </a:rPr>
                        <a:t>Speed</a:t>
                      </a:r>
                      <a:endPar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28575" cap="flat" cmpd="sng" algn="ctr">
                      <a:solidFill>
                        <a:schemeClr val="tx1">
                          <a:lumMod val="85000"/>
                          <a:lumOff val="15000"/>
                        </a:schemeClr>
                      </a:solidFill>
                      <a:prstDash val="solid"/>
                      <a:round/>
                      <a:headEnd type="none" w="med" len="med"/>
                      <a:tailEnd type="none" w="med" len="med"/>
                    </a:lnL>
                    <a:lnR w="28575" cap="flat" cmpd="sng" algn="ctr">
                      <a:solidFill>
                        <a:schemeClr val="tx1">
                          <a:lumMod val="85000"/>
                          <a:lumOff val="15000"/>
                        </a:schemeClr>
                      </a:solidFill>
                      <a:prstDash val="solid"/>
                      <a:round/>
                      <a:headEnd type="none" w="med" len="med"/>
                      <a:tailEnd type="none" w="med" len="med"/>
                    </a:lnR>
                    <a:lnT w="28575" cap="flat" cmpd="sng" algn="ctr">
                      <a:solidFill>
                        <a:schemeClr val="tx1">
                          <a:lumMod val="85000"/>
                          <a:lumOff val="15000"/>
                        </a:schemeClr>
                      </a:solidFill>
                      <a:prstDash val="solid"/>
                      <a:round/>
                      <a:headEnd type="none" w="med" len="med"/>
                      <a:tailEnd type="none" w="med" len="med"/>
                    </a:lnT>
                    <a:lnB w="285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7620" marR="3175" algn="ctr">
                        <a:lnSpc>
                          <a:spcPts val="1375"/>
                        </a:lnSpc>
                      </a:pPr>
                      <a:endParaRPr lang="en-US" sz="1800" b="0" spc="-25" dirty="0">
                        <a:effectLst/>
                        <a:latin typeface="Times New Roman" panose="02020603050405020304" pitchFamily="18" charset="0"/>
                        <a:cs typeface="Times New Roman" panose="02020603050405020304" pitchFamily="18" charset="0"/>
                      </a:endParaRPr>
                    </a:p>
                    <a:p>
                      <a:pPr marL="7620" marR="3175" algn="ctr">
                        <a:lnSpc>
                          <a:spcPts val="1375"/>
                        </a:lnSpc>
                      </a:pPr>
                      <a:r>
                        <a:rPr lang="en-US" sz="1800" b="0" spc="-25" dirty="0">
                          <a:effectLst/>
                          <a:latin typeface="Times New Roman" panose="02020603050405020304" pitchFamily="18" charset="0"/>
                          <a:cs typeface="Times New Roman" panose="02020603050405020304" pitchFamily="18" charset="0"/>
                        </a:rPr>
                        <a:t>Very</a:t>
                      </a:r>
                      <a:r>
                        <a:rPr lang="en-US" sz="1800" b="0" spc="-40" dirty="0">
                          <a:effectLst/>
                          <a:latin typeface="Times New Roman" panose="02020603050405020304" pitchFamily="18" charset="0"/>
                          <a:cs typeface="Times New Roman" panose="02020603050405020304" pitchFamily="18" charset="0"/>
                        </a:rPr>
                        <a:t> </a:t>
                      </a:r>
                      <a:r>
                        <a:rPr lang="en-US" sz="1800" b="0" spc="-20" dirty="0">
                          <a:effectLst/>
                          <a:latin typeface="Times New Roman" panose="02020603050405020304" pitchFamily="18" charset="0"/>
                          <a:cs typeface="Times New Roman" panose="02020603050405020304" pitchFamily="18" charset="0"/>
                        </a:rPr>
                        <a:t>Fast</a:t>
                      </a:r>
                      <a:endPar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28575" cap="flat" cmpd="sng" algn="ctr">
                      <a:solidFill>
                        <a:schemeClr val="tx1">
                          <a:lumMod val="85000"/>
                          <a:lumOff val="15000"/>
                        </a:schemeClr>
                      </a:solidFill>
                      <a:prstDash val="solid"/>
                      <a:round/>
                      <a:headEnd type="none" w="med" len="med"/>
                      <a:tailEnd type="none" w="med" len="med"/>
                    </a:lnL>
                    <a:lnR w="28575" cap="flat" cmpd="sng" algn="ctr">
                      <a:solidFill>
                        <a:schemeClr val="tx1">
                          <a:lumMod val="85000"/>
                          <a:lumOff val="15000"/>
                        </a:schemeClr>
                      </a:solidFill>
                      <a:prstDash val="solid"/>
                      <a:round/>
                      <a:headEnd type="none" w="med" len="med"/>
                      <a:tailEnd type="none" w="med" len="med"/>
                    </a:lnR>
                    <a:lnT w="28575" cap="flat" cmpd="sng" algn="ctr">
                      <a:solidFill>
                        <a:schemeClr val="tx1">
                          <a:lumMod val="85000"/>
                          <a:lumOff val="15000"/>
                        </a:schemeClr>
                      </a:solidFill>
                      <a:prstDash val="solid"/>
                      <a:round/>
                      <a:headEnd type="none" w="med" len="med"/>
                      <a:tailEnd type="none" w="med" len="med"/>
                    </a:lnT>
                    <a:lnB w="285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5715" marR="635" algn="ctr">
                        <a:lnSpc>
                          <a:spcPts val="1375"/>
                        </a:lnSpc>
                        <a:spcAft>
                          <a:spcPts val="0"/>
                        </a:spcAft>
                      </a:pPr>
                      <a:endParaRPr lang="en-US" sz="1800" b="0" spc="-10" dirty="0">
                        <a:effectLst/>
                        <a:latin typeface="Times New Roman" panose="02020603050405020304" pitchFamily="18" charset="0"/>
                        <a:cs typeface="Times New Roman" panose="02020603050405020304" pitchFamily="18" charset="0"/>
                      </a:endParaRPr>
                    </a:p>
                    <a:p>
                      <a:pPr marL="5715" marR="635" algn="ctr">
                        <a:lnSpc>
                          <a:spcPts val="1375"/>
                        </a:lnSpc>
                        <a:spcAft>
                          <a:spcPts val="0"/>
                        </a:spcAft>
                      </a:pPr>
                      <a:r>
                        <a:rPr lang="en-US" sz="1800" b="0" spc="-10" dirty="0">
                          <a:effectLst/>
                          <a:latin typeface="Times New Roman" panose="02020603050405020304" pitchFamily="18" charset="0"/>
                          <a:cs typeface="Times New Roman" panose="02020603050405020304" pitchFamily="18" charset="0"/>
                        </a:rPr>
                        <a:t>Slower</a:t>
                      </a:r>
                      <a:endPar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28575" cap="flat" cmpd="sng" algn="ctr">
                      <a:solidFill>
                        <a:schemeClr val="tx1">
                          <a:lumMod val="85000"/>
                          <a:lumOff val="15000"/>
                        </a:schemeClr>
                      </a:solidFill>
                      <a:prstDash val="solid"/>
                      <a:round/>
                      <a:headEnd type="none" w="med" len="med"/>
                      <a:tailEnd type="none" w="med" len="med"/>
                    </a:lnL>
                    <a:lnR w="28575" cap="flat" cmpd="sng" algn="ctr">
                      <a:solidFill>
                        <a:schemeClr val="tx1">
                          <a:lumMod val="85000"/>
                          <a:lumOff val="15000"/>
                        </a:schemeClr>
                      </a:solidFill>
                      <a:prstDash val="solid"/>
                      <a:round/>
                      <a:headEnd type="none" w="med" len="med"/>
                      <a:tailEnd type="none" w="med" len="med"/>
                    </a:lnR>
                    <a:lnT w="28575" cap="flat" cmpd="sng" algn="ctr">
                      <a:solidFill>
                        <a:schemeClr val="tx1">
                          <a:lumMod val="85000"/>
                          <a:lumOff val="15000"/>
                        </a:schemeClr>
                      </a:solidFill>
                      <a:prstDash val="solid"/>
                      <a:round/>
                      <a:headEnd type="none" w="med" len="med"/>
                      <a:tailEnd type="none" w="med" len="med"/>
                    </a:lnT>
                    <a:lnB w="285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486410" marR="158115" indent="-320675" algn="l">
                        <a:lnSpc>
                          <a:spcPts val="1380"/>
                        </a:lnSpc>
                        <a:spcAft>
                          <a:spcPts val="0"/>
                        </a:spcAft>
                      </a:pPr>
                      <a:endParaRPr lang="en-US" sz="1800" b="0" dirty="0">
                        <a:effectLst/>
                        <a:latin typeface="Times New Roman" panose="02020603050405020304" pitchFamily="18" charset="0"/>
                        <a:cs typeface="Times New Roman" panose="02020603050405020304" pitchFamily="18" charset="0"/>
                      </a:endParaRPr>
                    </a:p>
                    <a:p>
                      <a:pPr marL="486410" marR="158115" indent="-320675" algn="l">
                        <a:lnSpc>
                          <a:spcPts val="1380"/>
                        </a:lnSpc>
                        <a:spcAft>
                          <a:spcPts val="0"/>
                        </a:spcAft>
                      </a:pPr>
                      <a:r>
                        <a:rPr lang="en-US" sz="1800" b="0" dirty="0">
                          <a:effectLst/>
                          <a:latin typeface="Times New Roman" panose="02020603050405020304" pitchFamily="18" charset="0"/>
                          <a:cs typeface="Times New Roman" panose="02020603050405020304" pitchFamily="18" charset="0"/>
                        </a:rPr>
                        <a:t>Much</a:t>
                      </a:r>
                      <a:r>
                        <a:rPr lang="en-US" sz="1800" b="0" spc="-75" dirty="0">
                          <a:effectLst/>
                          <a:latin typeface="Times New Roman" panose="02020603050405020304" pitchFamily="18" charset="0"/>
                          <a:cs typeface="Times New Roman" panose="02020603050405020304" pitchFamily="18" charset="0"/>
                        </a:rPr>
                        <a:t> </a:t>
                      </a:r>
                      <a:r>
                        <a:rPr lang="en-US" sz="1800" b="0" dirty="0">
                          <a:effectLst/>
                          <a:latin typeface="Times New Roman" panose="02020603050405020304" pitchFamily="18" charset="0"/>
                          <a:cs typeface="Times New Roman" panose="02020603050405020304" pitchFamily="18" charset="0"/>
                        </a:rPr>
                        <a:t>slower</a:t>
                      </a:r>
                      <a:r>
                        <a:rPr lang="en-US" sz="1800" b="0" spc="-75" dirty="0">
                          <a:effectLst/>
                          <a:latin typeface="Times New Roman" panose="02020603050405020304" pitchFamily="18" charset="0"/>
                          <a:cs typeface="Times New Roman" panose="02020603050405020304" pitchFamily="18" charset="0"/>
                        </a:rPr>
                        <a:t> </a:t>
                      </a:r>
                      <a:r>
                        <a:rPr lang="en-US" sz="1800" b="0" dirty="0">
                          <a:effectLst/>
                          <a:latin typeface="Times New Roman" panose="02020603050405020304" pitchFamily="18" charset="0"/>
                          <a:cs typeface="Times New Roman" panose="02020603050405020304" pitchFamily="18" charset="0"/>
                        </a:rPr>
                        <a:t>than </a:t>
                      </a:r>
                    </a:p>
                    <a:p>
                      <a:pPr marL="486410" marR="158115" indent="-320675" algn="l">
                        <a:lnSpc>
                          <a:spcPts val="1380"/>
                        </a:lnSpc>
                        <a:spcAft>
                          <a:spcPts val="0"/>
                        </a:spcAft>
                      </a:pPr>
                      <a:endParaRPr lang="en-US" sz="1800" b="0" dirty="0">
                        <a:effectLst/>
                        <a:latin typeface="Times New Roman" panose="02020603050405020304" pitchFamily="18" charset="0"/>
                        <a:cs typeface="Times New Roman" panose="02020603050405020304" pitchFamily="18" charset="0"/>
                      </a:endParaRPr>
                    </a:p>
                    <a:p>
                      <a:pPr marL="486410" marR="158115" indent="-320675" algn="l">
                        <a:lnSpc>
                          <a:spcPts val="1380"/>
                        </a:lnSpc>
                        <a:spcAft>
                          <a:spcPts val="0"/>
                        </a:spcAft>
                      </a:pPr>
                      <a:r>
                        <a:rPr lang="en-US" sz="1800" b="0" dirty="0">
                          <a:effectLst/>
                          <a:latin typeface="Times New Roman" panose="02020603050405020304" pitchFamily="18" charset="0"/>
                          <a:cs typeface="Times New Roman" panose="02020603050405020304" pitchFamily="18" charset="0"/>
                        </a:rPr>
                        <a:t>DRAM</a:t>
                      </a:r>
                    </a:p>
                  </a:txBody>
                  <a:tcPr marL="0" marR="0" marT="0" marB="0">
                    <a:lnL w="28575" cap="flat" cmpd="sng" algn="ctr">
                      <a:solidFill>
                        <a:schemeClr val="tx1">
                          <a:lumMod val="85000"/>
                          <a:lumOff val="15000"/>
                        </a:schemeClr>
                      </a:solidFill>
                      <a:prstDash val="solid"/>
                      <a:round/>
                      <a:headEnd type="none" w="med" len="med"/>
                      <a:tailEnd type="none" w="med" len="med"/>
                    </a:lnL>
                    <a:lnR w="28575"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64425914"/>
                  </a:ext>
                </a:extLst>
              </a:tr>
              <a:tr h="1083587">
                <a:tc>
                  <a:txBody>
                    <a:bodyPr/>
                    <a:lstStyle/>
                    <a:p>
                      <a:pPr marL="7620" marR="3175" algn="ctr">
                        <a:lnSpc>
                          <a:spcPts val="1275"/>
                        </a:lnSpc>
                      </a:pPr>
                      <a:endParaRPr lang="en-US" sz="1800" b="0" spc="-20" dirty="0">
                        <a:effectLst/>
                        <a:latin typeface="Times New Roman" panose="02020603050405020304" pitchFamily="18" charset="0"/>
                        <a:cs typeface="Times New Roman" panose="02020603050405020304" pitchFamily="18" charset="0"/>
                      </a:endParaRPr>
                    </a:p>
                    <a:p>
                      <a:pPr marL="7620" marR="3175" algn="ctr">
                        <a:lnSpc>
                          <a:spcPts val="1275"/>
                        </a:lnSpc>
                      </a:pPr>
                      <a:r>
                        <a:rPr lang="en-US" sz="1800" b="0" spc="-20" dirty="0">
                          <a:effectLst/>
                          <a:latin typeface="Times New Roman" panose="02020603050405020304" pitchFamily="18" charset="0"/>
                          <a:cs typeface="Times New Roman" panose="02020603050405020304" pitchFamily="18" charset="0"/>
                        </a:rPr>
                        <a:t>Size</a:t>
                      </a:r>
                      <a:endPar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28575" cap="flat" cmpd="sng" algn="ctr">
                      <a:solidFill>
                        <a:schemeClr val="tx1">
                          <a:lumMod val="85000"/>
                          <a:lumOff val="15000"/>
                        </a:schemeClr>
                      </a:solidFill>
                      <a:prstDash val="solid"/>
                      <a:round/>
                      <a:headEnd type="none" w="med" len="med"/>
                      <a:tailEnd type="none" w="med" len="med"/>
                    </a:lnL>
                    <a:lnR w="28575" cap="flat" cmpd="sng" algn="ctr">
                      <a:solidFill>
                        <a:schemeClr val="tx1">
                          <a:lumMod val="85000"/>
                          <a:lumOff val="15000"/>
                        </a:schemeClr>
                      </a:solidFill>
                      <a:prstDash val="solid"/>
                      <a:round/>
                      <a:headEnd type="none" w="med" len="med"/>
                      <a:tailEnd type="none" w="med" len="med"/>
                    </a:lnR>
                    <a:lnT w="28575" cap="flat" cmpd="sng" algn="ctr">
                      <a:solidFill>
                        <a:schemeClr val="tx1">
                          <a:lumMod val="85000"/>
                          <a:lumOff val="15000"/>
                        </a:schemeClr>
                      </a:solidFill>
                      <a:prstDash val="solid"/>
                      <a:round/>
                      <a:headEnd type="none" w="med" len="med"/>
                      <a:tailEnd type="none" w="med" len="med"/>
                    </a:lnT>
                    <a:lnB w="285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7620" marR="2540" algn="ctr">
                        <a:lnSpc>
                          <a:spcPts val="1275"/>
                        </a:lnSpc>
                      </a:pPr>
                      <a:endParaRPr lang="en-US" sz="1800" b="0" spc="-10" dirty="0">
                        <a:effectLst/>
                        <a:latin typeface="Times New Roman" panose="02020603050405020304" pitchFamily="18" charset="0"/>
                        <a:cs typeface="Times New Roman" panose="02020603050405020304" pitchFamily="18" charset="0"/>
                      </a:endParaRPr>
                    </a:p>
                    <a:p>
                      <a:pPr marL="7620" marR="2540" algn="ctr">
                        <a:lnSpc>
                          <a:spcPts val="1275"/>
                        </a:lnSpc>
                      </a:pPr>
                      <a:r>
                        <a:rPr lang="en-US" sz="1800" b="0" spc="-10" dirty="0">
                          <a:effectLst/>
                          <a:latin typeface="Times New Roman" panose="02020603050405020304" pitchFamily="18" charset="0"/>
                          <a:cs typeface="Times New Roman" panose="02020603050405020304" pitchFamily="18" charset="0"/>
                        </a:rPr>
                        <a:t>Large</a:t>
                      </a:r>
                      <a:endPar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28575" cap="flat" cmpd="sng" algn="ctr">
                      <a:solidFill>
                        <a:schemeClr val="tx1">
                          <a:lumMod val="85000"/>
                          <a:lumOff val="15000"/>
                        </a:schemeClr>
                      </a:solidFill>
                      <a:prstDash val="solid"/>
                      <a:round/>
                      <a:headEnd type="none" w="med" len="med"/>
                      <a:tailEnd type="none" w="med" len="med"/>
                    </a:lnL>
                    <a:lnR w="28575" cap="flat" cmpd="sng" algn="ctr">
                      <a:solidFill>
                        <a:schemeClr val="tx1">
                          <a:lumMod val="85000"/>
                          <a:lumOff val="15000"/>
                        </a:schemeClr>
                      </a:solidFill>
                      <a:prstDash val="solid"/>
                      <a:round/>
                      <a:headEnd type="none" w="med" len="med"/>
                      <a:tailEnd type="none" w="med" len="med"/>
                    </a:lnR>
                    <a:lnT w="28575" cap="flat" cmpd="sng" algn="ctr">
                      <a:solidFill>
                        <a:schemeClr val="tx1">
                          <a:lumMod val="85000"/>
                          <a:lumOff val="15000"/>
                        </a:schemeClr>
                      </a:solidFill>
                      <a:prstDash val="solid"/>
                      <a:round/>
                      <a:headEnd type="none" w="med" len="med"/>
                      <a:tailEnd type="none" w="med" len="med"/>
                    </a:lnT>
                    <a:lnB w="285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5715" algn="ctr">
                        <a:lnSpc>
                          <a:spcPts val="1275"/>
                        </a:lnSpc>
                      </a:pPr>
                      <a:endParaRPr lang="en-US" sz="1800" b="0" spc="-10" dirty="0">
                        <a:effectLst/>
                        <a:latin typeface="Times New Roman" panose="02020603050405020304" pitchFamily="18" charset="0"/>
                        <a:cs typeface="Times New Roman" panose="02020603050405020304" pitchFamily="18" charset="0"/>
                      </a:endParaRPr>
                    </a:p>
                    <a:p>
                      <a:pPr marL="5715" algn="ctr">
                        <a:lnSpc>
                          <a:spcPts val="1275"/>
                        </a:lnSpc>
                      </a:pPr>
                      <a:r>
                        <a:rPr lang="en-US" sz="1800" b="0" spc="-10" dirty="0">
                          <a:effectLst/>
                          <a:latin typeface="Times New Roman" panose="02020603050405020304" pitchFamily="18" charset="0"/>
                          <a:cs typeface="Times New Roman" panose="02020603050405020304" pitchFamily="18" charset="0"/>
                        </a:rPr>
                        <a:t>Small</a:t>
                      </a:r>
                      <a:endPar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28575" cap="flat" cmpd="sng" algn="ctr">
                      <a:solidFill>
                        <a:schemeClr val="tx1">
                          <a:lumMod val="85000"/>
                          <a:lumOff val="15000"/>
                        </a:schemeClr>
                      </a:solidFill>
                      <a:prstDash val="solid"/>
                      <a:round/>
                      <a:headEnd type="none" w="med" len="med"/>
                      <a:tailEnd type="none" w="med" len="med"/>
                    </a:lnL>
                    <a:lnR w="28575" cap="flat" cmpd="sng" algn="ctr">
                      <a:solidFill>
                        <a:schemeClr val="tx1">
                          <a:lumMod val="85000"/>
                          <a:lumOff val="15000"/>
                        </a:schemeClr>
                      </a:solidFill>
                      <a:prstDash val="solid"/>
                      <a:round/>
                      <a:headEnd type="none" w="med" len="med"/>
                      <a:tailEnd type="none" w="med" len="med"/>
                    </a:lnR>
                    <a:lnT w="28575"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7620" algn="ctr">
                        <a:lnSpc>
                          <a:spcPts val="1275"/>
                        </a:lnSpc>
                      </a:pPr>
                      <a:endParaRPr lang="en-US" sz="1800" b="0" spc="-10" dirty="0">
                        <a:effectLst/>
                        <a:latin typeface="Times New Roman" panose="02020603050405020304" pitchFamily="18" charset="0"/>
                        <a:cs typeface="Times New Roman" panose="02020603050405020304" pitchFamily="18" charset="0"/>
                      </a:endParaRPr>
                    </a:p>
                    <a:p>
                      <a:pPr marL="7620" algn="ctr">
                        <a:lnSpc>
                          <a:spcPts val="1275"/>
                        </a:lnSpc>
                      </a:pPr>
                      <a:r>
                        <a:rPr lang="en-US" sz="1800" b="0" spc="-10" dirty="0">
                          <a:effectLst/>
                          <a:latin typeface="Times New Roman" panose="02020603050405020304" pitchFamily="18" charset="0"/>
                          <a:cs typeface="Times New Roman" panose="02020603050405020304" pitchFamily="18" charset="0"/>
                        </a:rPr>
                        <a:t>Small</a:t>
                      </a:r>
                      <a:endPar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28575" cap="flat" cmpd="sng" algn="ctr">
                      <a:solidFill>
                        <a:schemeClr val="tx1">
                          <a:lumMod val="85000"/>
                          <a:lumOff val="15000"/>
                        </a:schemeClr>
                      </a:solidFill>
                      <a:prstDash val="solid"/>
                      <a:round/>
                      <a:headEnd type="none" w="med" len="med"/>
                      <a:tailEnd type="none" w="med" len="med"/>
                    </a:lnL>
                    <a:lnR w="28575"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19050"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20327497"/>
                  </a:ext>
                </a:extLst>
              </a:tr>
              <a:tr h="835485">
                <a:tc>
                  <a:txBody>
                    <a:bodyPr/>
                    <a:lstStyle/>
                    <a:p>
                      <a:pPr marL="7620" marR="1270" algn="ctr">
                        <a:lnSpc>
                          <a:spcPts val="1280"/>
                        </a:lnSpc>
                      </a:pPr>
                      <a:endParaRPr lang="en-US" sz="1800" b="0" spc="-20" dirty="0">
                        <a:effectLst/>
                        <a:latin typeface="Times New Roman" panose="02020603050405020304" pitchFamily="18" charset="0"/>
                        <a:cs typeface="Times New Roman" panose="02020603050405020304" pitchFamily="18" charset="0"/>
                      </a:endParaRPr>
                    </a:p>
                    <a:p>
                      <a:pPr marL="7620" marR="1270" algn="ctr">
                        <a:lnSpc>
                          <a:spcPts val="1280"/>
                        </a:lnSpc>
                      </a:pPr>
                      <a:r>
                        <a:rPr lang="en-US" sz="1800" b="0" spc="-20" dirty="0">
                          <a:effectLst/>
                          <a:latin typeface="Times New Roman" panose="02020603050405020304" pitchFamily="18" charset="0"/>
                          <a:cs typeface="Times New Roman" panose="02020603050405020304" pitchFamily="18" charset="0"/>
                        </a:rPr>
                        <a:t>Cost</a:t>
                      </a:r>
                      <a:endPar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28575" cap="flat" cmpd="sng" algn="ctr">
                      <a:solidFill>
                        <a:schemeClr val="tx1">
                          <a:lumMod val="85000"/>
                          <a:lumOff val="15000"/>
                        </a:schemeClr>
                      </a:solidFill>
                      <a:prstDash val="solid"/>
                      <a:round/>
                      <a:headEnd type="none" w="med" len="med"/>
                      <a:tailEnd type="none" w="med" len="med"/>
                    </a:lnL>
                    <a:lnR w="28575" cap="flat" cmpd="sng" algn="ctr">
                      <a:solidFill>
                        <a:schemeClr val="tx1">
                          <a:lumMod val="85000"/>
                          <a:lumOff val="15000"/>
                        </a:schemeClr>
                      </a:solidFill>
                      <a:prstDash val="solid"/>
                      <a:round/>
                      <a:headEnd type="none" w="med" len="med"/>
                      <a:tailEnd type="none" w="med" len="med"/>
                    </a:lnR>
                    <a:lnT w="28575" cap="flat" cmpd="sng" algn="ctr">
                      <a:solidFill>
                        <a:schemeClr val="tx1">
                          <a:lumMod val="85000"/>
                          <a:lumOff val="15000"/>
                        </a:schemeClr>
                      </a:solidFill>
                      <a:prstDash val="solid"/>
                      <a:round/>
                      <a:headEnd type="none" w="med" len="med"/>
                      <a:tailEnd type="none" w="med" len="med"/>
                    </a:lnT>
                    <a:lnB w="285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7620" marR="3175" algn="ctr">
                        <a:lnSpc>
                          <a:spcPts val="1280"/>
                        </a:lnSpc>
                      </a:pPr>
                      <a:endParaRPr lang="en-US" sz="1800" b="0" spc="-10" dirty="0">
                        <a:effectLst/>
                        <a:latin typeface="Times New Roman" panose="02020603050405020304" pitchFamily="18" charset="0"/>
                        <a:cs typeface="Times New Roman" panose="02020603050405020304" pitchFamily="18" charset="0"/>
                      </a:endParaRPr>
                    </a:p>
                    <a:p>
                      <a:pPr marL="7620" marR="3175" algn="ctr">
                        <a:lnSpc>
                          <a:spcPts val="1280"/>
                        </a:lnSpc>
                      </a:pPr>
                      <a:r>
                        <a:rPr lang="en-US" sz="1800" b="0" spc="-10" dirty="0">
                          <a:effectLst/>
                          <a:latin typeface="Times New Roman" panose="02020603050405020304" pitchFamily="18" charset="0"/>
                          <a:cs typeface="Times New Roman" panose="02020603050405020304" pitchFamily="18" charset="0"/>
                        </a:rPr>
                        <a:t>Expensive</a:t>
                      </a:r>
                      <a:endPar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28575" cap="flat" cmpd="sng" algn="ctr">
                      <a:solidFill>
                        <a:schemeClr val="tx1">
                          <a:lumMod val="85000"/>
                          <a:lumOff val="15000"/>
                        </a:schemeClr>
                      </a:solidFill>
                      <a:prstDash val="solid"/>
                      <a:round/>
                      <a:headEnd type="none" w="med" len="med"/>
                      <a:tailEnd type="none" w="med" len="med"/>
                    </a:lnL>
                    <a:lnR w="28575" cap="flat" cmpd="sng" algn="ctr">
                      <a:solidFill>
                        <a:schemeClr val="tx1">
                          <a:lumMod val="85000"/>
                          <a:lumOff val="15000"/>
                        </a:schemeClr>
                      </a:solidFill>
                      <a:prstDash val="solid"/>
                      <a:round/>
                      <a:headEnd type="none" w="med" len="med"/>
                      <a:tailEnd type="none" w="med" len="med"/>
                    </a:lnR>
                    <a:lnT w="28575" cap="flat" cmpd="sng" algn="ctr">
                      <a:solidFill>
                        <a:schemeClr val="tx1">
                          <a:lumMod val="85000"/>
                          <a:lumOff val="15000"/>
                        </a:schemeClr>
                      </a:solidFill>
                      <a:prstDash val="solid"/>
                      <a:round/>
                      <a:headEnd type="none" w="med" len="med"/>
                      <a:tailEnd type="none" w="med" len="med"/>
                    </a:lnT>
                    <a:lnB w="285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5715" marR="2540" algn="ctr">
                        <a:lnSpc>
                          <a:spcPts val="1280"/>
                        </a:lnSpc>
                        <a:spcAft>
                          <a:spcPts val="0"/>
                        </a:spcAft>
                      </a:pPr>
                      <a:endParaRPr lang="en-US" sz="1800" b="0" dirty="0">
                        <a:effectLst/>
                        <a:latin typeface="Times New Roman" panose="02020603050405020304" pitchFamily="18" charset="0"/>
                        <a:cs typeface="Times New Roman" panose="02020603050405020304" pitchFamily="18" charset="0"/>
                      </a:endParaRPr>
                    </a:p>
                    <a:p>
                      <a:pPr marL="5715" marR="2540" algn="ctr">
                        <a:lnSpc>
                          <a:spcPts val="1280"/>
                        </a:lnSpc>
                        <a:spcAft>
                          <a:spcPts val="0"/>
                        </a:spcAft>
                      </a:pPr>
                      <a:r>
                        <a:rPr lang="en-US" sz="1800" b="0" dirty="0">
                          <a:effectLst/>
                          <a:latin typeface="Times New Roman" panose="02020603050405020304" pitchFamily="18" charset="0"/>
                          <a:cs typeface="Times New Roman" panose="02020603050405020304" pitchFamily="18" charset="0"/>
                        </a:rPr>
                        <a:t>Less</a:t>
                      </a:r>
                      <a:r>
                        <a:rPr lang="en-US" sz="1800" b="0" spc="-30" dirty="0">
                          <a:effectLst/>
                          <a:latin typeface="Times New Roman" panose="02020603050405020304" pitchFamily="18" charset="0"/>
                          <a:cs typeface="Times New Roman" panose="02020603050405020304" pitchFamily="18" charset="0"/>
                        </a:rPr>
                        <a:t> </a:t>
                      </a:r>
                      <a:r>
                        <a:rPr lang="en-US" sz="1800" b="0" spc="-10" dirty="0">
                          <a:effectLst/>
                          <a:latin typeface="Times New Roman" panose="02020603050405020304" pitchFamily="18" charset="0"/>
                          <a:cs typeface="Times New Roman" panose="02020603050405020304" pitchFamily="18" charset="0"/>
                        </a:rPr>
                        <a:t>Expensive</a:t>
                      </a:r>
                      <a:endPar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28575" cap="flat" cmpd="sng" algn="ctr">
                      <a:solidFill>
                        <a:schemeClr val="tx1">
                          <a:lumMod val="85000"/>
                          <a:lumOff val="15000"/>
                        </a:schemeClr>
                      </a:solidFill>
                      <a:prstDash val="solid"/>
                      <a:round/>
                      <a:headEnd type="none" w="med" len="med"/>
                      <a:tailEnd type="none" w="med" len="med"/>
                    </a:lnL>
                    <a:lnR w="28575"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285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7620" marR="3810" algn="ctr">
                        <a:lnSpc>
                          <a:spcPts val="1280"/>
                        </a:lnSpc>
                      </a:pPr>
                      <a:endParaRPr lang="en-US" sz="1800" b="0" dirty="0">
                        <a:effectLst/>
                        <a:latin typeface="Times New Roman" panose="02020603050405020304" pitchFamily="18" charset="0"/>
                        <a:cs typeface="Times New Roman" panose="02020603050405020304" pitchFamily="18" charset="0"/>
                      </a:endParaRPr>
                    </a:p>
                    <a:p>
                      <a:pPr marL="7620" marR="3810" algn="ctr">
                        <a:lnSpc>
                          <a:spcPts val="1280"/>
                        </a:lnSpc>
                      </a:pPr>
                      <a:r>
                        <a:rPr lang="en-US" sz="1800" b="0" dirty="0">
                          <a:effectLst/>
                          <a:latin typeface="Times New Roman" panose="02020603050405020304" pitchFamily="18" charset="0"/>
                          <a:cs typeface="Times New Roman" panose="02020603050405020304" pitchFamily="18" charset="0"/>
                        </a:rPr>
                        <a:t>Low</a:t>
                      </a:r>
                      <a:r>
                        <a:rPr lang="en-US" sz="1800" b="0" spc="-25" dirty="0">
                          <a:effectLst/>
                          <a:latin typeface="Times New Roman" panose="02020603050405020304" pitchFamily="18" charset="0"/>
                          <a:cs typeface="Times New Roman" panose="02020603050405020304" pitchFamily="18" charset="0"/>
                        </a:rPr>
                        <a:t> </a:t>
                      </a:r>
                      <a:r>
                        <a:rPr lang="en-US" sz="1800" b="0" spc="-10" dirty="0">
                          <a:effectLst/>
                          <a:latin typeface="Times New Roman" panose="02020603050405020304" pitchFamily="18" charset="0"/>
                          <a:cs typeface="Times New Roman" panose="02020603050405020304" pitchFamily="18" charset="0"/>
                        </a:rPr>
                        <a:t>Price</a:t>
                      </a:r>
                      <a:endPar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28575" cap="flat" cmpd="sng" algn="ctr">
                      <a:solidFill>
                        <a:schemeClr val="tx1">
                          <a:lumMod val="85000"/>
                          <a:lumOff val="15000"/>
                        </a:schemeClr>
                      </a:solidFill>
                      <a:prstDash val="solid"/>
                      <a:round/>
                      <a:headEnd type="none" w="med" len="med"/>
                      <a:tailEnd type="none" w="med" len="med"/>
                    </a:lnL>
                    <a:lnR w="28575" cap="flat" cmpd="sng" algn="ctr">
                      <a:solidFill>
                        <a:schemeClr val="tx1">
                          <a:lumMod val="85000"/>
                          <a:lumOff val="15000"/>
                        </a:schemeClr>
                      </a:solidFill>
                      <a:prstDash val="solid"/>
                      <a:round/>
                      <a:headEnd type="none" w="med" len="med"/>
                      <a:tailEnd type="none" w="med" len="med"/>
                    </a:lnR>
                    <a:lnT w="19050" cap="flat" cmpd="sng" algn="ctr">
                      <a:solidFill>
                        <a:schemeClr val="tx1">
                          <a:lumMod val="85000"/>
                          <a:lumOff val="15000"/>
                        </a:schemeClr>
                      </a:solidFill>
                      <a:prstDash val="solid"/>
                      <a:round/>
                      <a:headEnd type="none" w="med" len="med"/>
                      <a:tailEnd type="none" w="med" len="med"/>
                    </a:lnT>
                    <a:lnB w="28575" cap="flat" cmpd="sng" algn="ctr">
                      <a:solidFill>
                        <a:schemeClr val="tx1">
                          <a:lumMod val="85000"/>
                          <a:lumOff val="1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12358767"/>
                  </a:ext>
                </a:extLst>
              </a:tr>
            </a:tbl>
          </a:graphicData>
        </a:graphic>
      </p:graphicFrame>
      <p:sp>
        <p:nvSpPr>
          <p:cNvPr id="10" name="TextBox 9">
            <a:extLst>
              <a:ext uri="{FF2B5EF4-FFF2-40B4-BE49-F238E27FC236}">
                <a16:creationId xmlns:a16="http://schemas.microsoft.com/office/drawing/2014/main" id="{95C3BA00-4A17-7520-437C-64CBFDBB7889}"/>
              </a:ext>
            </a:extLst>
          </p:cNvPr>
          <p:cNvSpPr txBox="1"/>
          <p:nvPr/>
        </p:nvSpPr>
        <p:spPr>
          <a:xfrm>
            <a:off x="2995874" y="458903"/>
            <a:ext cx="6200250" cy="1938992"/>
          </a:xfrm>
          <a:prstGeom prst="rect">
            <a:avLst/>
          </a:prstGeom>
          <a:noFill/>
        </p:spPr>
        <p:txBody>
          <a:bodyPr wrap="square">
            <a:spAutoFit/>
          </a:bodyPr>
          <a:lstStyle/>
          <a:p>
            <a:pPr marL="635" marR="11430" algn="ctr">
              <a:spcAft>
                <a:spcPts val="0"/>
              </a:spcAft>
            </a:pPr>
            <a:endParaRPr lang="en-US" u="sng" dirty="0">
              <a:effectLst/>
              <a:latin typeface="Times New Roman" panose="02020603050405020304" pitchFamily="18" charset="0"/>
              <a:ea typeface="Times New Roman" panose="02020603050405020304" pitchFamily="18" charset="0"/>
            </a:endParaRPr>
          </a:p>
          <a:p>
            <a:pPr marL="635" marR="11430" algn="ctr">
              <a:spcAft>
                <a:spcPts val="0"/>
              </a:spcAft>
            </a:pPr>
            <a:endParaRPr lang="en-US" u="sng" dirty="0">
              <a:effectLst/>
              <a:latin typeface="Times New Roman" panose="02020603050405020304" pitchFamily="18" charset="0"/>
              <a:ea typeface="Times New Roman" panose="02020603050405020304" pitchFamily="18" charset="0"/>
            </a:endParaRPr>
          </a:p>
          <a:p>
            <a:pPr marL="635" marR="11430" algn="ctr">
              <a:spcAft>
                <a:spcPts val="0"/>
              </a:spcAft>
            </a:pPr>
            <a:endParaRPr lang="en-US" u="sng" dirty="0">
              <a:latin typeface="Times New Roman" panose="02020603050405020304" pitchFamily="18" charset="0"/>
              <a:ea typeface="Times New Roman" panose="02020603050405020304" pitchFamily="18" charset="0"/>
            </a:endParaRPr>
          </a:p>
          <a:p>
            <a:pPr marL="635" marR="11430" algn="ctr">
              <a:spcAft>
                <a:spcPts val="0"/>
              </a:spcAft>
            </a:pPr>
            <a:endParaRPr lang="en-US" u="sng" dirty="0">
              <a:effectLst/>
              <a:latin typeface="Times New Roman" panose="02020603050405020304" pitchFamily="18" charset="0"/>
              <a:ea typeface="Times New Roman" panose="02020603050405020304" pitchFamily="18" charset="0"/>
            </a:endParaRPr>
          </a:p>
          <a:p>
            <a:pPr marL="635" marR="11430" algn="ctr">
              <a:spcAft>
                <a:spcPts val="0"/>
              </a:spcAft>
            </a:pPr>
            <a:r>
              <a:rPr lang="en-US" sz="2400" b="1" u="sng" dirty="0">
                <a:effectLst/>
                <a:latin typeface="Times New Roman" panose="02020603050405020304" pitchFamily="18" charset="0"/>
                <a:ea typeface="Times New Roman" panose="02020603050405020304" pitchFamily="18" charset="0"/>
              </a:rPr>
              <a:t>Table 1:</a:t>
            </a:r>
            <a:r>
              <a:rPr lang="en-US" sz="2400" b="1" u="sng" spc="-40" dirty="0">
                <a:effectLst/>
                <a:latin typeface="Times New Roman" panose="02020603050405020304" pitchFamily="18" charset="0"/>
                <a:ea typeface="Times New Roman" panose="02020603050405020304" pitchFamily="18" charset="0"/>
              </a:rPr>
              <a:t> </a:t>
            </a:r>
            <a:r>
              <a:rPr lang="en-US" sz="2400" b="1" u="sng" dirty="0">
                <a:effectLst/>
                <a:latin typeface="Times New Roman" panose="02020603050405020304" pitchFamily="18" charset="0"/>
                <a:ea typeface="Times New Roman" panose="02020603050405020304" pitchFamily="18" charset="0"/>
              </a:rPr>
              <a:t>Comparison</a:t>
            </a:r>
            <a:r>
              <a:rPr lang="en-US" sz="2400" b="1" u="sng" spc="-45" dirty="0">
                <a:effectLst/>
                <a:latin typeface="Times New Roman" panose="02020603050405020304" pitchFamily="18" charset="0"/>
                <a:ea typeface="Times New Roman" panose="02020603050405020304" pitchFamily="18" charset="0"/>
              </a:rPr>
              <a:t> </a:t>
            </a:r>
            <a:r>
              <a:rPr lang="en-US" sz="2400" b="1" u="sng" dirty="0">
                <a:effectLst/>
                <a:latin typeface="Times New Roman" panose="02020603050405020304" pitchFamily="18" charset="0"/>
                <a:ea typeface="Times New Roman" panose="02020603050405020304" pitchFamily="18" charset="0"/>
              </a:rPr>
              <a:t>of</a:t>
            </a:r>
            <a:r>
              <a:rPr lang="en-US" sz="2400" b="1" u="sng" spc="-45" dirty="0">
                <a:effectLst/>
                <a:latin typeface="Times New Roman" panose="02020603050405020304" pitchFamily="18" charset="0"/>
                <a:ea typeface="Times New Roman" panose="02020603050405020304" pitchFamily="18" charset="0"/>
              </a:rPr>
              <a:t> </a:t>
            </a:r>
            <a:r>
              <a:rPr lang="en-US" sz="2400" b="1" u="sng" spc="-10" dirty="0">
                <a:effectLst/>
                <a:latin typeface="Times New Roman" panose="02020603050405020304" pitchFamily="18" charset="0"/>
                <a:ea typeface="Times New Roman" panose="02020603050405020304" pitchFamily="18" charset="0"/>
              </a:rPr>
              <a:t>Memories</a:t>
            </a:r>
            <a:endParaRPr lang="en-IN" sz="2400" b="1" dirty="0">
              <a:effectLst/>
              <a:latin typeface="Times New Roman" panose="02020603050405020304" pitchFamily="18" charset="0"/>
              <a:ea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51530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CF01A59-4571-8B07-6AFD-50171CD1CEB5}"/>
              </a:ext>
            </a:extLst>
          </p:cNvPr>
          <p:cNvSpPr txBox="1"/>
          <p:nvPr/>
        </p:nvSpPr>
        <p:spPr>
          <a:xfrm>
            <a:off x="2258060" y="528042"/>
            <a:ext cx="6096000" cy="461665"/>
          </a:xfrm>
          <a:prstGeom prst="rect">
            <a:avLst/>
          </a:prstGeom>
          <a:noFill/>
        </p:spPr>
        <p:txBody>
          <a:bodyPr wrap="square">
            <a:spAutoFit/>
          </a:bodyPr>
          <a:lstStyle/>
          <a:p>
            <a:pPr marL="1905" marR="11430" algn="ctr">
              <a:spcBef>
                <a:spcPts val="300"/>
              </a:spcBef>
            </a:pPr>
            <a:r>
              <a:rPr lang="en-US" sz="2400" b="1" u="sng" kern="0" spc="-10" dirty="0">
                <a:effectLst/>
                <a:uFill>
                  <a:solidFill>
                    <a:srgbClr val="000000"/>
                  </a:solidFill>
                </a:uFill>
                <a:latin typeface="Times New Roman" panose="02020603050405020304" pitchFamily="18" charset="0"/>
                <a:ea typeface="Times New Roman" panose="02020603050405020304" pitchFamily="18" charset="0"/>
              </a:rPr>
              <a:t>LITERATURE</a:t>
            </a:r>
            <a:r>
              <a:rPr lang="en-US" sz="2400" b="1" u="sng" kern="0" spc="-55" dirty="0">
                <a:effectLst/>
                <a:uFill>
                  <a:solidFill>
                    <a:srgbClr val="000000"/>
                  </a:solidFill>
                </a:uFill>
                <a:latin typeface="Times New Roman" panose="02020603050405020304" pitchFamily="18" charset="0"/>
                <a:ea typeface="Times New Roman" panose="02020603050405020304" pitchFamily="18" charset="0"/>
              </a:rPr>
              <a:t> </a:t>
            </a:r>
            <a:r>
              <a:rPr lang="en-US" sz="2400" b="1" u="sng" kern="0" spc="-10" dirty="0">
                <a:effectLst/>
                <a:uFill>
                  <a:solidFill>
                    <a:srgbClr val="000000"/>
                  </a:solidFill>
                </a:uFill>
                <a:latin typeface="Times New Roman" panose="02020603050405020304" pitchFamily="18" charset="0"/>
                <a:ea typeface="Times New Roman" panose="02020603050405020304" pitchFamily="18" charset="0"/>
              </a:rPr>
              <a:t>SURVEY</a:t>
            </a:r>
            <a:endParaRPr lang="en-IN" sz="2400" b="1" u="sng" kern="0" dirty="0">
              <a:effectLst/>
              <a:uFill>
                <a:solidFill>
                  <a:srgbClr val="000000"/>
                </a:solidFill>
              </a:uFill>
              <a:latin typeface="Times New Roman" panose="02020603050405020304" pitchFamily="18" charset="0"/>
              <a:ea typeface="Times New Roman" panose="02020603050405020304" pitchFamily="18" charset="0"/>
            </a:endParaRPr>
          </a:p>
        </p:txBody>
      </p:sp>
      <p:graphicFrame>
        <p:nvGraphicFramePr>
          <p:cNvPr id="2" name="Table 1">
            <a:extLst>
              <a:ext uri="{FF2B5EF4-FFF2-40B4-BE49-F238E27FC236}">
                <a16:creationId xmlns:a16="http://schemas.microsoft.com/office/drawing/2014/main" id="{B5685FC7-AD26-BD48-CE6D-4B010D395A4F}"/>
              </a:ext>
            </a:extLst>
          </p:cNvPr>
          <p:cNvGraphicFramePr>
            <a:graphicFrameLocks noGrp="1"/>
          </p:cNvGraphicFramePr>
          <p:nvPr>
            <p:extLst>
              <p:ext uri="{D42A27DB-BD31-4B8C-83A1-F6EECF244321}">
                <p14:modId xmlns:p14="http://schemas.microsoft.com/office/powerpoint/2010/main" val="3523752709"/>
              </p:ext>
            </p:extLst>
          </p:nvPr>
        </p:nvGraphicFramePr>
        <p:xfrm>
          <a:off x="1030942" y="1705783"/>
          <a:ext cx="9637059" cy="3986649"/>
        </p:xfrm>
        <a:graphic>
          <a:graphicData uri="http://schemas.openxmlformats.org/drawingml/2006/table">
            <a:tbl>
              <a:tblPr firstRow="1" bandRow="1">
                <a:tableStyleId>{5C22544A-7EE6-4342-B048-85BDC9FD1C3A}</a:tableStyleId>
              </a:tblPr>
              <a:tblGrid>
                <a:gridCol w="1255059">
                  <a:extLst>
                    <a:ext uri="{9D8B030D-6E8A-4147-A177-3AD203B41FA5}">
                      <a16:colId xmlns:a16="http://schemas.microsoft.com/office/drawing/2014/main" val="3804292163"/>
                    </a:ext>
                  </a:extLst>
                </a:gridCol>
                <a:gridCol w="4518211">
                  <a:extLst>
                    <a:ext uri="{9D8B030D-6E8A-4147-A177-3AD203B41FA5}">
                      <a16:colId xmlns:a16="http://schemas.microsoft.com/office/drawing/2014/main" val="1940122160"/>
                    </a:ext>
                  </a:extLst>
                </a:gridCol>
                <a:gridCol w="3863789">
                  <a:extLst>
                    <a:ext uri="{9D8B030D-6E8A-4147-A177-3AD203B41FA5}">
                      <a16:colId xmlns:a16="http://schemas.microsoft.com/office/drawing/2014/main" val="3481564576"/>
                    </a:ext>
                  </a:extLst>
                </a:gridCol>
              </a:tblGrid>
              <a:tr h="436242">
                <a:tc>
                  <a:txBody>
                    <a:bodyPr/>
                    <a:lstStyle/>
                    <a:p>
                      <a:pPr algn="ctr"/>
                      <a:r>
                        <a:rPr lang="en-IN" sz="1600" dirty="0">
                          <a:latin typeface="Times New Roman" panose="02020603050405020304" pitchFamily="18" charset="0"/>
                          <a:cs typeface="Times New Roman" panose="02020603050405020304" pitchFamily="18" charset="0"/>
                        </a:rPr>
                        <a:t>Reference Paper</a:t>
                      </a:r>
                    </a:p>
                  </a:txBody>
                  <a:tcPr/>
                </a:tc>
                <a:tc>
                  <a:txBody>
                    <a:bodyPr/>
                    <a:lstStyle/>
                    <a:p>
                      <a:pPr algn="ctr"/>
                      <a:r>
                        <a:rPr lang="en-IN" sz="1600" dirty="0">
                          <a:latin typeface="Times New Roman" panose="02020603050405020304" pitchFamily="18" charset="0"/>
                          <a:cs typeface="Times New Roman" panose="02020603050405020304" pitchFamily="18" charset="0"/>
                        </a:rPr>
                        <a:t>Objective</a:t>
                      </a:r>
                    </a:p>
                  </a:txBody>
                  <a:tcPr/>
                </a:tc>
                <a:tc>
                  <a:txBody>
                    <a:bodyPr/>
                    <a:lstStyle/>
                    <a:p>
                      <a:pPr algn="ctr"/>
                      <a:r>
                        <a:rPr lang="en-IN" sz="1600"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5476805"/>
                  </a:ext>
                </a:extLst>
              </a:tr>
              <a:tr h="1037417">
                <a:tc>
                  <a:txBody>
                    <a:bodyPr/>
                    <a:lstStyle/>
                    <a:p>
                      <a:pPr algn="ctr"/>
                      <a:r>
                        <a:rPr lang="en-IN" sz="1200" dirty="0">
                          <a:latin typeface="Times New Roman" panose="02020603050405020304" pitchFamily="18" charset="0"/>
                          <a:cs typeface="Times New Roman" panose="02020603050405020304" pitchFamily="18" charset="0"/>
                        </a:rPr>
                        <a:t>[1]</a:t>
                      </a:r>
                    </a:p>
                  </a:txBody>
                  <a:tcPr/>
                </a:tc>
                <a:tc>
                  <a:txBody>
                    <a:bodyPr/>
                    <a:lstStyle/>
                    <a:p>
                      <a:pPr algn="just">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Design Principles of SRAM Memory in Nano-CMOS Technologies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The design principles of SRAM including the </a:t>
                      </a:r>
                    </a:p>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peripheral circuitry, operations, challenges, mitigation </a:t>
                      </a:r>
                    </a:p>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techniques, how to improve the stability were clearly </a:t>
                      </a:r>
                    </a:p>
                    <a:p>
                      <a:pPr algn="just"/>
                      <a:r>
                        <a:rPr lang="en-IN" sz="1200" kern="1200" dirty="0">
                          <a:solidFill>
                            <a:schemeClr val="dk1"/>
                          </a:solidFill>
                          <a:effectLst/>
                          <a:latin typeface="Times New Roman" panose="02020603050405020304" pitchFamily="18" charset="0"/>
                          <a:ea typeface="+mn-ea"/>
                          <a:cs typeface="Times New Roman" panose="02020603050405020304" pitchFamily="18" charset="0"/>
                        </a:rPr>
                        <a:t>explained</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3421789"/>
                  </a:ext>
                </a:extLst>
              </a:tr>
              <a:tr h="875151">
                <a:tc>
                  <a:txBody>
                    <a:bodyPr/>
                    <a:lstStyle/>
                    <a:p>
                      <a:pPr algn="ctr"/>
                      <a:r>
                        <a:rPr lang="en-IN" sz="1200" dirty="0">
                          <a:latin typeface="Times New Roman" panose="02020603050405020304" pitchFamily="18" charset="0"/>
                          <a:cs typeface="Times New Roman" panose="02020603050405020304" pitchFamily="18" charset="0"/>
                        </a:rPr>
                        <a:t>[2]</a:t>
                      </a:r>
                    </a:p>
                  </a:txBody>
                  <a:tcPr/>
                </a:tc>
                <a:tc>
                  <a:txBody>
                    <a:bodyPr/>
                    <a:lstStyle/>
                    <a:p>
                      <a:pPr algn="just">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Stable Local Bit-Line 6 T SRAM Architecture Design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200" dirty="0">
                          <a:solidFill>
                            <a:schemeClr val="dk1"/>
                          </a:solidFill>
                          <a:effectLst/>
                          <a:latin typeface="Times New Roman" panose="02020603050405020304" pitchFamily="18" charset="0"/>
                          <a:ea typeface="+mn-ea"/>
                          <a:cs typeface="Times New Roman" panose="02020603050405020304" pitchFamily="18" charset="0"/>
                        </a:rPr>
                        <a:t>The low-voltage pre-charged circuit which they have designed, has reduced the read error and improved the read stability and RSNM of the memory cells.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47150025"/>
                  </a:ext>
                </a:extLst>
              </a:tr>
              <a:tr h="697102">
                <a:tc>
                  <a:txBody>
                    <a:bodyPr/>
                    <a:lstStyle/>
                    <a:p>
                      <a:pPr algn="ctr"/>
                      <a:r>
                        <a:rPr lang="en-IN" sz="1200" dirty="0">
                          <a:latin typeface="Times New Roman" panose="02020603050405020304" pitchFamily="18" charset="0"/>
                          <a:cs typeface="Times New Roman" panose="02020603050405020304" pitchFamily="18" charset="0"/>
                        </a:rPr>
                        <a:t>[3]</a:t>
                      </a:r>
                    </a:p>
                  </a:txBody>
                  <a:tcPr/>
                </a:tc>
                <a:tc>
                  <a:txBody>
                    <a:bodyPr/>
                    <a:lstStyle/>
                    <a:p>
                      <a:pPr algn="just">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Low Power SRAM Design with Reduced Read/Write Time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Higher cell ratios can decrease the read and write time and improve stability.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8906443"/>
                  </a:ext>
                </a:extLst>
              </a:tr>
              <a:tr h="797859">
                <a:tc>
                  <a:txBody>
                    <a:bodyPr/>
                    <a:lstStyle/>
                    <a:p>
                      <a:pPr algn="ctr"/>
                      <a:r>
                        <a:rPr lang="en-IN" sz="1200" dirty="0">
                          <a:latin typeface="Times New Roman" panose="02020603050405020304" pitchFamily="18" charset="0"/>
                          <a:cs typeface="Times New Roman" panose="02020603050405020304" pitchFamily="18" charset="0"/>
                        </a:rPr>
                        <a:t>[4]</a:t>
                      </a:r>
                    </a:p>
                  </a:txBody>
                  <a:tcPr/>
                </a:tc>
                <a:tc>
                  <a:txBody>
                    <a:bodyPr/>
                    <a:lstStyle/>
                    <a:p>
                      <a:pPr algn="just">
                        <a:lnSpc>
                          <a:spcPct val="107000"/>
                        </a:lnSpc>
                        <a:spcAft>
                          <a:spcPts val="800"/>
                        </a:spcAft>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A Survey on low power comparison in SRAM cell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Power SRAM cells have been categorized as 6T, 8T which increases the functionality of the circuit and it has high stability in read operation and ability in write operation.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9850227"/>
                  </a:ext>
                </a:extLst>
              </a:tr>
            </a:tbl>
          </a:graphicData>
        </a:graphic>
      </p:graphicFrame>
    </p:spTree>
    <p:extLst>
      <p:ext uri="{BB962C8B-B14F-4D97-AF65-F5344CB8AC3E}">
        <p14:creationId xmlns:p14="http://schemas.microsoft.com/office/powerpoint/2010/main" val="2468679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D54425-1917-1C10-861A-F1750DC5415A}"/>
              </a:ext>
            </a:extLst>
          </p:cNvPr>
          <p:cNvSpPr txBox="1"/>
          <p:nvPr/>
        </p:nvSpPr>
        <p:spPr>
          <a:xfrm>
            <a:off x="1469571" y="1077686"/>
            <a:ext cx="9552215" cy="2619371"/>
          </a:xfrm>
          <a:prstGeom prst="rect">
            <a:avLst/>
          </a:prstGeom>
          <a:noFill/>
        </p:spPr>
        <p:txBody>
          <a:bodyPr wrap="square" rtlCol="0">
            <a:spAutoFit/>
          </a:bodyPr>
          <a:lstStyle/>
          <a:p>
            <a:pPr>
              <a:lnSpc>
                <a:spcPct val="107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PROBLEM STATEMENT (IDENTIFICATION)</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In contemporary electronic systems, the demand for low-power and energy-efficient memory solutions is ever-increasing, driven by the proliferation of battery-powered devices and the need for sustainable energy consumption. This project aims to address the challenge of designing an 8x8 bit SRAM array with an efficient row decoder that caters specifically to low-power applications.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9081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AB40BE-1875-85CC-711D-523D26FC1CC5}"/>
              </a:ext>
            </a:extLst>
          </p:cNvPr>
          <p:cNvSpPr txBox="1"/>
          <p:nvPr/>
        </p:nvSpPr>
        <p:spPr>
          <a:xfrm>
            <a:off x="1061357" y="636813"/>
            <a:ext cx="10303329" cy="3387851"/>
          </a:xfrm>
          <a:prstGeom prst="rect">
            <a:avLst/>
          </a:prstGeom>
          <a:noFill/>
        </p:spPr>
        <p:txBody>
          <a:bodyPr wrap="square" rtlCol="0">
            <a:spAutoFit/>
          </a:bodyPr>
          <a:lstStyle/>
          <a:p>
            <a:pPr>
              <a:lnSpc>
                <a:spcPct val="107000"/>
              </a:lnSpc>
              <a:spcAft>
                <a:spcPts val="800"/>
              </a:spcAf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OBJECTIVES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The key problems to be addressed include: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Power Efficiency </a:t>
            </a:r>
          </a:p>
          <a:p>
            <a:pPr marL="342900" lvl="0" indent="-342900" algn="just">
              <a:lnSpc>
                <a:spcPct val="107000"/>
              </a:lnSpc>
              <a:buFont typeface="Arial" panose="020B0604020202020204" pitchFamily="34" charset="0"/>
              <a:buChar char="•"/>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Bit-Cell Architecture Selection</a:t>
            </a:r>
          </a:p>
          <a:p>
            <a:pPr marL="342900" lvl="0" indent="-342900" algn="just">
              <a:lnSpc>
                <a:spcPct val="107000"/>
              </a:lnSpc>
              <a:buFont typeface="Arial" panose="020B0604020202020204" pitchFamily="34" charset="0"/>
              <a:buChar char="•"/>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Arial" panose="020B0604020202020204" pitchFamily="34" charset="0"/>
              <a:buChar cha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Row Decoder Optimization </a:t>
            </a:r>
          </a:p>
          <a:p>
            <a:pPr marL="342900" lvl="0" indent="-342900" algn="just">
              <a:lnSpc>
                <a:spcPct val="107000"/>
              </a:lnSpc>
              <a:buFont typeface="Arial" panose="020B0604020202020204" pitchFamily="34" charset="0"/>
              <a:buChar char="•"/>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Arial" panose="020B0604020202020204" pitchFamily="34" charset="0"/>
              <a:buChar cha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Low-Power Modes and Dynamic Power Management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5874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D358E5-AB38-8FA3-5C77-5DD833A7E747}"/>
              </a:ext>
            </a:extLst>
          </p:cNvPr>
          <p:cNvSpPr txBox="1"/>
          <p:nvPr/>
        </p:nvSpPr>
        <p:spPr>
          <a:xfrm>
            <a:off x="2424154" y="214729"/>
            <a:ext cx="6096000" cy="461665"/>
          </a:xfrm>
          <a:prstGeom prst="rect">
            <a:avLst/>
          </a:prstGeom>
          <a:noFill/>
        </p:spPr>
        <p:txBody>
          <a:bodyPr wrap="square">
            <a:spAutoFit/>
          </a:bodyPr>
          <a:lstStyle/>
          <a:p>
            <a:pPr marL="1270" marR="11430" algn="ctr">
              <a:spcBef>
                <a:spcPts val="5"/>
              </a:spcBef>
              <a:spcAft>
                <a:spcPts val="0"/>
              </a:spcAft>
            </a:pPr>
            <a:r>
              <a:rPr lang="en-US" sz="2400" b="1" u="sng" spc="-10" dirty="0">
                <a:effectLst/>
                <a:latin typeface="Times New Roman" panose="02020603050405020304" pitchFamily="18" charset="0"/>
                <a:ea typeface="Times New Roman" panose="02020603050405020304" pitchFamily="18" charset="0"/>
              </a:rPr>
              <a:t>SRAM</a:t>
            </a:r>
            <a:r>
              <a:rPr lang="en-US" sz="2400" b="1" u="sng" spc="-65" dirty="0">
                <a:effectLst/>
                <a:latin typeface="Times New Roman" panose="02020603050405020304" pitchFamily="18" charset="0"/>
                <a:ea typeface="Times New Roman" panose="02020603050405020304" pitchFamily="18" charset="0"/>
              </a:rPr>
              <a:t> </a:t>
            </a:r>
            <a:r>
              <a:rPr lang="en-US" sz="2400" b="1" u="sng" spc="-10" dirty="0">
                <a:effectLst/>
                <a:latin typeface="Times New Roman" panose="02020603050405020304" pitchFamily="18" charset="0"/>
                <a:ea typeface="Times New Roman" panose="02020603050405020304" pitchFamily="18" charset="0"/>
              </a:rPr>
              <a:t>ARCHITECTURE</a:t>
            </a:r>
            <a:endParaRPr lang="en-IN" dirty="0">
              <a:effectLst/>
              <a:latin typeface="Times New Roman" panose="02020603050405020304" pitchFamily="18" charset="0"/>
              <a:ea typeface="Times New Roman" panose="02020603050405020304" pitchFamily="18" charset="0"/>
            </a:endParaRPr>
          </a:p>
        </p:txBody>
      </p:sp>
      <p:pic>
        <p:nvPicPr>
          <p:cNvPr id="4" name="Image 3">
            <a:extLst>
              <a:ext uri="{FF2B5EF4-FFF2-40B4-BE49-F238E27FC236}">
                <a16:creationId xmlns:a16="http://schemas.microsoft.com/office/drawing/2014/main" id="{D228D190-E47E-00EF-C561-5E0FD7AEA7D5}"/>
              </a:ext>
            </a:extLst>
          </p:cNvPr>
          <p:cNvPicPr>
            <a:picLocks/>
          </p:cNvPicPr>
          <p:nvPr/>
        </p:nvPicPr>
        <p:blipFill>
          <a:blip r:embed="rId2" cstate="print"/>
          <a:stretch>
            <a:fillRect/>
          </a:stretch>
        </p:blipFill>
        <p:spPr>
          <a:xfrm>
            <a:off x="2921110" y="813154"/>
            <a:ext cx="4939748" cy="3130848"/>
          </a:xfrm>
          <a:prstGeom prst="rect">
            <a:avLst/>
          </a:prstGeom>
        </p:spPr>
      </p:pic>
      <p:sp>
        <p:nvSpPr>
          <p:cNvPr id="6" name="TextBox 5">
            <a:extLst>
              <a:ext uri="{FF2B5EF4-FFF2-40B4-BE49-F238E27FC236}">
                <a16:creationId xmlns:a16="http://schemas.microsoft.com/office/drawing/2014/main" id="{136AAF56-1E92-7248-7B4E-785D51497E5B}"/>
              </a:ext>
            </a:extLst>
          </p:cNvPr>
          <p:cNvSpPr txBox="1"/>
          <p:nvPr/>
        </p:nvSpPr>
        <p:spPr>
          <a:xfrm>
            <a:off x="2342984" y="4080762"/>
            <a:ext cx="6096000" cy="615553"/>
          </a:xfrm>
          <a:prstGeom prst="rect">
            <a:avLst/>
          </a:prstGeom>
          <a:noFill/>
        </p:spPr>
        <p:txBody>
          <a:bodyPr wrap="square">
            <a:spAutoFit/>
          </a:bodyPr>
          <a:lstStyle/>
          <a:p>
            <a:pPr marL="3175" marR="12065" algn="ctr">
              <a:spcAft>
                <a:spcPts val="0"/>
              </a:spcAft>
            </a:pPr>
            <a:r>
              <a:rPr lang="en-US" sz="1400" u="sng" dirty="0">
                <a:effectLst/>
                <a:latin typeface="Times New Roman" panose="02020603050405020304" pitchFamily="18" charset="0"/>
                <a:ea typeface="Times New Roman" panose="02020603050405020304" pitchFamily="18" charset="0"/>
              </a:rPr>
              <a:t>Fig 3:</a:t>
            </a:r>
            <a:r>
              <a:rPr lang="en-US" sz="1400" u="sng" spc="255" dirty="0">
                <a:effectLst/>
                <a:latin typeface="Times New Roman" panose="02020603050405020304" pitchFamily="18" charset="0"/>
                <a:ea typeface="Times New Roman" panose="02020603050405020304" pitchFamily="18" charset="0"/>
              </a:rPr>
              <a:t> </a:t>
            </a:r>
            <a:r>
              <a:rPr lang="en-US" sz="1400" u="sng" dirty="0">
                <a:effectLst/>
                <a:latin typeface="Times New Roman" panose="02020603050405020304" pitchFamily="18" charset="0"/>
                <a:ea typeface="Times New Roman" panose="02020603050405020304" pitchFamily="18" charset="0"/>
              </a:rPr>
              <a:t>SRAM</a:t>
            </a:r>
            <a:r>
              <a:rPr lang="en-US" sz="1400" u="sng" spc="-65" dirty="0">
                <a:effectLst/>
                <a:latin typeface="Times New Roman" panose="02020603050405020304" pitchFamily="18" charset="0"/>
                <a:ea typeface="Times New Roman" panose="02020603050405020304" pitchFamily="18" charset="0"/>
              </a:rPr>
              <a:t> </a:t>
            </a:r>
            <a:r>
              <a:rPr lang="en-US" sz="1400" u="sng" spc="-10" dirty="0">
                <a:effectLst/>
                <a:latin typeface="Times New Roman" panose="02020603050405020304" pitchFamily="18" charset="0"/>
                <a:ea typeface="Times New Roman" panose="02020603050405020304" pitchFamily="18" charset="0"/>
              </a:rPr>
              <a:t>Architecture</a:t>
            </a:r>
            <a:endParaRPr lang="en-IN" sz="14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044DF5CE-9002-FCFF-A265-FAE2A820D483}"/>
              </a:ext>
            </a:extLst>
          </p:cNvPr>
          <p:cNvSpPr txBox="1"/>
          <p:nvPr/>
        </p:nvSpPr>
        <p:spPr>
          <a:xfrm>
            <a:off x="598830" y="4437690"/>
            <a:ext cx="6004560" cy="2316019"/>
          </a:xfrm>
          <a:prstGeom prst="rect">
            <a:avLst/>
          </a:prstGeom>
          <a:noFill/>
        </p:spPr>
        <p:txBody>
          <a:bodyPr wrap="square">
            <a:spAutoFit/>
          </a:bodyPr>
          <a:lstStyle/>
          <a:p>
            <a:pPr marL="63500">
              <a:spcBef>
                <a:spcPts val="5"/>
              </a:spcBef>
              <a:spcAft>
                <a:spcPts val="0"/>
              </a:spcAft>
            </a:pPr>
            <a:r>
              <a:rPr lang="en-US" sz="1600" b="1" dirty="0">
                <a:effectLst/>
                <a:latin typeface="Times New Roman" panose="02020603050405020304" pitchFamily="18" charset="0"/>
                <a:ea typeface="Times New Roman" panose="02020603050405020304" pitchFamily="18" charset="0"/>
              </a:rPr>
              <a:t>These</a:t>
            </a:r>
            <a:r>
              <a:rPr lang="en-US" sz="1600" b="1" spc="-25"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are</a:t>
            </a:r>
            <a:r>
              <a:rPr lang="en-US" sz="1600" b="1" spc="-1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the</a:t>
            </a:r>
            <a:r>
              <a:rPr lang="en-US" sz="1600" b="1" spc="-5"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components</a:t>
            </a:r>
            <a:r>
              <a:rPr lang="en-US" sz="1600" b="1" spc="-1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which</a:t>
            </a:r>
            <a:r>
              <a:rPr lang="en-US" sz="1600" b="1" spc="-5"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comprise</a:t>
            </a:r>
            <a:r>
              <a:rPr lang="en-US" sz="1600" b="1" spc="-5"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the</a:t>
            </a:r>
            <a:r>
              <a:rPr lang="en-US" sz="1600" b="1" spc="-10"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SRAM</a:t>
            </a:r>
            <a:r>
              <a:rPr lang="en-US" sz="1600" b="1" spc="-75" dirty="0">
                <a:effectLst/>
                <a:latin typeface="Times New Roman" panose="02020603050405020304" pitchFamily="18" charset="0"/>
                <a:ea typeface="Times New Roman" panose="02020603050405020304" pitchFamily="18" charset="0"/>
              </a:rPr>
              <a:t> </a:t>
            </a:r>
            <a:r>
              <a:rPr lang="en-US" sz="1600" b="1" spc="-10" dirty="0">
                <a:effectLst/>
                <a:latin typeface="Times New Roman" panose="02020603050405020304" pitchFamily="18" charset="0"/>
                <a:ea typeface="Times New Roman" panose="02020603050405020304" pitchFamily="18" charset="0"/>
              </a:rPr>
              <a:t>Architecture:</a:t>
            </a:r>
            <a:endParaRPr lang="en-IN" sz="1600" b="1" dirty="0">
              <a:effectLst/>
              <a:latin typeface="Times New Roman" panose="02020603050405020304" pitchFamily="18" charset="0"/>
              <a:ea typeface="Times New Roman" panose="02020603050405020304" pitchFamily="18" charset="0"/>
            </a:endParaRPr>
          </a:p>
          <a:p>
            <a:pPr marL="342900" lvl="0" indent="-342900">
              <a:spcBef>
                <a:spcPts val="910"/>
              </a:spcBef>
              <a:buSzPts val="1200"/>
              <a:buFont typeface="Times New Roman" panose="02020603050405020304" pitchFamily="18" charset="0"/>
              <a:buAutoNum type="romanUcPeriod"/>
              <a:tabLst>
                <a:tab pos="189865" algn="l"/>
              </a:tabLst>
            </a:pPr>
            <a:r>
              <a:rPr lang="en-US" sz="1600" spc="0" dirty="0">
                <a:effectLst/>
                <a:latin typeface="Times New Roman" panose="02020603050405020304" pitchFamily="18" charset="0"/>
                <a:ea typeface="Times New Roman" panose="02020603050405020304" pitchFamily="18" charset="0"/>
              </a:rPr>
              <a:t>SRAM</a:t>
            </a:r>
            <a:r>
              <a:rPr lang="en-US" sz="1600" spc="-10" dirty="0">
                <a:effectLst/>
                <a:latin typeface="Times New Roman" panose="02020603050405020304" pitchFamily="18" charset="0"/>
                <a:ea typeface="Times New Roman" panose="02020603050405020304" pitchFamily="18" charset="0"/>
              </a:rPr>
              <a:t> </a:t>
            </a:r>
            <a:r>
              <a:rPr lang="en-US" sz="1600" spc="0" dirty="0">
                <a:effectLst/>
                <a:latin typeface="Times New Roman" panose="02020603050405020304" pitchFamily="18" charset="0"/>
                <a:ea typeface="Times New Roman" panose="02020603050405020304" pitchFamily="18" charset="0"/>
              </a:rPr>
              <a:t>Memory</a:t>
            </a:r>
            <a:r>
              <a:rPr lang="en-US" sz="1600" spc="-5" dirty="0">
                <a:effectLst/>
                <a:latin typeface="Times New Roman" panose="02020603050405020304" pitchFamily="18" charset="0"/>
                <a:ea typeface="Times New Roman" panose="02020603050405020304" pitchFamily="18" charset="0"/>
              </a:rPr>
              <a:t> </a:t>
            </a:r>
            <a:r>
              <a:rPr lang="en-US" sz="1600" spc="-20" dirty="0">
                <a:effectLst/>
                <a:latin typeface="Times New Roman" panose="02020603050405020304" pitchFamily="18" charset="0"/>
                <a:ea typeface="Times New Roman" panose="02020603050405020304" pitchFamily="18" charset="0"/>
              </a:rPr>
              <a:t>Cell</a:t>
            </a:r>
            <a:endParaRPr lang="en-IN" sz="1600" spc="0" dirty="0">
              <a:effectLst/>
              <a:latin typeface="Times New Roman" panose="02020603050405020304" pitchFamily="18" charset="0"/>
              <a:ea typeface="Times New Roman" panose="02020603050405020304" pitchFamily="18" charset="0"/>
            </a:endParaRPr>
          </a:p>
          <a:p>
            <a:pPr marL="342900" lvl="0" indent="-342900">
              <a:spcBef>
                <a:spcPts val="900"/>
              </a:spcBef>
              <a:spcAft>
                <a:spcPts val="0"/>
              </a:spcAft>
              <a:buSzPts val="1200"/>
              <a:buFont typeface="Times New Roman" panose="02020603050405020304" pitchFamily="18" charset="0"/>
              <a:buAutoNum type="romanUcPeriod"/>
              <a:tabLst>
                <a:tab pos="239395" algn="l"/>
              </a:tabLst>
            </a:pPr>
            <a:r>
              <a:rPr lang="en-US" sz="1600" spc="0" dirty="0">
                <a:effectLst/>
                <a:latin typeface="Times New Roman" panose="02020603050405020304" pitchFamily="18" charset="0"/>
                <a:ea typeface="Times New Roman" panose="02020603050405020304" pitchFamily="18" charset="0"/>
              </a:rPr>
              <a:t>Pre-Charged</a:t>
            </a:r>
            <a:r>
              <a:rPr lang="en-US" sz="1600" spc="-45"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Circuitry</a:t>
            </a:r>
            <a:endParaRPr lang="en-IN" sz="1600" dirty="0">
              <a:latin typeface="Times New Roman" panose="02020603050405020304" pitchFamily="18" charset="0"/>
              <a:ea typeface="Times New Roman" panose="02020603050405020304" pitchFamily="18" charset="0"/>
            </a:endParaRPr>
          </a:p>
          <a:p>
            <a:pPr marL="342900" lvl="0" indent="-342900">
              <a:spcBef>
                <a:spcPts val="900"/>
              </a:spcBef>
              <a:spcAft>
                <a:spcPts val="0"/>
              </a:spcAft>
              <a:buSzPts val="1200"/>
              <a:buFont typeface="Times New Roman" panose="02020603050405020304" pitchFamily="18" charset="0"/>
              <a:buAutoNum type="romanUcPeriod"/>
              <a:tabLst>
                <a:tab pos="239395" algn="l"/>
              </a:tabLst>
            </a:pPr>
            <a:r>
              <a:rPr lang="en-US" sz="1600" spc="0" dirty="0">
                <a:effectLst/>
                <a:latin typeface="Times New Roman" panose="02020603050405020304" pitchFamily="18" charset="0"/>
                <a:ea typeface="Times New Roman" panose="02020603050405020304" pitchFamily="18" charset="0"/>
              </a:rPr>
              <a:t>Sense</a:t>
            </a:r>
            <a:r>
              <a:rPr lang="en-US" sz="1600" spc="-70"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Amplifier</a:t>
            </a:r>
            <a:endParaRPr lang="en-IN" sz="1600" spc="0" dirty="0">
              <a:effectLst/>
              <a:latin typeface="Times New Roman" panose="02020603050405020304" pitchFamily="18" charset="0"/>
              <a:ea typeface="Times New Roman" panose="02020603050405020304" pitchFamily="18" charset="0"/>
            </a:endParaRPr>
          </a:p>
          <a:p>
            <a:pPr marL="342900" lvl="0" indent="-342900">
              <a:spcBef>
                <a:spcPts val="300"/>
              </a:spcBef>
              <a:spcAft>
                <a:spcPts val="0"/>
              </a:spcAft>
              <a:buSzPts val="1200"/>
              <a:buFont typeface="Times New Roman" panose="02020603050405020304" pitchFamily="18" charset="0"/>
              <a:buAutoNum type="romanUcPeriod"/>
              <a:tabLst>
                <a:tab pos="278765" algn="l"/>
              </a:tabLst>
            </a:pPr>
            <a:r>
              <a:rPr lang="en-US" sz="1600" spc="0" dirty="0">
                <a:effectLst/>
                <a:latin typeface="Times New Roman" panose="02020603050405020304" pitchFamily="18" charset="0"/>
                <a:ea typeface="Times New Roman" panose="02020603050405020304" pitchFamily="18" charset="0"/>
              </a:rPr>
              <a:t>Row</a:t>
            </a:r>
            <a:r>
              <a:rPr lang="en-US" sz="1600" spc="-20"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Decoder</a:t>
            </a:r>
            <a:endParaRPr lang="en-IN" sz="1600" spc="0" dirty="0">
              <a:effectLst/>
              <a:latin typeface="Times New Roman" panose="02020603050405020304" pitchFamily="18" charset="0"/>
              <a:ea typeface="Times New Roman" panose="02020603050405020304" pitchFamily="18" charset="0"/>
            </a:endParaRPr>
          </a:p>
          <a:p>
            <a:pPr marL="342900" lvl="0" indent="-342900">
              <a:spcBef>
                <a:spcPts val="915"/>
              </a:spcBef>
              <a:spcAft>
                <a:spcPts val="0"/>
              </a:spcAft>
              <a:buSzPts val="1200"/>
              <a:buFont typeface="Times New Roman" panose="02020603050405020304" pitchFamily="18" charset="0"/>
              <a:buAutoNum type="romanUcPeriod"/>
              <a:tabLst>
                <a:tab pos="226060" algn="l"/>
              </a:tabLst>
            </a:pPr>
            <a:r>
              <a:rPr lang="en-US" sz="1600" spc="0" dirty="0">
                <a:effectLst/>
                <a:latin typeface="Times New Roman" panose="02020603050405020304" pitchFamily="18" charset="0"/>
                <a:ea typeface="Times New Roman" panose="02020603050405020304" pitchFamily="18" charset="0"/>
              </a:rPr>
              <a:t>Write</a:t>
            </a:r>
            <a:r>
              <a:rPr lang="en-US" sz="1600" spc="-70"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Driver</a:t>
            </a:r>
            <a:endParaRPr lang="en-IN" sz="1600" spc="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348366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615</TotalTime>
  <Words>1857</Words>
  <Application>Microsoft Office PowerPoint</Application>
  <PresentationFormat>Widescreen</PresentationFormat>
  <Paragraphs>281</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Sitka Banner</vt:lpstr>
      <vt:lpstr>Times New Roman</vt:lpstr>
      <vt:lpstr>TimesNewRomanPS-BoldMT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Samantha Lobo</dc:creator>
  <cp:lastModifiedBy>Sudeep Asundi</cp:lastModifiedBy>
  <cp:revision>17</cp:revision>
  <dcterms:created xsi:type="dcterms:W3CDTF">2023-12-06T05:42:47Z</dcterms:created>
  <dcterms:modified xsi:type="dcterms:W3CDTF">2024-05-03T07:39:54Z</dcterms:modified>
</cp:coreProperties>
</file>