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4" r:id="rId2"/>
    <p:sldId id="285" r:id="rId3"/>
    <p:sldId id="288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4" autoAdjust="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5/16/2018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5/16/2018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Jal-Sutra (Demo)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small step towards a more sustainable planet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7375" y="939015"/>
            <a:ext cx="3141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Sudeep </a:t>
            </a:r>
            <a:r>
              <a:rPr lang="en-US" dirty="0" smtClean="0"/>
              <a:t>Hazra (238502)</a:t>
            </a:r>
          </a:p>
          <a:p>
            <a:r>
              <a:rPr lang="en-US" dirty="0"/>
              <a:t>Nirmalya Chakraborty (159757)</a:t>
            </a:r>
          </a:p>
          <a:p>
            <a:r>
              <a:rPr lang="en-US" dirty="0" smtClean="0"/>
              <a:t>Jose </a:t>
            </a:r>
            <a:r>
              <a:rPr lang="en-US" dirty="0"/>
              <a:t>Varghese (236292)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59062" y="569683"/>
            <a:ext cx="188705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/>
              <a:t>Team: Star Azure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13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" y="259479"/>
            <a:ext cx="9371949" cy="662951"/>
          </a:xfrm>
        </p:spPr>
        <p:txBody>
          <a:bodyPr/>
          <a:lstStyle/>
          <a:p>
            <a:r>
              <a:rPr lang="en-US" dirty="0"/>
              <a:t>Jal-Sutra – </a:t>
            </a:r>
            <a:r>
              <a:rPr lang="en-US" dirty="0" smtClean="0"/>
              <a:t>The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CALIBER – MSFT Hackathon 2018</a:t>
            </a:r>
          </a:p>
        </p:txBody>
      </p:sp>
      <p:sp>
        <p:nvSpPr>
          <p:cNvPr id="16" name="Chevron 15"/>
          <p:cNvSpPr/>
          <p:nvPr/>
        </p:nvSpPr>
        <p:spPr>
          <a:xfrm>
            <a:off x="3130853" y="5773689"/>
            <a:ext cx="6071335" cy="69111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Analytical and Intelligence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8970351" y="5765267"/>
            <a:ext cx="2879499" cy="69111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44844" y="5769735"/>
            <a:ext cx="2830710" cy="69111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Acquisition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63" y="2987627"/>
            <a:ext cx="735010" cy="73501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664" y="2802129"/>
            <a:ext cx="1001990" cy="10019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64" y="2967380"/>
            <a:ext cx="836739" cy="8367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88" y="954956"/>
            <a:ext cx="782143" cy="7821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708" y="4618753"/>
            <a:ext cx="779946" cy="7799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702" y="4578209"/>
            <a:ext cx="1483572" cy="7788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311" y="2884344"/>
            <a:ext cx="780290" cy="78029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755" y="4251052"/>
            <a:ext cx="735401" cy="735401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1590908" y="2976343"/>
            <a:ext cx="1221862" cy="815159"/>
            <a:chOff x="1049641" y="3116377"/>
            <a:chExt cx="1926315" cy="1256546"/>
          </a:xfrm>
        </p:grpSpPr>
        <p:sp>
          <p:nvSpPr>
            <p:cNvPr id="38" name="Left-Right Arrow Callout 37"/>
            <p:cNvSpPr/>
            <p:nvPr/>
          </p:nvSpPr>
          <p:spPr>
            <a:xfrm>
              <a:off x="1049641" y="3116377"/>
              <a:ext cx="1926315" cy="1256546"/>
            </a:xfrm>
            <a:prstGeom prst="leftRight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LM7 - Bibliography For &lt;strong&gt;Programming&lt;/strong&gt;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975" y="3171701"/>
              <a:ext cx="830060" cy="1129181"/>
            </a:xfrm>
            <a:prstGeom prst="rect">
              <a:avLst/>
            </a:prstGeom>
          </p:spPr>
        </p:pic>
      </p:grpSp>
      <p:sp>
        <p:nvSpPr>
          <p:cNvPr id="40" name="Right Arrow 39"/>
          <p:cNvSpPr/>
          <p:nvPr/>
        </p:nvSpPr>
        <p:spPr>
          <a:xfrm>
            <a:off x="5478097" y="3004978"/>
            <a:ext cx="878521" cy="59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6944431" y="1922306"/>
            <a:ext cx="523702" cy="84828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944431" y="3770642"/>
            <a:ext cx="608500" cy="6924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5739263" y="4578812"/>
            <a:ext cx="608500" cy="947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4373286" y="3914502"/>
            <a:ext cx="608500" cy="552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8104908" y="2976343"/>
            <a:ext cx="1472241" cy="59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-Up Arrow 46"/>
          <p:cNvSpPr/>
          <p:nvPr/>
        </p:nvSpPr>
        <p:spPr>
          <a:xfrm rot="5400000">
            <a:off x="8541503" y="3704170"/>
            <a:ext cx="1460216" cy="908561"/>
          </a:xfrm>
          <a:prstGeom prst="bentUpArrow">
            <a:avLst>
              <a:gd name="adj1" fmla="val 2844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 descr="Free illustration: Communication, Internet - Free Image on Pixabay ...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43" y="1116758"/>
            <a:ext cx="1444322" cy="923764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5400000">
            <a:off x="859723" y="2198502"/>
            <a:ext cx="557890" cy="63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5400000">
            <a:off x="855309" y="3935758"/>
            <a:ext cx="557890" cy="63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File:Centrifugal &lt;strong&gt;Pump&lt;/strong&gt;.svg - Wikimedia Common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7" y="4611073"/>
            <a:ext cx="1021488" cy="749357"/>
          </a:xfrm>
          <a:prstGeom prst="rect">
            <a:avLst/>
          </a:prstGeom>
        </p:spPr>
      </p:pic>
      <p:sp>
        <p:nvSpPr>
          <p:cNvPr id="52" name="Up-Down Arrow 51"/>
          <p:cNvSpPr/>
          <p:nvPr/>
        </p:nvSpPr>
        <p:spPr>
          <a:xfrm rot="5400000">
            <a:off x="3308170" y="2842875"/>
            <a:ext cx="477635" cy="10857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63962" y="1155960"/>
            <a:ext cx="229761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Temperature, Humidity, Soil Moisture and Rain Sensors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7599069" y="1135422"/>
            <a:ext cx="2516683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Azure Machine Learning Web Service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815014" y="2267070"/>
            <a:ext cx="172504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IoT Hub interfacing Azure with the Raspberry Pi 3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407978" y="5195068"/>
            <a:ext cx="15389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 BI Dashboard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465330" y="2503037"/>
            <a:ext cx="15389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SQL Database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908057" y="5443590"/>
            <a:ext cx="15389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Function (C#)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6216332" y="5453462"/>
            <a:ext cx="153895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Event Hub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7315" y="3827392"/>
            <a:ext cx="172504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Python 3 based IoT Hub client running on Raspberry Pi 3 for 2-way communication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44844" y="5423871"/>
            <a:ext cx="201198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Water Pump and Drainage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7611585" y="3554510"/>
            <a:ext cx="90293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Azure Stream Analytics</a:t>
            </a:r>
          </a:p>
        </p:txBody>
      </p:sp>
    </p:spTree>
    <p:extLst>
      <p:ext uri="{BB962C8B-B14F-4D97-AF65-F5344CB8AC3E}">
        <p14:creationId xmlns:p14="http://schemas.microsoft.com/office/powerpoint/2010/main" val="5164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do its “thing”?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1591" y="1686991"/>
            <a:ext cx="2760215" cy="1656129"/>
            <a:chOff x="9234" y="376701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9234" y="376701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9" name="Rounded Rectangle 4"/>
            <p:cNvSpPr txBox="1"/>
            <p:nvPr/>
          </p:nvSpPr>
          <p:spPr>
            <a:xfrm>
              <a:off x="57740" y="425207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Soil moisture, temperature, humidity and rain sensors continuously monitor the environment and interact with Azure based cloud services through a Raspberry Pi 3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54706" y="2172789"/>
            <a:ext cx="585165" cy="684533"/>
            <a:chOff x="3012349" y="862499"/>
            <a:chExt cx="585165" cy="684533"/>
          </a:xfrm>
        </p:grpSpPr>
        <p:sp>
          <p:nvSpPr>
            <p:cNvPr id="36" name="Right Arrow 35"/>
            <p:cNvSpPr/>
            <p:nvPr/>
          </p:nvSpPr>
          <p:spPr>
            <a:xfrm>
              <a:off x="3012349" y="862499"/>
              <a:ext cx="585165" cy="6845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7" name="Right Arrow 6"/>
            <p:cNvSpPr txBox="1"/>
            <p:nvPr/>
          </p:nvSpPr>
          <p:spPr>
            <a:xfrm>
              <a:off x="3012349" y="999406"/>
              <a:ext cx="409616" cy="410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15893" y="1686991"/>
            <a:ext cx="2760215" cy="1656129"/>
            <a:chOff x="3873536" y="376701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34" name="Rounded Rectangle 33"/>
            <p:cNvSpPr/>
            <p:nvPr/>
          </p:nvSpPr>
          <p:spPr>
            <a:xfrm>
              <a:off x="3873536" y="376701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5" name="Rounded Rectangle 8"/>
            <p:cNvSpPr txBox="1"/>
            <p:nvPr/>
          </p:nvSpPr>
          <p:spPr>
            <a:xfrm>
              <a:off x="3922042" y="425207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If the system detects the soil moisture has dropped below the threshold values, it would check the rain predictions to see if there is a chance of rain</a:t>
              </a:r>
              <a:endParaRPr lang="en-US" sz="15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19007" y="2172789"/>
            <a:ext cx="585165" cy="684533"/>
            <a:chOff x="6876650" y="862499"/>
            <a:chExt cx="585165" cy="684533"/>
          </a:xfrm>
        </p:grpSpPr>
        <p:sp>
          <p:nvSpPr>
            <p:cNvPr id="32" name="Right Arrow 31"/>
            <p:cNvSpPr/>
            <p:nvPr/>
          </p:nvSpPr>
          <p:spPr>
            <a:xfrm>
              <a:off x="6876650" y="862499"/>
              <a:ext cx="585165" cy="6845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3" name="Right Arrow 10"/>
            <p:cNvSpPr txBox="1"/>
            <p:nvPr/>
          </p:nvSpPr>
          <p:spPr>
            <a:xfrm>
              <a:off x="6876650" y="999406"/>
              <a:ext cx="409616" cy="410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80194" y="1686991"/>
            <a:ext cx="2760215" cy="1656129"/>
            <a:chOff x="7737837" y="376701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30" name="Rounded Rectangle 29"/>
            <p:cNvSpPr/>
            <p:nvPr/>
          </p:nvSpPr>
          <p:spPr>
            <a:xfrm>
              <a:off x="7737837" y="376701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1" name="Rounded Rectangle 12"/>
            <p:cNvSpPr txBox="1"/>
            <p:nvPr/>
          </p:nvSpPr>
          <p:spPr>
            <a:xfrm>
              <a:off x="7786343" y="425207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If there is a good chance of rain, the system would wait for rain to replenish the optimal moisture content</a:t>
              </a:r>
              <a:endParaRPr lang="en-US" sz="15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8035" y="3586019"/>
            <a:ext cx="684533" cy="585165"/>
            <a:chOff x="8775678" y="2275729"/>
            <a:chExt cx="684533" cy="585165"/>
          </a:xfrm>
        </p:grpSpPr>
        <p:sp>
          <p:nvSpPr>
            <p:cNvPr id="28" name="Right Arrow 27"/>
            <p:cNvSpPr/>
            <p:nvPr/>
          </p:nvSpPr>
          <p:spPr>
            <a:xfrm rot="5400000">
              <a:off x="8825362" y="2226045"/>
              <a:ext cx="585165" cy="6845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ight Arrow 14"/>
            <p:cNvSpPr txBox="1"/>
            <p:nvPr/>
          </p:nvSpPr>
          <p:spPr>
            <a:xfrm>
              <a:off x="8912586" y="2275729"/>
              <a:ext cx="410719" cy="409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580194" y="4447206"/>
            <a:ext cx="2760215" cy="1656129"/>
            <a:chOff x="7737837" y="3136916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26" name="Rounded Rectangle 25"/>
            <p:cNvSpPr/>
            <p:nvPr/>
          </p:nvSpPr>
          <p:spPr>
            <a:xfrm>
              <a:off x="7737837" y="3136916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ounded Rectangle 16"/>
            <p:cNvSpPr txBox="1"/>
            <p:nvPr/>
          </p:nvSpPr>
          <p:spPr>
            <a:xfrm>
              <a:off x="7786343" y="3185422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 case the chances of rain are not substantial, the system would start to pump in water into the irrigation mechanism to restore the moisture to optimal levels</a:t>
              </a:r>
              <a:endParaRPr lang="en-US" sz="15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752130" y="4933004"/>
            <a:ext cx="585165" cy="684533"/>
            <a:chOff x="6909773" y="3622714"/>
            <a:chExt cx="585165" cy="684533"/>
          </a:xfrm>
        </p:grpSpPr>
        <p:sp>
          <p:nvSpPr>
            <p:cNvPr id="24" name="Right Arrow 23"/>
            <p:cNvSpPr/>
            <p:nvPr/>
          </p:nvSpPr>
          <p:spPr>
            <a:xfrm rot="10800000">
              <a:off x="6909773" y="3622714"/>
              <a:ext cx="585165" cy="6845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ight Arrow 18"/>
            <p:cNvSpPr txBox="1"/>
            <p:nvPr/>
          </p:nvSpPr>
          <p:spPr>
            <a:xfrm rot="21600000">
              <a:off x="7085322" y="3759621"/>
              <a:ext cx="409616" cy="410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15893" y="4447206"/>
            <a:ext cx="2760215" cy="1656129"/>
            <a:chOff x="3873536" y="3136916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22" name="Rounded Rectangle 21"/>
            <p:cNvSpPr/>
            <p:nvPr/>
          </p:nvSpPr>
          <p:spPr>
            <a:xfrm>
              <a:off x="3873536" y="3136916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ounded Rectangle 20"/>
            <p:cNvSpPr txBox="1"/>
            <p:nvPr/>
          </p:nvSpPr>
          <p:spPr>
            <a:xfrm>
              <a:off x="3922042" y="3185422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If it starts raining during the watering process, the system would stop pumping water into the fields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7828" y="4933004"/>
            <a:ext cx="585165" cy="684533"/>
            <a:chOff x="3045471" y="3622714"/>
            <a:chExt cx="585165" cy="684533"/>
          </a:xfrm>
        </p:grpSpPr>
        <p:sp>
          <p:nvSpPr>
            <p:cNvPr id="20" name="Right Arrow 19"/>
            <p:cNvSpPr/>
            <p:nvPr/>
          </p:nvSpPr>
          <p:spPr>
            <a:xfrm rot="10800000">
              <a:off x="3045471" y="3622714"/>
              <a:ext cx="585165" cy="6845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Right Arrow 22"/>
            <p:cNvSpPr txBox="1"/>
            <p:nvPr/>
          </p:nvSpPr>
          <p:spPr>
            <a:xfrm rot="21600000">
              <a:off x="3221020" y="3759621"/>
              <a:ext cx="409616" cy="4107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51591" y="4447206"/>
            <a:ext cx="2760215" cy="1656129"/>
            <a:chOff x="9234" y="3136916"/>
            <a:chExt cx="2760215" cy="1656129"/>
          </a:xfrm>
          <a:scene3d>
            <a:camera prst="orthographicFront"/>
            <a:lightRig rig="flat" dir="t"/>
          </a:scene3d>
        </p:grpSpPr>
        <p:sp>
          <p:nvSpPr>
            <p:cNvPr id="18" name="Rounded Rectangle 17"/>
            <p:cNvSpPr/>
            <p:nvPr/>
          </p:nvSpPr>
          <p:spPr>
            <a:xfrm>
              <a:off x="9234" y="3136916"/>
              <a:ext cx="2760215" cy="1656129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Rounded Rectangle 24"/>
            <p:cNvSpPr txBox="1"/>
            <p:nvPr/>
          </p:nvSpPr>
          <p:spPr>
            <a:xfrm>
              <a:off x="57740" y="3185422"/>
              <a:ext cx="2663203" cy="1559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If the system detects sufficient moisture content and it starts raining, the drainage mechanisms would be triggered to drain out the excess water from the field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02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 folks!!!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67</TotalTime>
  <Words>280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Ecology 16x9</vt:lpstr>
      <vt:lpstr>Jal-Sutra (Demo)</vt:lpstr>
      <vt:lpstr>Jal-Sutra – The Architecture</vt:lpstr>
      <vt:lpstr>How does it do its “thing”?</vt:lpstr>
      <vt:lpstr>That’s it folks!!!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Jal-Sutra (Demo)</dc:title>
  <dc:creator>Hazra, Sudeep (Cognizant)</dc:creator>
  <cp:lastModifiedBy>Hazra, Sudeep (Cognizant)</cp:lastModifiedBy>
  <cp:revision>7</cp:revision>
  <dcterms:created xsi:type="dcterms:W3CDTF">2018-05-16T10:12:51Z</dcterms:created>
  <dcterms:modified xsi:type="dcterms:W3CDTF">2018-05-16T11:20:16Z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