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1724d026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1724d026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1724d026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1724d026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1724d02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1724d02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1724d026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1724d026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1724d026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1724d026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1724d026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1724d026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1724d026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1724d026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1724d026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1724d026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1724d026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1724d026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1724d026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1724d026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1724d026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1724d026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1724d026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1724d026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724d026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724d026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1724d026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1724d026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1724d026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1724d026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1724d026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1724d026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631675" y="2571750"/>
            <a:ext cx="39813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t>Lending Club Case Study</a:t>
            </a:r>
            <a:endParaRPr b="1" sz="2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Sudeep Dasgupta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Visualizing the values continued</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Now let’s check the grade that has the largest number of defaulters.</a:t>
            </a:r>
            <a:endParaRPr/>
          </a:p>
          <a:p>
            <a:pPr indent="0" lvl="0" marL="0" rtl="0" algn="l">
              <a:spcBef>
                <a:spcPts val="1200"/>
              </a:spcBef>
              <a:spcAft>
                <a:spcPts val="0"/>
              </a:spcAft>
              <a:buNone/>
            </a:pPr>
            <a:r>
              <a:rPr lang="en-GB"/>
              <a:t>plt.figure(figsize=[10, 5])</a:t>
            </a:r>
            <a:br>
              <a:rPr lang="en-GB"/>
            </a:br>
            <a:r>
              <a:rPr lang="en-GB"/>
              <a:t>sns.countplot(x='grade',  data=df[df['loan_status']=='Charged Off'], order=np.sort(df['grade'].unique()))</a:t>
            </a:r>
            <a:br>
              <a:rPr lang="en-GB"/>
            </a:br>
            <a:r>
              <a:rPr lang="en-GB"/>
              <a:t>plt.title('Distribution of Loan Defaulters by Grade')</a:t>
            </a:r>
            <a:br>
              <a:rPr lang="en-GB"/>
            </a:br>
            <a:r>
              <a:rPr lang="en-GB"/>
              <a:t>plt.xlabel("Grade")</a:t>
            </a:r>
            <a:br>
              <a:rPr lang="en-GB"/>
            </a:br>
            <a:r>
              <a:rPr lang="en-GB"/>
              <a:t>plt.ylabel("Number of Loan Defaulters")</a:t>
            </a:r>
            <a:br>
              <a:rPr lang="en-GB"/>
            </a:br>
            <a:r>
              <a:rPr lang="en-GB"/>
              <a:t>plt.show()</a:t>
            </a:r>
            <a:endParaRPr/>
          </a:p>
          <a:p>
            <a:pPr indent="0" lvl="0" marL="0" rtl="0" algn="l">
              <a:spcBef>
                <a:spcPts val="1200"/>
              </a:spcBef>
              <a:spcAft>
                <a:spcPts val="1200"/>
              </a:spcAft>
              <a:buNone/>
            </a:pPr>
            <a:r>
              <a:rPr lang="en-GB"/>
              <a:t>Here we have plot a countplot which demonstrate the grades which has largest number of defaulters, by plotting this we came to know that Grade B, C and D has maximum number of defaulters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Visualizing the values continued</a:t>
            </a:r>
            <a:endParaRPr/>
          </a:p>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 we saw what type of loan has maximum number of defaulter for this we have used the purpose column and loan status column </a:t>
            </a:r>
            <a:endParaRPr/>
          </a:p>
          <a:p>
            <a:pPr indent="0" lvl="0" marL="0" rtl="0" algn="l">
              <a:spcBef>
                <a:spcPts val="1200"/>
              </a:spcBef>
              <a:spcAft>
                <a:spcPts val="0"/>
              </a:spcAft>
              <a:buNone/>
            </a:pPr>
            <a:r>
              <a:rPr lang="en-GB"/>
              <a:t>loan_tmp = df[df['loan_status'] != 'Current']</a:t>
            </a:r>
            <a:br>
              <a:rPr lang="en-GB"/>
            </a:br>
            <a:r>
              <a:rPr lang="en-GB"/>
              <a:t>loan_tmp['loan_status'] = loan_tmp['loan_status'].apply(lambda x: 0 if x=='Fully Paid' else 1)</a:t>
            </a:r>
            <a:br>
              <a:rPr lang="en-GB"/>
            </a:br>
            <a:r>
              <a:rPr lang="en-GB"/>
              <a:t>plt.figure(figsize=(12, 6))</a:t>
            </a:r>
            <a:br>
              <a:rPr lang="en-GB"/>
            </a:br>
            <a:r>
              <a:rPr lang="en-GB"/>
              <a:t>plt.xticks(rotation=90)</a:t>
            </a:r>
            <a:br>
              <a:rPr lang="en-GB"/>
            </a:br>
            <a:r>
              <a:rPr lang="en-GB"/>
              <a:t>sns.barplot(x='purpose', y='loan_status', data=loan_tmp)</a:t>
            </a:r>
            <a:br>
              <a:rPr lang="en-GB"/>
            </a:br>
            <a:r>
              <a:rPr lang="en-GB"/>
              <a:t>plt.show() </a:t>
            </a:r>
            <a:endParaRPr/>
          </a:p>
          <a:p>
            <a:pPr indent="0" lvl="0" marL="0" rtl="0" algn="l">
              <a:spcBef>
                <a:spcPts val="1200"/>
              </a:spcBef>
              <a:spcAft>
                <a:spcPts val="1200"/>
              </a:spcAft>
              <a:buNone/>
            </a:pPr>
            <a:r>
              <a:rPr lang="en-GB"/>
              <a:t>After plotting this we came to know that people who took loan for small business, renewable energy and education has more defaulters.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Visualizing the values continued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Next we created a custom function and created a new column and marked it as loan_type. Here we </a:t>
            </a:r>
            <a:r>
              <a:rPr lang="en-GB"/>
              <a:t>derive</a:t>
            </a:r>
            <a:r>
              <a:rPr lang="en-GB"/>
              <a:t> how much percentage the bank has provided loan which are defaulters.</a:t>
            </a:r>
            <a:endParaRPr/>
          </a:p>
          <a:p>
            <a:pPr indent="0" lvl="0" marL="0" rtl="0" algn="l">
              <a:spcBef>
                <a:spcPts val="1200"/>
              </a:spcBef>
              <a:spcAft>
                <a:spcPts val="0"/>
              </a:spcAft>
              <a:buNone/>
            </a:pPr>
            <a:r>
              <a:rPr lang="en-GB"/>
              <a:t>def loan_type(status)</a:t>
            </a:r>
            <a:r>
              <a:rPr lang="en-GB"/>
              <a:t>:</a:t>
            </a:r>
            <a:br>
              <a:rPr lang="en-GB"/>
            </a:br>
            <a:r>
              <a:rPr lang="en-GB"/>
              <a:t>    </a:t>
            </a:r>
            <a:r>
              <a:rPr lang="en-GB"/>
              <a:t> if status == "Charged Off":</a:t>
            </a:r>
            <a:br>
              <a:rPr lang="en-GB"/>
            </a:br>
            <a:r>
              <a:rPr lang="en-GB"/>
              <a:t>        return 'Defaulter Loan</a:t>
            </a:r>
            <a:br>
              <a:rPr lang="en-GB"/>
            </a:br>
            <a:r>
              <a:rPr lang="en-GB"/>
              <a:t>    else:</a:t>
            </a:r>
            <a:br>
              <a:rPr lang="en-GB"/>
            </a:br>
            <a:r>
              <a:rPr lang="en-GB"/>
              <a:t>       return 'Not Defaulter Loan'</a:t>
            </a:r>
            <a:br>
              <a:rPr lang="en-GB"/>
            </a:br>
            <a:br>
              <a:rPr lang="en-GB"/>
            </a:br>
            <a:r>
              <a:rPr lang="en-GB"/>
              <a:t>df['loan_type'] = df['loan_status'].apply(loan_type)</a:t>
            </a:r>
            <a:br>
              <a:rPr lang="en-GB"/>
            </a:br>
            <a:r>
              <a:rPr lang="en-GB"/>
              <a:t>plt.figure(figsize=(8,8))</a:t>
            </a:r>
            <a:br>
              <a:rPr lang="en-GB"/>
            </a:br>
            <a:r>
              <a:rPr lang="en-GB"/>
              <a:t>colors = ["green", "red", "orange", "blue"]</a:t>
            </a:r>
            <a:br>
              <a:rPr lang="en-GB"/>
            </a:br>
            <a:r>
              <a:rPr lang="en-GB"/>
              <a:t>df.loan_type.value_counts().plot.pie(explode = [0, 0.2], colors=colors, autopct='%1.2f%%', shadow = True, startangle = 65</a:t>
            </a:r>
            <a:r>
              <a:rPr lang="en-GB"/>
              <a:t>)</a:t>
            </a:r>
            <a:br>
              <a:rPr lang="en-GB"/>
            </a:br>
            <a:r>
              <a:rPr lang="en-GB"/>
              <a:t>plt.show()</a:t>
            </a:r>
            <a:endParaRPr/>
          </a:p>
          <a:p>
            <a:pPr indent="0" lvl="0" marL="0" rtl="0" algn="l">
              <a:spcBef>
                <a:spcPts val="1200"/>
              </a:spcBef>
              <a:spcAft>
                <a:spcPts val="0"/>
              </a:spcAft>
              <a:buNone/>
            </a:pPr>
            <a:r>
              <a:rPr lang="en-GB"/>
              <a:t>After plotting this we can clearly see that only 14.17% loans were defaulters.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Visualizing the values continued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we plot a histogram to see the rate of interest distribution.</a:t>
            </a:r>
            <a:endParaRPr/>
          </a:p>
          <a:p>
            <a:pPr indent="0" lvl="0" marL="0" rtl="0" algn="l">
              <a:spcBef>
                <a:spcPts val="1200"/>
              </a:spcBef>
              <a:spcAft>
                <a:spcPts val="0"/>
              </a:spcAft>
              <a:buNone/>
            </a:pPr>
            <a:r>
              <a:rPr lang="en-GB"/>
              <a:t>y = df.int_rate.values.astype(float)</a:t>
            </a:r>
            <a:endParaRPr/>
          </a:p>
          <a:p>
            <a:pPr indent="0" lvl="0" marL="0" rtl="0" algn="l">
              <a:spcBef>
                <a:spcPts val="1200"/>
              </a:spcBef>
              <a:spcAft>
                <a:spcPts val="0"/>
              </a:spcAft>
              <a:buNone/>
            </a:pPr>
            <a:r>
              <a:rPr lang="en-GB"/>
              <a:t>pd.Series(y).plot(kind='hist',alpha=.7, bins=20, title='Interest Rate Distribution',figsize=(20,8),grid=True)</a:t>
            </a:r>
            <a:endParaRPr/>
          </a:p>
          <a:p>
            <a:pPr indent="0" lvl="0" marL="0" rtl="0" algn="l">
              <a:spcBef>
                <a:spcPts val="1200"/>
              </a:spcBef>
              <a:spcAft>
                <a:spcPts val="0"/>
              </a:spcAft>
              <a:buNone/>
            </a:pPr>
            <a:r>
              <a:rPr lang="en-GB"/>
              <a:t>sns.set()</a:t>
            </a:r>
            <a:endParaRPr/>
          </a:p>
          <a:p>
            <a:pPr indent="0" lvl="0" marL="0" rtl="0" algn="l">
              <a:spcBef>
                <a:spcPts val="1200"/>
              </a:spcBef>
              <a:spcAft>
                <a:spcPts val="0"/>
              </a:spcAft>
              <a:buNone/>
            </a:pPr>
            <a:r>
              <a:rPr lang="en-GB"/>
              <a:t>plt.xlabel('Interest Rate')</a:t>
            </a:r>
            <a:endParaRPr/>
          </a:p>
          <a:p>
            <a:pPr indent="0" lvl="0" marL="0" rtl="0" algn="l">
              <a:spcBef>
                <a:spcPts val="1200"/>
              </a:spcBef>
              <a:spcAft>
                <a:spcPts val="0"/>
              </a:spcAft>
              <a:buNone/>
            </a:pPr>
            <a:r>
              <a:rPr lang="en-GB"/>
              <a:t>plt.show()</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Visualizing the values continued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we plot boxplot and checked day wise which day of the month has allocated loans there we defaulters and non defaulters.</a:t>
            </a:r>
            <a:endParaRPr/>
          </a:p>
          <a:p>
            <a:pPr indent="0" lvl="0" marL="0" rtl="0" algn="l">
              <a:spcBef>
                <a:spcPts val="1200"/>
              </a:spcBef>
              <a:spcAft>
                <a:spcPts val="0"/>
              </a:spcAft>
              <a:buNone/>
            </a:pPr>
            <a:r>
              <a:rPr lang="en-GB"/>
              <a:t>plt.figure(figsize=(20,15))</a:t>
            </a:r>
            <a:br>
              <a:rPr lang="en-GB"/>
            </a:br>
            <a:r>
              <a:rPr lang="en-GB"/>
              <a:t>sns.barplot(x=df.issue_d, y=df.loan_amnt, hue=df.loan_type)</a:t>
            </a:r>
            <a:br>
              <a:rPr lang="en-GB"/>
            </a:br>
            <a:r>
              <a:rPr lang="en-GB"/>
              <a:t>plt.xticks(rotation=90)</a:t>
            </a:r>
            <a:br>
              <a:rPr lang="en-GB"/>
            </a:br>
            <a:r>
              <a:rPr lang="en-GB"/>
              <a:t>plt.show()</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Visualizing the values continued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Finally we checked the relationship between the grades and rate of interest</a:t>
            </a:r>
            <a:endParaRPr/>
          </a:p>
          <a:p>
            <a:pPr indent="0" lvl="0" marL="0" rtl="0" algn="l">
              <a:spcBef>
                <a:spcPts val="1200"/>
              </a:spcBef>
              <a:spcAft>
                <a:spcPts val="0"/>
              </a:spcAft>
              <a:buNone/>
            </a:pPr>
            <a:r>
              <a:rPr lang="en-GB"/>
              <a:t>plt.figure(num=None, figsize=(17, 13), dpi=80, facecolor='w', edgecolor='k')</a:t>
            </a:r>
            <a:endParaRPr/>
          </a:p>
          <a:p>
            <a:pPr indent="0" lvl="0" marL="0" rtl="0" algn="l">
              <a:spcBef>
                <a:spcPts val="1200"/>
              </a:spcBef>
              <a:spcAft>
                <a:spcPts val="0"/>
              </a:spcAft>
              <a:buNone/>
            </a:pPr>
            <a:r>
              <a:rPr lang="en-GB"/>
              <a:t>df['int_rate'] = df['int_rate'].astype(float)</a:t>
            </a:r>
            <a:endParaRPr/>
          </a:p>
          <a:p>
            <a:pPr indent="0" lvl="0" marL="0" rtl="0" algn="l">
              <a:spcBef>
                <a:spcPts val="1200"/>
              </a:spcBef>
              <a:spcAft>
                <a:spcPts val="0"/>
              </a:spcAft>
              <a:buNone/>
            </a:pPr>
            <a:r>
              <a:rPr lang="en-GB"/>
              <a:t>sns.boxplot(x='grade',y='int_rate', data=df, order=df['grade'].value_counts().index)</a:t>
            </a:r>
            <a:endParaRPr/>
          </a:p>
          <a:p>
            <a:pPr indent="0" lvl="0" marL="0" rtl="0" algn="l">
              <a:spcBef>
                <a:spcPts val="1200"/>
              </a:spcBef>
              <a:spcAft>
                <a:spcPts val="0"/>
              </a:spcAft>
              <a:buNone/>
            </a:pPr>
            <a:r>
              <a:rPr lang="en-GB"/>
              <a:t>plt.show()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Lato"/>
                <a:ea typeface="Lato"/>
                <a:cs typeface="Lato"/>
                <a:sym typeface="Lato"/>
              </a:rPr>
              <a:t>Conclusion</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this case study we have done the following steps and got more information from the dataset</a:t>
            </a:r>
            <a:endParaRPr/>
          </a:p>
          <a:p>
            <a:pPr indent="-311150" lvl="0" marL="457200" rtl="0" algn="l">
              <a:spcBef>
                <a:spcPts val="1200"/>
              </a:spcBef>
              <a:spcAft>
                <a:spcPts val="0"/>
              </a:spcAft>
              <a:buSzPts val="1300"/>
              <a:buAutoNum type="arabicPeriod"/>
            </a:pPr>
            <a:r>
              <a:rPr lang="en-GB"/>
              <a:t>Identified the data, which as null values, mixed values, string data type and issue with date format</a:t>
            </a:r>
            <a:endParaRPr/>
          </a:p>
          <a:p>
            <a:pPr indent="-311150" lvl="0" marL="457200" rtl="0" algn="l">
              <a:spcBef>
                <a:spcPts val="0"/>
              </a:spcBef>
              <a:spcAft>
                <a:spcPts val="0"/>
              </a:spcAft>
              <a:buSzPts val="1300"/>
              <a:buAutoNum type="arabicPeriod"/>
            </a:pPr>
            <a:r>
              <a:rPr lang="en-GB"/>
              <a:t>Then we </a:t>
            </a:r>
            <a:r>
              <a:rPr lang="en-GB"/>
              <a:t>cleaned the data using panda library </a:t>
            </a:r>
            <a:endParaRPr/>
          </a:p>
          <a:p>
            <a:pPr indent="-311150" lvl="0" marL="457200" rtl="0" algn="l">
              <a:spcBef>
                <a:spcPts val="0"/>
              </a:spcBef>
              <a:spcAft>
                <a:spcPts val="0"/>
              </a:spcAft>
              <a:buSzPts val="1300"/>
              <a:buAutoNum type="arabicPeriod"/>
            </a:pPr>
            <a:r>
              <a:rPr lang="en-GB"/>
              <a:t>After cleaning the data we perform aggregation and grouping using pandasql and panda and derived more relative and useful information especially about the defaulters</a:t>
            </a:r>
            <a:endParaRPr/>
          </a:p>
          <a:p>
            <a:pPr indent="-311150" lvl="0" marL="457200" rtl="0" algn="l">
              <a:spcBef>
                <a:spcPts val="0"/>
              </a:spcBef>
              <a:spcAft>
                <a:spcPts val="0"/>
              </a:spcAft>
              <a:buSzPts val="1300"/>
              <a:buAutoNum type="arabicPeriod"/>
            </a:pPr>
            <a:r>
              <a:rPr lang="en-GB"/>
              <a:t>Finally we plot the values using matplotlib and seaborn to visualize the values and identify the defaulters and its cases.</a:t>
            </a:r>
            <a:endParaRPr/>
          </a:p>
          <a:p>
            <a:pPr indent="-311150" lvl="0" marL="457200" rtl="0" algn="l">
              <a:spcBef>
                <a:spcPts val="0"/>
              </a:spcBef>
              <a:spcAft>
                <a:spcPts val="0"/>
              </a:spcAft>
              <a:buSzPts val="1300"/>
              <a:buAutoNum type="arabicPeriod"/>
            </a:pPr>
            <a:r>
              <a:rPr lang="en-GB"/>
              <a:t>We have used Business driven, type driven and data driven metrics to derive values.</a:t>
            </a:r>
            <a:endParaRPr/>
          </a:p>
          <a:p>
            <a:pPr indent="-311150" lvl="0" marL="457200" rtl="0" algn="l">
              <a:spcBef>
                <a:spcPts val="0"/>
              </a:spcBef>
              <a:spcAft>
                <a:spcPts val="0"/>
              </a:spcAft>
              <a:buSzPts val="1300"/>
              <a:buAutoNum type="arabicPeriod"/>
            </a:pPr>
            <a:r>
              <a:rPr lang="en-GB"/>
              <a:t>We also have done univariate and bivariate analysis to compute and derive new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Scope of improvement	</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we have read from a csv file which is more like a static content. For production use we need to developed a system where we can create a distributed process where we can clean the data automatically and rather than reading from csv which is more in-efficient for this purpose we can use relational databases, delta lake or nosql depending in the use case and cost.</a:t>
            </a:r>
            <a:endParaRPr/>
          </a:p>
          <a:p>
            <a:pPr indent="0" lvl="0" marL="0" rtl="0" algn="l">
              <a:spcBef>
                <a:spcPts val="1200"/>
              </a:spcBef>
              <a:spcAft>
                <a:spcPts val="1200"/>
              </a:spcAft>
              <a:buNone/>
            </a:pPr>
            <a:r>
              <a:rPr lang="en-GB"/>
              <a:t>If there are any use case where we need to process in realtime and create a report then for that we can use kafka and create a speed layer for real time aggregation and for batch processing we can use Apache Spark as its exactly like Pandas but with distributed nature. It can connect to Kafka and aggregate in real time using </a:t>
            </a:r>
            <a:r>
              <a:rPr lang="en-GB"/>
              <a:t>micro batching and window feature and it can also compute from storage like MongoDB,  Delta lake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sz="1988"/>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Dataset</a:t>
            </a:r>
            <a:endParaRPr/>
          </a:p>
          <a:p>
            <a:pPr indent="-311150" lvl="0" marL="457200" rtl="0" algn="l">
              <a:spcBef>
                <a:spcPts val="0"/>
              </a:spcBef>
              <a:spcAft>
                <a:spcPts val="0"/>
              </a:spcAft>
              <a:buSzPts val="1300"/>
              <a:buAutoNum type="arabicPeriod"/>
            </a:pPr>
            <a:r>
              <a:rPr lang="en-GB"/>
              <a:t>Libraries used</a:t>
            </a:r>
            <a:endParaRPr/>
          </a:p>
          <a:p>
            <a:pPr indent="-311150" lvl="0" marL="457200" rtl="0" algn="l">
              <a:spcBef>
                <a:spcPts val="0"/>
              </a:spcBef>
              <a:spcAft>
                <a:spcPts val="0"/>
              </a:spcAft>
              <a:buSzPts val="1300"/>
              <a:buAutoNum type="arabicPeriod"/>
            </a:pPr>
            <a:r>
              <a:rPr lang="en-GB"/>
              <a:t>Identifying the data and r</a:t>
            </a:r>
            <a:r>
              <a:rPr lang="en-GB"/>
              <a:t>emoving, cleaning the data</a:t>
            </a:r>
            <a:endParaRPr/>
          </a:p>
          <a:p>
            <a:pPr indent="-311150" lvl="0" marL="457200" rtl="0" algn="l">
              <a:spcBef>
                <a:spcPts val="0"/>
              </a:spcBef>
              <a:spcAft>
                <a:spcPts val="0"/>
              </a:spcAft>
              <a:buSzPts val="1300"/>
              <a:buAutoNum type="arabicPeriod"/>
            </a:pPr>
            <a:r>
              <a:rPr lang="en-GB"/>
              <a:t>Deriving the values </a:t>
            </a:r>
            <a:r>
              <a:rPr lang="en-GB"/>
              <a:t>from the dataset</a:t>
            </a:r>
            <a:endParaRPr/>
          </a:p>
          <a:p>
            <a:pPr indent="-311150" lvl="0" marL="457200" rtl="0" algn="l">
              <a:spcBef>
                <a:spcPts val="0"/>
              </a:spcBef>
              <a:spcAft>
                <a:spcPts val="0"/>
              </a:spcAft>
              <a:buSzPts val="1300"/>
              <a:buAutoNum type="arabicPeriod"/>
            </a:pPr>
            <a:r>
              <a:rPr lang="en-GB"/>
              <a:t>Visualizing the values</a:t>
            </a:r>
            <a:endParaRPr/>
          </a:p>
          <a:p>
            <a:pPr indent="-311150" lvl="0" marL="457200" rtl="0" algn="l">
              <a:spcBef>
                <a:spcPts val="0"/>
              </a:spcBef>
              <a:spcAft>
                <a:spcPts val="0"/>
              </a:spcAft>
              <a:buSzPts val="1300"/>
              <a:buAutoNum type="arabicPeriod"/>
            </a:pPr>
            <a:r>
              <a:rPr lang="en-GB"/>
              <a:t>Conclusion</a:t>
            </a:r>
            <a:endParaRPr/>
          </a:p>
          <a:p>
            <a:pPr indent="-311150" lvl="0" marL="457200" rtl="0" algn="l">
              <a:spcBef>
                <a:spcPts val="0"/>
              </a:spcBef>
              <a:spcAft>
                <a:spcPts val="0"/>
              </a:spcAft>
              <a:buSzPts val="1300"/>
              <a:buAutoNum type="arabicPeriod"/>
            </a:pPr>
            <a:r>
              <a:rPr lang="en-GB"/>
              <a:t>Scope Of Improvement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loaded the Loan dataset which contains all sort of loan data that are given by a bank. It contains defaulters list, date of payment, loan id, premium and interest paid and many more fields.</a:t>
            </a:r>
            <a:endParaRPr/>
          </a:p>
          <a:p>
            <a:pPr indent="0" lvl="0" marL="0" rtl="0" algn="l">
              <a:spcBef>
                <a:spcPts val="1200"/>
              </a:spcBef>
              <a:spcAft>
                <a:spcPts val="0"/>
              </a:spcAft>
              <a:buNone/>
            </a:pPr>
            <a:r>
              <a:rPr lang="en-GB"/>
              <a:t>We will read this data from the csv file and then clean the data and compute.</a:t>
            </a:r>
            <a:endParaRPr/>
          </a:p>
          <a:p>
            <a:pPr indent="0" lvl="0" marL="0" rtl="0" algn="l">
              <a:spcBef>
                <a:spcPts val="1200"/>
              </a:spcBef>
              <a:spcAft>
                <a:spcPts val="0"/>
              </a:spcAft>
              <a:buNone/>
            </a:pPr>
            <a:r>
              <a:rPr lang="en-GB"/>
              <a:t>Challenges</a:t>
            </a:r>
            <a:r>
              <a:rPr lang="en-GB"/>
              <a:t> faced are some of the columns has null values, some of the has mixed values, some of the column fields has date issue as some row contains year and some row contains day which is impossible for some one to know the day of the row where the day is missing. As it’s a csv file all values are in string so we have to type cast the values also to its appropriate data type.</a:t>
            </a:r>
            <a:endParaRPr/>
          </a:p>
          <a:p>
            <a:pPr indent="0" lvl="0" marL="0" rtl="0" algn="l">
              <a:spcBef>
                <a:spcPts val="1200"/>
              </a:spcBef>
              <a:spcAft>
                <a:spcPts val="1200"/>
              </a:spcAft>
              <a:buNone/>
            </a:pPr>
            <a:r>
              <a:rPr lang="en-GB"/>
              <a:t>df = pd.read_csv('./loan/loan.csv')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Libraries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Pandas-  </a:t>
            </a:r>
            <a:r>
              <a:rPr lang="en-GB">
                <a:solidFill>
                  <a:srgbClr val="FFFFFF"/>
                </a:solidFill>
                <a:highlight>
                  <a:schemeClr val="dk1"/>
                </a:highlight>
                <a:latin typeface="Arial"/>
                <a:ea typeface="Arial"/>
                <a:cs typeface="Arial"/>
                <a:sym typeface="Arial"/>
              </a:rPr>
              <a:t>Pandas is an open-source library that is made mainly for working with relational or labeled data both easily and intuitively. It provides various data structures and operations for manipulating numerical data and time series. This library is built on top of the NumPy library.</a:t>
            </a:r>
            <a:endParaRPr>
              <a:solidFill>
                <a:srgbClr val="FFFFFF"/>
              </a:solidFill>
              <a:highlight>
                <a:schemeClr val="dk1"/>
              </a:highlight>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GB">
                <a:solidFill>
                  <a:srgbClr val="FFFFFF"/>
                </a:solidFill>
                <a:highlight>
                  <a:schemeClr val="dk1"/>
                </a:highlight>
                <a:latin typeface="Arial"/>
                <a:ea typeface="Arial"/>
                <a:cs typeface="Arial"/>
                <a:sym typeface="Arial"/>
              </a:rPr>
              <a:t>Numpy - NumPy, which stands for Numerical Python, is a library consisting of multidimensional array objects and a collection of routines for processing those arrays. Using NumPy, mathematical and logical operations on arrays can be performed.</a:t>
            </a:r>
            <a:endParaRPr>
              <a:solidFill>
                <a:srgbClr val="FFFFFF"/>
              </a:solidFill>
              <a:highlight>
                <a:schemeClr val="dk1"/>
              </a:highlight>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GB">
                <a:solidFill>
                  <a:srgbClr val="FFFFFF"/>
                </a:solidFill>
                <a:highlight>
                  <a:schemeClr val="dk1"/>
                </a:highlight>
                <a:latin typeface="Arial"/>
                <a:ea typeface="Arial"/>
                <a:cs typeface="Arial"/>
                <a:sym typeface="Arial"/>
              </a:rPr>
              <a:t>PandaSQL - It is a wrapper developed over panda library where we can write sql queries to perform the operations like joins, group aggregate etc, It uses the same syntax of Sqllite</a:t>
            </a:r>
            <a:endParaRPr>
              <a:solidFill>
                <a:srgbClr val="FFFFFF"/>
              </a:solidFill>
              <a:highlight>
                <a:schemeClr val="dk1"/>
              </a:highlight>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GB">
                <a:solidFill>
                  <a:srgbClr val="FFFFFF"/>
                </a:solidFill>
                <a:highlight>
                  <a:schemeClr val="dk1"/>
                </a:highlight>
                <a:latin typeface="Arial"/>
                <a:ea typeface="Arial"/>
                <a:cs typeface="Arial"/>
                <a:sym typeface="Arial"/>
              </a:rPr>
              <a:t>MatplotLib - It is used to visualize the data set with graph, charts etc</a:t>
            </a:r>
            <a:endParaRPr>
              <a:solidFill>
                <a:srgbClr val="FFFFFF"/>
              </a:solidFill>
              <a:highlight>
                <a:schemeClr val="dk1"/>
              </a:highlight>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GB">
                <a:solidFill>
                  <a:srgbClr val="FFFFFF"/>
                </a:solidFill>
                <a:highlight>
                  <a:schemeClr val="dk1"/>
                </a:highlight>
                <a:latin typeface="Arial"/>
                <a:ea typeface="Arial"/>
                <a:cs typeface="Arial"/>
                <a:sym typeface="Arial"/>
              </a:rPr>
              <a:t>Searborn - This library is same as matplotlib but is mainly developed for pandas.</a:t>
            </a:r>
            <a:endParaRPr>
              <a:solidFill>
                <a:srgbClr val="FFFFFF"/>
              </a:solidFill>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Lato"/>
                <a:ea typeface="Lato"/>
                <a:cs typeface="Lato"/>
                <a:sym typeface="Lato"/>
              </a:rPr>
              <a:t>Identifying the data and removing, cleaning the data</a:t>
            </a:r>
            <a:endParaRPr sz="35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After seeing the data we have seen that the column from 54 to 111 has all values as null so keeping these columns are meaningless so we removed these columns from the dataset.</a:t>
            </a:r>
            <a:endParaRPr/>
          </a:p>
          <a:p>
            <a:pPr indent="0" lvl="0" marL="0" rtl="0" algn="l">
              <a:spcBef>
                <a:spcPts val="1200"/>
              </a:spcBef>
              <a:spcAft>
                <a:spcPts val="0"/>
              </a:spcAft>
              <a:buNone/>
            </a:pPr>
            <a:r>
              <a:rPr lang="en-GB"/>
              <a:t>Then we saw other columns where the rows are mixed but majorly the rows are null so we again removed those columns, like next_pymnt_d, Emp_title, url, desc, zip_code, pymnt_plan, mths_since_last_delinq, mths_since_last_record.</a:t>
            </a:r>
            <a:endParaRPr/>
          </a:p>
          <a:p>
            <a:pPr indent="0" lvl="0" marL="0" rtl="0" algn="l">
              <a:spcBef>
                <a:spcPts val="1200"/>
              </a:spcBef>
              <a:spcAft>
                <a:spcPts val="0"/>
              </a:spcAft>
              <a:buNone/>
            </a:pPr>
            <a:r>
              <a:rPr lang="en-GB"/>
              <a:t>Then we removed the % symbol from two columns int_rate and revol_util</a:t>
            </a:r>
            <a:endParaRPr/>
          </a:p>
          <a:p>
            <a:pPr indent="0" lvl="0" marL="0" rtl="0" algn="l">
              <a:spcBef>
                <a:spcPts val="1200"/>
              </a:spcBef>
              <a:spcAft>
                <a:spcPts val="0"/>
              </a:spcAft>
              <a:buNone/>
            </a:pPr>
            <a:r>
              <a:rPr lang="en-GB"/>
              <a:t>After removing the % sign we have typecasted all the columns </a:t>
            </a:r>
            <a:r>
              <a:rPr lang="en-GB"/>
              <a:t>which as decimal or int values from to int or float.</a:t>
            </a:r>
            <a:endParaRPr/>
          </a:p>
          <a:p>
            <a:pPr indent="0" lvl="0" marL="0" rtl="0" algn="l">
              <a:spcBef>
                <a:spcPts val="1200"/>
              </a:spcBef>
              <a:spcAft>
                <a:spcPts val="0"/>
              </a:spcAft>
              <a:buNone/>
            </a:pPr>
            <a:r>
              <a:rPr lang="en-GB"/>
              <a:t>By this way we have successfully identified all the columns and cleaned it accordingly</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Deriving the values from the dataset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en-GB"/>
              <a:t>First we </a:t>
            </a:r>
            <a:r>
              <a:rPr lang="en-GB"/>
              <a:t>analysed </a:t>
            </a:r>
            <a:r>
              <a:rPr lang="en-GB"/>
              <a:t>the </a:t>
            </a:r>
            <a:r>
              <a:rPr lang="en-GB"/>
              <a:t>revol_util </a:t>
            </a:r>
            <a:r>
              <a:rPr lang="en-GB"/>
              <a:t>using df.revol_util.describe() to get the mean, min and max and other values to see how many users has </a:t>
            </a:r>
            <a:r>
              <a:rPr lang="en-GB"/>
              <a:t>utilized</a:t>
            </a:r>
            <a:r>
              <a:rPr lang="en-GB"/>
              <a:t> the limit</a:t>
            </a:r>
            <a:endParaRPr/>
          </a:p>
          <a:p>
            <a:pPr indent="-298767" lvl="0" marL="457200" rtl="0" algn="l">
              <a:spcBef>
                <a:spcPts val="0"/>
              </a:spcBef>
              <a:spcAft>
                <a:spcPts val="0"/>
              </a:spcAft>
              <a:buSzPct val="100000"/>
              <a:buAutoNum type="arabicPeriod"/>
            </a:pPr>
            <a:r>
              <a:rPr lang="en-GB"/>
              <a:t>Then we group the data based on home_ownership and checked how many loans are taken by these group</a:t>
            </a:r>
            <a:br>
              <a:rPr lang="en-GB"/>
            </a:br>
            <a:r>
              <a:rPr lang="en-GB"/>
              <a:t>df['home_ownership'] = df.home_ownership.str.replace('NONE', 'RENT')</a:t>
            </a:r>
            <a:br>
              <a:rPr lang="en-GB"/>
            </a:br>
            <a:r>
              <a:rPr lang="en-GB"/>
              <a:t>df2 = ps.sqldf("SELECT count(home_ownership) as total_count, home_ownership from df group by home_ownership")</a:t>
            </a:r>
            <a:endParaRPr/>
          </a:p>
          <a:p>
            <a:pPr indent="-298767" lvl="0" marL="457200" rtl="0" algn="l">
              <a:spcBef>
                <a:spcPts val="0"/>
              </a:spcBef>
              <a:spcAft>
                <a:spcPts val="0"/>
              </a:spcAft>
              <a:buSzPct val="100000"/>
              <a:buAutoNum type="arabicPeriod"/>
            </a:pPr>
            <a:r>
              <a:rPr lang="en-GB"/>
              <a:t>Then we checked how many of them has fully paid their loans and how many of them are defaulters</a:t>
            </a:r>
            <a:br>
              <a:rPr lang="en-GB"/>
            </a:br>
            <a:r>
              <a:rPr lang="en-GB"/>
              <a:t>df2 = ps.sqldf("SELECT count(loan_status) as total_count, loan_status from df group by loan_status")</a:t>
            </a:r>
            <a:endParaRPr/>
          </a:p>
          <a:p>
            <a:pPr indent="-298767" lvl="0" marL="457200" rtl="0" algn="l">
              <a:spcBef>
                <a:spcPts val="0"/>
              </a:spcBef>
              <a:spcAft>
                <a:spcPts val="0"/>
              </a:spcAft>
              <a:buSzPct val="100000"/>
              <a:buAutoNum type="arabicPeriod"/>
            </a:pPr>
            <a:r>
              <a:rPr lang="en-GB"/>
              <a:t>Next we checked how many of them who took loans are </a:t>
            </a:r>
            <a:r>
              <a:rPr lang="en-GB"/>
              <a:t>verified</a:t>
            </a:r>
            <a:r>
              <a:rPr lang="en-GB"/>
              <a:t> customers</a:t>
            </a:r>
            <a:br>
              <a:rPr lang="en-GB"/>
            </a:br>
            <a:r>
              <a:rPr lang="en-GB"/>
              <a:t>df2 = ps.sqldf("SELECT count(verification_status) as total_count, verification_status from df group by verification_status")</a:t>
            </a:r>
            <a:endParaRPr/>
          </a:p>
          <a:p>
            <a:pPr indent="-298767" lvl="0" marL="457200" rtl="0" algn="l">
              <a:spcBef>
                <a:spcPts val="0"/>
              </a:spcBef>
              <a:spcAft>
                <a:spcPts val="0"/>
              </a:spcAft>
              <a:buSzPct val="100000"/>
              <a:buAutoNum type="arabicPeriod"/>
            </a:pPr>
            <a:r>
              <a:rPr lang="en-GB"/>
              <a:t>Then we check the number of loans by emp_length</a:t>
            </a:r>
            <a:br>
              <a:rPr lang="en-GB"/>
            </a:br>
            <a:r>
              <a:rPr lang="en-GB"/>
              <a:t>df.emp_length.value_counts()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Deriving the values from the dataset Continued</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en-GB"/>
              <a:t>Then we </a:t>
            </a:r>
            <a:r>
              <a:rPr lang="en-GB"/>
              <a:t>checked for people who have past-due incidences for 30+ days of delinquency in the borrower's credit file for the past 2 years and get the total count</a:t>
            </a:r>
            <a:br>
              <a:rPr lang="en-GB"/>
            </a:br>
            <a:r>
              <a:rPr lang="en-GB"/>
              <a:t>df['delinq_2yrs'].sum()</a:t>
            </a:r>
            <a:endParaRPr/>
          </a:p>
          <a:p>
            <a:pPr indent="-298767" lvl="0" marL="457200" rtl="0" algn="l">
              <a:spcBef>
                <a:spcPts val="0"/>
              </a:spcBef>
              <a:spcAft>
                <a:spcPts val="0"/>
              </a:spcAft>
              <a:buSzPct val="100000"/>
              <a:buAutoNum type="arabicPeriod"/>
            </a:pPr>
            <a:r>
              <a:rPr lang="en-GB"/>
              <a:t>Then we checked the top 10 maximum interest rate with the grade and </a:t>
            </a:r>
            <a:r>
              <a:rPr lang="en-GB"/>
              <a:t>subgrade</a:t>
            </a:r>
            <a:r>
              <a:rPr lang="en-GB"/>
              <a:t> type</a:t>
            </a:r>
            <a:br>
              <a:rPr lang="en-GB"/>
            </a:br>
            <a:r>
              <a:rPr lang="en-GB"/>
              <a:t>df2 = ps.sqldf("SELECT max(int_rate) as max_int_rate, grade, sub_grade from df group by grade, sub_grade order by max_int_rate desc LIMIT 10")</a:t>
            </a:r>
            <a:endParaRPr/>
          </a:p>
          <a:p>
            <a:pPr indent="-298767" lvl="0" marL="457200" rtl="0" algn="l">
              <a:spcBef>
                <a:spcPts val="0"/>
              </a:spcBef>
              <a:spcAft>
                <a:spcPts val="0"/>
              </a:spcAft>
              <a:buSzPct val="100000"/>
              <a:buAutoNum type="arabicPeriod"/>
            </a:pPr>
            <a:r>
              <a:rPr lang="en-GB"/>
              <a:t>Next  calculate the return to investment</a:t>
            </a:r>
            <a:br>
              <a:rPr lang="en-GB"/>
            </a:br>
            <a:r>
              <a:rPr lang="en-GB"/>
              <a:t>ROI definition = Return on investment is a widely used financial metric for measuring the probability of gaining a return from an investment. It is a ratio that compares the gain or loss from an investment relative to its cost. It is as useful in evaluating the potential return from a stand alone investment as it is in comparing returns from several investments.</a:t>
            </a:r>
            <a:br>
              <a:rPr lang="en-GB"/>
            </a:br>
            <a:r>
              <a:rPr lang="en-GB"/>
              <a:t>ROI Formula</a:t>
            </a:r>
            <a:br>
              <a:rPr lang="en-GB"/>
            </a:br>
            <a:r>
              <a:rPr lang="en-GB"/>
              <a:t>ROI = (Net Return  on  Investment − / Cost Of Investment) × 100</a:t>
            </a:r>
            <a:endParaRPr/>
          </a:p>
          <a:p>
            <a:pPr indent="0" lvl="0" marL="457200" rtl="0" algn="l">
              <a:spcBef>
                <a:spcPts val="1200"/>
              </a:spcBef>
              <a:spcAft>
                <a:spcPts val="1200"/>
              </a:spcAft>
              <a:buNone/>
            </a:pPr>
            <a:r>
              <a:rPr lang="en-GB"/>
              <a:t>Panda syntax</a:t>
            </a:r>
            <a:br>
              <a:rPr lang="en-GB"/>
            </a:br>
            <a:r>
              <a:rPr lang="en-GB"/>
              <a:t>df['ROI'] = (df['total_pymnt'] / df['funded_amnt']) * 100</a:t>
            </a:r>
            <a:br>
              <a:rPr lang="en-GB"/>
            </a:br>
            <a:r>
              <a:rPr lang="en-GB"/>
              <a:t>df.head(10)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Deriving the values from the dataset Continued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 Then we checked which investment made a loss</a:t>
            </a:r>
            <a:br>
              <a:rPr lang="en-GB"/>
            </a:br>
            <a:r>
              <a:rPr lang="en-GB"/>
              <a:t>df[df['ROI'] &lt;= 0]</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Visualizing the values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After projecting the </a:t>
            </a:r>
            <a:r>
              <a:rPr lang="en-GB"/>
              <a:t>values we are now ready to plot the values to better understand it. For these we have used matplotlib and seaborn library</a:t>
            </a:r>
            <a:endParaRPr/>
          </a:p>
          <a:p>
            <a:pPr indent="0" lvl="0" marL="0" rtl="0" algn="l">
              <a:spcBef>
                <a:spcPts val="1200"/>
              </a:spcBef>
              <a:spcAft>
                <a:spcPts val="0"/>
              </a:spcAft>
              <a:buNone/>
            </a:pPr>
            <a:r>
              <a:rPr lang="en-GB"/>
              <a:t>Let’s visualize the number of defaulters</a:t>
            </a:r>
            <a:endParaRPr/>
          </a:p>
          <a:p>
            <a:pPr indent="0" lvl="0" marL="0" rtl="0" algn="l">
              <a:spcBef>
                <a:spcPts val="1200"/>
              </a:spcBef>
              <a:spcAft>
                <a:spcPts val="0"/>
              </a:spcAft>
              <a:buNone/>
            </a:pPr>
            <a:br>
              <a:rPr lang="en-GB"/>
            </a:br>
            <a:r>
              <a:rPr lang="en-GB"/>
              <a:t>graph =  df[df['loan_status']=='Charged Off'].groupby(['home_ownership'])['home_ownership'].count()</a:t>
            </a:r>
            <a:br>
              <a:rPr lang="en-GB"/>
            </a:br>
            <a:r>
              <a:rPr lang="en-GB"/>
              <a:t>plt.title('People with more defaulters as per home ownership category \n', fontdict={'fontsize':12, 'fontweight':5, 'color':'White'})</a:t>
            </a:r>
            <a:br>
              <a:rPr lang="en-GB"/>
            </a:br>
            <a:r>
              <a:rPr lang="en-GB"/>
              <a:t>graph.plot.pie(autopct='%.2f%%', shadow = True, startangle = 65)</a:t>
            </a:r>
            <a:br>
              <a:rPr lang="en-GB"/>
            </a:br>
            <a:r>
              <a:rPr lang="en-GB"/>
              <a:t>plt.show()</a:t>
            </a:r>
            <a:endParaRPr/>
          </a:p>
          <a:p>
            <a:pPr indent="0" lvl="0" marL="0" rtl="0" algn="l">
              <a:spcBef>
                <a:spcPts val="1200"/>
              </a:spcBef>
              <a:spcAft>
                <a:spcPts val="1200"/>
              </a:spcAft>
              <a:buNone/>
            </a:pPr>
            <a:r>
              <a:rPr lang="en-GB"/>
              <a:t>We have drawn a pie chart and saw MORTGAGE and RENT category has the biggest number of defaulters.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