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59" r:id="rId3"/>
    <p:sldId id="261" r:id="rId4"/>
    <p:sldId id="269" r:id="rId5"/>
    <p:sldId id="262" r:id="rId6"/>
    <p:sldId id="263" r:id="rId7"/>
    <p:sldId id="264" r:id="rId8"/>
    <p:sldId id="265" r:id="rId9"/>
    <p:sldId id="266" r:id="rId10"/>
    <p:sldId id="267"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1D5"/>
    <a:srgbClr val="8EB4E3"/>
    <a:srgbClr val="8E50E3"/>
    <a:srgbClr val="4F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1" d="100"/>
          <a:sy n="71" d="100"/>
        </p:scale>
        <p:origin x="402"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92C121-8A0B-4C67-9B53-33072B18DCF5}" type="datetimeFigureOut">
              <a:rPr lang="en-US" smtClean="0"/>
              <a:t>6/15/2020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B05666-3D13-49C1-B97C-D2808575712E}" type="slidenum">
              <a:rPr lang="en-US" smtClean="0"/>
              <a:t>‹#›</a:t>
            </a:fld>
            <a:endParaRPr lang="en-US"/>
          </a:p>
        </p:txBody>
      </p:sp>
    </p:spTree>
    <p:extLst>
      <p:ext uri="{BB962C8B-B14F-4D97-AF65-F5344CB8AC3E}">
        <p14:creationId xmlns:p14="http://schemas.microsoft.com/office/powerpoint/2010/main" val="585540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A5ED1-19A9-4EA4-A6C5-933BBCB2F66C}" type="datetimeFigureOut">
              <a:rPr lang="en-US" smtClean="0"/>
              <a:t>6/15/2020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125CEE-CC65-459B-B538-F0EE5C007C3A}" type="slidenum">
              <a:rPr lang="en-US" smtClean="0"/>
              <a:t>‹#›</a:t>
            </a:fld>
            <a:endParaRPr lang="en-US"/>
          </a:p>
        </p:txBody>
      </p:sp>
    </p:spTree>
    <p:extLst>
      <p:ext uri="{BB962C8B-B14F-4D97-AF65-F5344CB8AC3E}">
        <p14:creationId xmlns:p14="http://schemas.microsoft.com/office/powerpoint/2010/main" val="1477582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7"/>
            <a:ext cx="12193170" cy="6857343"/>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7229" y="5964966"/>
            <a:ext cx="3076017" cy="691782"/>
          </a:xfrm>
          <a:prstGeom prst="rect">
            <a:avLst/>
          </a:prstGeom>
        </p:spPr>
      </p:pic>
      <p:sp>
        <p:nvSpPr>
          <p:cNvPr id="5" name="Footer Placeholder 2"/>
          <p:cNvSpPr>
            <a:spLocks noGrp="1"/>
          </p:cNvSpPr>
          <p:nvPr>
            <p:ph type="ftr" sz="quarter" idx="4294967295"/>
          </p:nvPr>
        </p:nvSpPr>
        <p:spPr>
          <a:xfrm>
            <a:off x="188257" y="6401453"/>
            <a:ext cx="5351929" cy="230188"/>
          </a:xfrm>
          <a:prstGeom prst="rect">
            <a:avLst/>
          </a:prstGeom>
        </p:spPr>
        <p:txBody>
          <a:bodyPr/>
          <a:lstStyle/>
          <a:p>
            <a:pPr>
              <a:defRPr/>
            </a:pPr>
            <a:r>
              <a:rPr lang="en-IN" sz="1400" dirty="0" smtClean="0"/>
              <a:t>AXISCADES proprietary and confidential data</a:t>
            </a:r>
            <a:endParaRPr lang="en-IN" sz="1400" dirty="0"/>
          </a:p>
        </p:txBody>
      </p:sp>
    </p:spTree>
    <p:extLst>
      <p:ext uri="{BB962C8B-B14F-4D97-AF65-F5344CB8AC3E}">
        <p14:creationId xmlns:p14="http://schemas.microsoft.com/office/powerpoint/2010/main" val="14399628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347133" y="121782"/>
            <a:ext cx="9349318" cy="720000"/>
          </a:xfrm>
          <a:prstGeom prst="rect">
            <a:avLst/>
          </a:prstGeom>
        </p:spPr>
        <p:txBody>
          <a:bodyPr anchor="b">
            <a:normAutofit/>
          </a:bodyPr>
          <a:lstStyle>
            <a:lvl1pPr>
              <a:defRPr lang="en-IN" sz="2400" kern="1200" dirty="0">
                <a:solidFill>
                  <a:schemeClr val="tx1"/>
                </a:solidFill>
                <a:latin typeface="Arial" panose="020B0604020202020204" pitchFamily="34" charset="0"/>
                <a:ea typeface="+mn-ea"/>
                <a:cs typeface="Arial" panose="020B0604020202020204" pitchFamily="34" charset="0"/>
              </a:defRPr>
            </a:lvl1pPr>
          </a:lstStyle>
          <a:p>
            <a:r>
              <a:rPr lang="en-US" dirty="0" smtClean="0"/>
              <a:t>Click to edit Master title style</a:t>
            </a:r>
            <a:endParaRPr lang="en-IN" dirty="0"/>
          </a:p>
        </p:txBody>
      </p:sp>
      <p:sp>
        <p:nvSpPr>
          <p:cNvPr id="11"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D567A097-B8DE-4F76-9C8C-1217BD4B81B3}" type="datetime1">
              <a:rPr lang="en-IN" smtClean="0"/>
              <a:t>15-06-2020</a:t>
            </a:fld>
            <a:endParaRPr lang="en-IN" dirty="0"/>
          </a:p>
        </p:txBody>
      </p:sp>
      <p:sp>
        <p:nvSpPr>
          <p:cNvPr id="12"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3"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25725209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26132" y="1015999"/>
            <a:ext cx="1710268" cy="5160963"/>
          </a:xfrm>
          <a:prstGeom prst="rect">
            <a:avLst/>
          </a:prstGeom>
        </p:spPr>
        <p:txBody>
          <a:bodyPr vert="eaVert"/>
          <a:lstStyle>
            <a:lvl1pPr>
              <a:defRPr sz="2400">
                <a:solidFill>
                  <a:schemeClr val="tx1"/>
                </a:solidFil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a:xfrm>
            <a:off x="347133" y="1015999"/>
            <a:ext cx="9618134" cy="5160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E08CF9AB-4F87-41C2-864E-2650B864920E}" type="datetime1">
              <a:rPr lang="en-IN" smtClean="0"/>
              <a:t>15-06-2020</a:t>
            </a:fld>
            <a:endParaRPr lang="en-IN" dirty="0"/>
          </a:p>
        </p:txBody>
      </p:sp>
      <p:sp>
        <p:nvSpPr>
          <p:cNvPr id="11"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dirty="0"/>
          </a:p>
        </p:txBody>
      </p:sp>
      <p:sp>
        <p:nvSpPr>
          <p:cNvPr id="12"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17137669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4"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6DFA6914-FB69-443A-B003-DC72D94B37C5}" type="datetime1">
              <a:rPr lang="en-IN" smtClean="0"/>
              <a:t>15-06-2020</a:t>
            </a:fld>
            <a:endParaRPr lang="en-IN" dirty="0"/>
          </a:p>
        </p:txBody>
      </p:sp>
      <p:sp>
        <p:nvSpPr>
          <p:cNvPr id="5"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6"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
        <p:nvSpPr>
          <p:cNvPr id="7" name="Content Placeholder 2"/>
          <p:cNvSpPr>
            <a:spLocks noGrp="1"/>
          </p:cNvSpPr>
          <p:nvPr>
            <p:ph idx="1"/>
          </p:nvPr>
        </p:nvSpPr>
        <p:spPr>
          <a:xfrm>
            <a:off x="347133" y="1012824"/>
            <a:ext cx="11506200" cy="5438775"/>
          </a:xfrm>
          <a:prstGeom prst="rect">
            <a:avLst/>
          </a:prstGeom>
        </p:spPr>
        <p:txBody>
          <a:bodyPr/>
          <a:lstStyle>
            <a:lvl1pPr marL="355600" indent="-355600">
              <a:buFont typeface="Wingdings" panose="05000000000000000000" pitchFamily="2" charset="2"/>
              <a:buChar char="§"/>
              <a:defRPr sz="2000"/>
            </a:lvl1pPr>
            <a:lvl2pPr marL="541338" indent="-185738">
              <a:defRPr sz="1800"/>
            </a:lvl2pPr>
            <a:lvl3pPr marL="804863" indent="-263525">
              <a:buFont typeface="Courier New" panose="02070309020205020404" pitchFamily="49" charset="0"/>
              <a:buChar char="o"/>
              <a:defRPr sz="1600"/>
            </a:lvl3pPr>
            <a:lvl4pPr marL="1074738" indent="-269875">
              <a:buFont typeface="Arial" panose="020B0604020202020204" pitchFamily="34" charset="0"/>
              <a:buChar char="−"/>
              <a:defRPr sz="1400"/>
            </a:lvl4pPr>
            <a:lvl5pPr marL="1252538" indent="-261938">
              <a:buFont typeface="Wingdings" panose="05000000000000000000" pitchFamily="2" charset="2"/>
              <a:buChar char="v"/>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16098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000" y="3191933"/>
            <a:ext cx="11520000" cy="474133"/>
          </a:xfrm>
          <a:prstGeom prst="rect">
            <a:avLst/>
          </a:prstGeom>
        </p:spPr>
        <p:txBody>
          <a:bodyPr anchor="ctr"/>
          <a:lstStyle>
            <a:lvl1pPr marL="0" algn="ctr" defTabSz="914400" rtl="0" eaLnBrk="1" latinLnBrk="0" hangingPunct="1">
              <a:defRPr lang="en-IN" sz="2400" kern="1200" dirty="0">
                <a:solidFill>
                  <a:schemeClr val="tx1"/>
                </a:solidFill>
                <a:latin typeface="Arial" panose="020B0604020202020204" pitchFamily="34" charset="0"/>
                <a:ea typeface="+mn-ea"/>
                <a:cs typeface="Arial" panose="020B0604020202020204" pitchFamily="34" charset="0"/>
              </a:defRPr>
            </a:lvl1pPr>
          </a:lstStyle>
          <a:p>
            <a:r>
              <a:rPr lang="en-US" dirty="0" smtClean="0"/>
              <a:t>Click to edit Master title style</a:t>
            </a:r>
            <a:endParaRPr lang="en-IN" dirty="0"/>
          </a:p>
        </p:txBody>
      </p:sp>
      <p:sp>
        <p:nvSpPr>
          <p:cNvPr id="6"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66705992-2BD3-472C-AFA6-B5E8D0D3A098}" type="datetime1">
              <a:rPr lang="en-IN" smtClean="0"/>
              <a:t>15-06-2020</a:t>
            </a:fld>
            <a:endParaRPr lang="en-IN" dirty="0"/>
          </a:p>
        </p:txBody>
      </p:sp>
      <p:sp>
        <p:nvSpPr>
          <p:cNvPr id="10"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1"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21659112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99092"/>
            <a:ext cx="5181600" cy="435133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6172200" y="1199092"/>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8"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11447427-32D5-4CF7-A12C-15DB6CECF50F}" type="datetime1">
              <a:rPr lang="en-IN" smtClean="0"/>
              <a:t>15-06-2020</a:t>
            </a:fld>
            <a:endParaRPr lang="en-IN" dirty="0"/>
          </a:p>
        </p:txBody>
      </p:sp>
      <p:sp>
        <p:nvSpPr>
          <p:cNvPr id="9"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0"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25101311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68269"/>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892181"/>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068269"/>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892181"/>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14"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C096D5B4-1F22-49EB-A123-6D464A8CCE44}" type="datetime1">
              <a:rPr lang="en-IN" smtClean="0"/>
              <a:t>15-06-2020</a:t>
            </a:fld>
            <a:endParaRPr lang="en-IN" dirty="0"/>
          </a:p>
        </p:txBody>
      </p:sp>
      <p:sp>
        <p:nvSpPr>
          <p:cNvPr id="15"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6"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33473501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6"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6BB546C1-B1BB-4858-BC68-D72B3707E1A6}" type="datetime1">
              <a:rPr lang="en-IN" smtClean="0"/>
              <a:t>15-06-2020</a:t>
            </a:fld>
            <a:endParaRPr lang="en-IN" dirty="0"/>
          </a:p>
        </p:txBody>
      </p:sp>
      <p:sp>
        <p:nvSpPr>
          <p:cNvPr id="7"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8"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21714408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9D00C48C-49F0-4AF3-A230-DBE43EA1EA6D}" type="datetime1">
              <a:rPr lang="en-IN" smtClean="0"/>
              <a:t>15-06-2020</a:t>
            </a:fld>
            <a:endParaRPr lang="en-IN" dirty="0"/>
          </a:p>
        </p:txBody>
      </p:sp>
      <p:sp>
        <p:nvSpPr>
          <p:cNvPr id="9"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0"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5868802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8"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12"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8FBD769C-F247-4C4B-8886-B4F00F10DC6A}" type="datetime1">
              <a:rPr lang="en-IN" smtClean="0"/>
              <a:t>15-06-2020</a:t>
            </a:fld>
            <a:endParaRPr lang="en-IN" dirty="0"/>
          </a:p>
        </p:txBody>
      </p:sp>
      <p:sp>
        <p:nvSpPr>
          <p:cNvPr id="13"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4"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40502243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Title 1"/>
          <p:cNvSpPr>
            <a:spLocks noGrp="1"/>
          </p:cNvSpPr>
          <p:nvPr>
            <p:ph type="title"/>
          </p:nvPr>
        </p:nvSpPr>
        <p:spPr>
          <a:xfrm>
            <a:off x="347133" y="121782"/>
            <a:ext cx="9349318" cy="720000"/>
          </a:xfrm>
          <a:prstGeom prst="rect">
            <a:avLst/>
          </a:prstGeom>
        </p:spPr>
        <p:txBody>
          <a:bodyPr anchor="b">
            <a:normAutofit/>
          </a:bodyPr>
          <a:lstStyle>
            <a:lvl1pPr>
              <a:defRPr lang="en-IN" sz="2400" dirty="0">
                <a:solidFill>
                  <a:schemeClr val="tx1"/>
                </a:solidFill>
              </a:defRPr>
            </a:lvl1pPr>
          </a:lstStyle>
          <a:p>
            <a:pPr lvl="0"/>
            <a:r>
              <a:rPr lang="en-US" dirty="0" smtClean="0"/>
              <a:t>Click to edit Master title style</a:t>
            </a:r>
            <a:endParaRPr lang="en-IN" dirty="0"/>
          </a:p>
        </p:txBody>
      </p:sp>
      <p:sp>
        <p:nvSpPr>
          <p:cNvPr id="12" name="Date Placeholder 3"/>
          <p:cNvSpPr>
            <a:spLocks noGrp="1"/>
          </p:cNvSpPr>
          <p:nvPr>
            <p:ph type="dt" sz="half" idx="10"/>
          </p:nvPr>
        </p:nvSpPr>
        <p:spPr>
          <a:xfrm>
            <a:off x="423746" y="6610234"/>
            <a:ext cx="2033704" cy="230832"/>
          </a:xfrm>
          <a:prstGeom prst="rect">
            <a:avLst/>
          </a:prstGeom>
        </p:spPr>
        <p:txBody>
          <a:bodyPr/>
          <a:lstStyle>
            <a:lvl1pPr marL="0" algn="l" defTabSz="914400" rtl="0" eaLnBrk="1" latinLnBrk="0" hangingPunct="1">
              <a:defRPr lang="en-IN" sz="900" kern="1200" smtClean="0">
                <a:solidFill>
                  <a:schemeClr val="bg1"/>
                </a:solidFill>
                <a:latin typeface="Arial" panose="020B0604020202020204" pitchFamily="34" charset="0"/>
                <a:ea typeface="+mn-ea"/>
                <a:cs typeface="Arial" panose="020B0604020202020204" pitchFamily="34" charset="0"/>
              </a:defRPr>
            </a:lvl1pPr>
          </a:lstStyle>
          <a:p>
            <a:pPr>
              <a:defRPr/>
            </a:pPr>
            <a:fld id="{FC96BA07-3130-4789-B16D-41949C8D1559}" type="datetime1">
              <a:rPr lang="en-IN" smtClean="0"/>
              <a:t>15-06-2020</a:t>
            </a:fld>
            <a:endParaRPr lang="en-IN" dirty="0"/>
          </a:p>
        </p:txBody>
      </p:sp>
      <p:sp>
        <p:nvSpPr>
          <p:cNvPr id="13" name="Footer Placeholder 4"/>
          <p:cNvSpPr>
            <a:spLocks noGrp="1"/>
          </p:cNvSpPr>
          <p:nvPr>
            <p:ph type="ftr" sz="quarter" idx="11"/>
          </p:nvPr>
        </p:nvSpPr>
        <p:spPr>
          <a:xfrm>
            <a:off x="4038600" y="6610234"/>
            <a:ext cx="4114800" cy="230832"/>
          </a:xfrm>
          <a:prstGeom prst="rect">
            <a:avLst/>
          </a:prstGeom>
        </p:spPr>
        <p:txBody>
          <a:bodyPr/>
          <a:lstStyle>
            <a:lvl1pPr marL="0" algn="ctr" defTabSz="914400" rtl="0" eaLnBrk="1" latinLnBrk="0" hangingPunct="1">
              <a:defRPr lang="en-IN" sz="900" kern="1200" dirty="0">
                <a:solidFill>
                  <a:schemeClr val="bg1"/>
                </a:solidFill>
                <a:latin typeface="Arial" panose="020B0604020202020204" pitchFamily="34" charset="0"/>
                <a:ea typeface="+mn-ea"/>
                <a:cs typeface="Arial" panose="020B0604020202020204" pitchFamily="34" charset="0"/>
              </a:defRPr>
            </a:lvl1pPr>
          </a:lstStyle>
          <a:p>
            <a:pPr>
              <a:defRPr/>
            </a:pPr>
            <a:r>
              <a:rPr lang="en-IN" smtClean="0"/>
              <a:t>AXISCADES proprietary and confidential data</a:t>
            </a:r>
            <a:endParaRPr lang="en-IN"/>
          </a:p>
        </p:txBody>
      </p:sp>
      <p:sp>
        <p:nvSpPr>
          <p:cNvPr id="14" name="Slide Number Placeholder 5"/>
          <p:cNvSpPr>
            <a:spLocks noGrp="1"/>
          </p:cNvSpPr>
          <p:nvPr>
            <p:ph type="sldNum" sz="quarter" idx="12"/>
          </p:nvPr>
        </p:nvSpPr>
        <p:spPr>
          <a:xfrm>
            <a:off x="9734550" y="6610234"/>
            <a:ext cx="2027484" cy="230832"/>
          </a:xfrm>
          <a:prstGeom prst="rect">
            <a:avLst/>
          </a:prstGeom>
        </p:spPr>
        <p:txBody>
          <a:bodyPr/>
          <a:lstStyle>
            <a:lvl1pPr algn="r">
              <a:defRPr lang="en-IN" sz="900" kern="1200" smtClean="0">
                <a:solidFill>
                  <a:schemeClr val="bg1"/>
                </a:solidFill>
                <a:latin typeface="Arial" panose="020B0604020202020204" pitchFamily="34" charset="0"/>
                <a:ea typeface="+mn-ea"/>
                <a:cs typeface="Arial" panose="020B0604020202020204" pitchFamily="34" charset="0"/>
              </a:defRPr>
            </a:lvl1pPr>
          </a:lstStyle>
          <a:p>
            <a:fld id="{942AA6F4-5089-4C5D-8D3D-EC51493F3F3F}" type="slidenum">
              <a:rPr lang="en-IN" smtClean="0"/>
              <a:pPr/>
              <a:t>‹#›</a:t>
            </a:fld>
            <a:endParaRPr lang="en-IN" dirty="0"/>
          </a:p>
        </p:txBody>
      </p:sp>
    </p:spTree>
    <p:extLst>
      <p:ext uri="{BB962C8B-B14F-4D97-AF65-F5344CB8AC3E}">
        <p14:creationId xmlns:p14="http://schemas.microsoft.com/office/powerpoint/2010/main" val="3992250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16989" t="79722" b="17013"/>
          <a:stretch/>
        </p:blipFill>
        <p:spPr>
          <a:xfrm>
            <a:off x="-3658" y="6588125"/>
            <a:ext cx="12196828" cy="269876"/>
          </a:xfrm>
          <a:prstGeom prst="rect">
            <a:avLst/>
          </a:prstGeom>
        </p:spPr>
      </p:pic>
      <p:pic>
        <p:nvPicPr>
          <p:cNvPr id="15" name="Picture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50301" y="452280"/>
            <a:ext cx="1604866" cy="360927"/>
          </a:xfrm>
          <a:prstGeom prst="rect">
            <a:avLst/>
          </a:prstGeom>
        </p:spPr>
      </p:pic>
      <p:cxnSp>
        <p:nvCxnSpPr>
          <p:cNvPr id="16" name="Straight Connector 15"/>
          <p:cNvCxnSpPr/>
          <p:nvPr userDrawn="1"/>
        </p:nvCxnSpPr>
        <p:spPr>
          <a:xfrm>
            <a:off x="339076" y="867746"/>
            <a:ext cx="11520000" cy="0"/>
          </a:xfrm>
          <a:prstGeom prst="line">
            <a:avLst/>
          </a:prstGeom>
          <a:ln w="9525">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89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en-IN" sz="2000" kern="1200" dirty="0">
          <a:solidFill>
            <a:schemeClr val="tx1">
              <a:lumMod val="65000"/>
              <a:lumOff val="35000"/>
            </a:schemeClr>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4762" y="1461774"/>
            <a:ext cx="7860323" cy="876982"/>
          </a:xfrm>
          <a:prstGeom prst="rect">
            <a:avLst/>
          </a:prstGeom>
        </p:spPr>
        <p:txBody>
          <a:bodyPr/>
          <a:lstStyle/>
          <a:p>
            <a:pPr>
              <a:lnSpc>
                <a:spcPct val="150000"/>
              </a:lnSpc>
              <a:tabLst>
                <a:tab pos="6184900" algn="l"/>
              </a:tabLst>
            </a:pPr>
            <a:r>
              <a:rPr lang="en-IN" sz="3600" b="1" dirty="0" smtClean="0">
                <a:solidFill>
                  <a:schemeClr val="bg1"/>
                </a:solidFill>
                <a:latin typeface="Calibri Light" panose="020F0302020204030204" pitchFamily="34" charset="0"/>
                <a:cs typeface="Calibri Light" panose="020F0302020204030204" pitchFamily="34" charset="0"/>
              </a:rPr>
              <a:t>Intro to Data &amp; Course Overview</a:t>
            </a:r>
            <a:endParaRPr lang="en-IN" sz="3600" b="1" dirty="0">
              <a:solidFill>
                <a:schemeClr val="bg1"/>
              </a:solidFill>
              <a:latin typeface="Calibri Light" panose="020F0302020204030204" pitchFamily="34" charset="0"/>
              <a:cs typeface="Calibri Light" panose="020F0302020204030204" pitchFamily="34" charset="0"/>
            </a:endParaRPr>
          </a:p>
        </p:txBody>
      </p:sp>
      <p:sp>
        <p:nvSpPr>
          <p:cNvPr id="5" name="Title 1"/>
          <p:cNvSpPr txBox="1">
            <a:spLocks/>
          </p:cNvSpPr>
          <p:nvPr/>
        </p:nvSpPr>
        <p:spPr>
          <a:xfrm>
            <a:off x="744761" y="2510989"/>
            <a:ext cx="7860323" cy="876982"/>
          </a:xfrm>
          <a:prstGeom prst="rect">
            <a:avLst/>
          </a:prstGeom>
        </p:spPr>
        <p:txBody>
          <a:bodyPr/>
          <a:lstStyle>
            <a:lvl1pPr algn="l" defTabSz="914400" rtl="0" eaLnBrk="1" latinLnBrk="0" hangingPunct="1">
              <a:lnSpc>
                <a:spcPct val="90000"/>
              </a:lnSpc>
              <a:spcBef>
                <a:spcPct val="0"/>
              </a:spcBef>
              <a:buNone/>
              <a:defRPr lang="en-IN" sz="2000" kern="1200" dirty="0">
                <a:solidFill>
                  <a:schemeClr val="tx1">
                    <a:lumMod val="65000"/>
                    <a:lumOff val="35000"/>
                  </a:schemeClr>
                </a:solidFill>
                <a:latin typeface="Arial" panose="020B0604020202020204" pitchFamily="34" charset="0"/>
                <a:ea typeface="+mn-ea"/>
                <a:cs typeface="Arial" panose="020B0604020202020204" pitchFamily="34" charset="0"/>
              </a:defRPr>
            </a:lvl1pPr>
          </a:lstStyle>
          <a:p>
            <a:pPr>
              <a:lnSpc>
                <a:spcPct val="150000"/>
              </a:lnSpc>
              <a:tabLst>
                <a:tab pos="6184900" algn="l"/>
              </a:tabLst>
            </a:pPr>
            <a:r>
              <a:rPr lang="en-US" sz="3600" b="1" i="1" dirty="0" smtClean="0">
                <a:solidFill>
                  <a:schemeClr val="bg2"/>
                </a:solidFill>
                <a:latin typeface="Calibri Light" panose="020F0302020204030204" pitchFamily="34" charset="0"/>
                <a:cs typeface="Calibri Light" panose="020F0302020204030204" pitchFamily="34" charset="0"/>
              </a:rPr>
              <a:t>Data Analytics Certification</a:t>
            </a:r>
            <a:endParaRPr lang="en-US" sz="3600" b="1" i="1" dirty="0">
              <a:solidFill>
                <a:schemeClr val="bg2"/>
              </a:solidFill>
              <a:latin typeface="Calibri Light" panose="020F0302020204030204" pitchFamily="34" charset="0"/>
              <a:cs typeface="Calibri Light" panose="020F0302020204030204" pitchFamily="34" charset="0"/>
            </a:endParaRPr>
          </a:p>
        </p:txBody>
      </p:sp>
      <p:cxnSp>
        <p:nvCxnSpPr>
          <p:cNvPr id="6" name="Straight Connector 5"/>
          <p:cNvCxnSpPr/>
          <p:nvPr/>
        </p:nvCxnSpPr>
        <p:spPr>
          <a:xfrm flipV="1">
            <a:off x="789263" y="2510989"/>
            <a:ext cx="6655238" cy="17608"/>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25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13 – Putting ML into Production</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10</a:t>
            </a:fld>
            <a:endParaRPr lang="en-IN" dirty="0"/>
          </a:p>
        </p:txBody>
      </p:sp>
      <p:sp>
        <p:nvSpPr>
          <p:cNvPr id="5" name="Content Placeholder 4"/>
          <p:cNvSpPr>
            <a:spLocks noGrp="1"/>
          </p:cNvSpPr>
          <p:nvPr>
            <p:ph idx="1"/>
          </p:nvPr>
        </p:nvSpPr>
        <p:spPr>
          <a:xfrm>
            <a:off x="1788460" y="1640541"/>
            <a:ext cx="8720168" cy="4071470"/>
          </a:xfrm>
        </p:spPr>
        <p:txBody>
          <a:bodyPr/>
          <a:lstStyle/>
          <a:p>
            <a:r>
              <a:rPr lang="en-US" dirty="0" smtClean="0"/>
              <a:t>Introduction to HTML, CSS</a:t>
            </a:r>
          </a:p>
          <a:p>
            <a:r>
              <a:rPr lang="en-US" dirty="0" smtClean="0"/>
              <a:t>Introduction to MySQL</a:t>
            </a:r>
          </a:p>
          <a:p>
            <a:r>
              <a:rPr lang="en-US" dirty="0" smtClean="0"/>
              <a:t>Introduction to Flask</a:t>
            </a:r>
          </a:p>
          <a:p>
            <a:r>
              <a:rPr lang="en-US" dirty="0" smtClean="0"/>
              <a:t>Data </a:t>
            </a:r>
            <a:r>
              <a:rPr lang="en-US" dirty="0" err="1" smtClean="0"/>
              <a:t>Visualisation</a:t>
            </a:r>
            <a:endParaRPr lang="en-US" dirty="0" smtClean="0"/>
          </a:p>
        </p:txBody>
      </p:sp>
    </p:spTree>
    <p:extLst>
      <p:ext uri="{BB962C8B-B14F-4D97-AF65-F5344CB8AC3E}">
        <p14:creationId xmlns:p14="http://schemas.microsoft.com/office/powerpoint/2010/main" val="145735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14, 15 – Big Data Analytics Introduction</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11</a:t>
            </a:fld>
            <a:endParaRPr lang="en-IN" dirty="0"/>
          </a:p>
        </p:txBody>
      </p:sp>
      <p:sp>
        <p:nvSpPr>
          <p:cNvPr id="5" name="Content Placeholder 4"/>
          <p:cNvSpPr>
            <a:spLocks noGrp="1"/>
          </p:cNvSpPr>
          <p:nvPr>
            <p:ph idx="1"/>
          </p:nvPr>
        </p:nvSpPr>
        <p:spPr>
          <a:xfrm>
            <a:off x="1304364" y="1371601"/>
            <a:ext cx="7395884" cy="2286000"/>
          </a:xfrm>
        </p:spPr>
        <p:txBody>
          <a:bodyPr/>
          <a:lstStyle/>
          <a:p>
            <a:pPr lvl="0"/>
            <a:r>
              <a:rPr lang="en-US" dirty="0"/>
              <a:t>Introduction to </a:t>
            </a:r>
            <a:r>
              <a:rPr lang="en-US" dirty="0" err="1"/>
              <a:t>PySpark</a:t>
            </a:r>
            <a:endParaRPr lang="en-US" dirty="0"/>
          </a:p>
          <a:p>
            <a:pPr lvl="0"/>
            <a:r>
              <a:rPr lang="en-US" dirty="0"/>
              <a:t>Introduction to HDFS, RDD and </a:t>
            </a:r>
            <a:r>
              <a:rPr lang="en-US" dirty="0" err="1"/>
              <a:t>SparkSQL</a:t>
            </a:r>
            <a:endParaRPr lang="en-US" dirty="0"/>
          </a:p>
          <a:p>
            <a:pPr lvl="0"/>
            <a:r>
              <a:rPr lang="en-US" dirty="0"/>
              <a:t>Using Machine Learning with </a:t>
            </a:r>
            <a:r>
              <a:rPr lang="en-US" dirty="0" err="1" smtClean="0"/>
              <a:t>PySpark</a:t>
            </a:r>
            <a:endParaRPr lang="en-US" dirty="0"/>
          </a:p>
        </p:txBody>
      </p:sp>
    </p:spTree>
    <p:extLst>
      <p:ext uri="{BB962C8B-B14F-4D97-AF65-F5344CB8AC3E}">
        <p14:creationId xmlns:p14="http://schemas.microsoft.com/office/powerpoint/2010/main" val="230394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1549694"/>
            <a:ext cx="4961965" cy="1625879"/>
          </a:xfrm>
          <a:prstGeom prst="rect">
            <a:avLst/>
          </a:prstGeom>
        </p:spPr>
        <p:txBody>
          <a:bodyPr/>
          <a:lstStyle/>
          <a:p>
            <a:pPr>
              <a:lnSpc>
                <a:spcPct val="150000"/>
              </a:lnSpc>
              <a:tabLst>
                <a:tab pos="6184900" algn="l"/>
              </a:tabLst>
            </a:pPr>
            <a:r>
              <a:rPr lang="en-IN" sz="3600" b="1" dirty="0" smtClean="0">
                <a:solidFill>
                  <a:schemeClr val="bg1"/>
                </a:solidFill>
                <a:latin typeface="Calibri Light" panose="020F0302020204030204" pitchFamily="34" charset="0"/>
                <a:cs typeface="Calibri Light" panose="020F0302020204030204" pitchFamily="34" charset="0"/>
              </a:rPr>
              <a:t>THANK YOU</a:t>
            </a:r>
            <a:br>
              <a:rPr lang="en-IN" sz="3600" b="1" dirty="0" smtClean="0">
                <a:solidFill>
                  <a:schemeClr val="bg1"/>
                </a:solidFill>
                <a:latin typeface="Calibri Light" panose="020F0302020204030204" pitchFamily="34" charset="0"/>
                <a:cs typeface="Calibri Light" panose="020F0302020204030204" pitchFamily="34" charset="0"/>
              </a:rPr>
            </a:br>
            <a:r>
              <a:rPr lang="en-IN" sz="3600" b="1" dirty="0" smtClean="0">
                <a:solidFill>
                  <a:schemeClr val="bg1"/>
                </a:solidFill>
                <a:latin typeface="Calibri Light" panose="020F0302020204030204" pitchFamily="34" charset="0"/>
                <a:cs typeface="Calibri Light" panose="020F0302020204030204" pitchFamily="34" charset="0"/>
              </a:rPr>
              <a:t/>
            </a:r>
            <a:br>
              <a:rPr lang="en-IN" sz="3600" b="1" dirty="0" smtClean="0">
                <a:solidFill>
                  <a:schemeClr val="bg1"/>
                </a:solidFill>
                <a:latin typeface="Calibri Light" panose="020F0302020204030204" pitchFamily="34" charset="0"/>
                <a:cs typeface="Calibri Light" panose="020F0302020204030204" pitchFamily="34" charset="0"/>
              </a:rPr>
            </a:br>
            <a:r>
              <a:rPr lang="en-IN" sz="2800" b="1" i="1" dirty="0" smtClean="0">
                <a:solidFill>
                  <a:schemeClr val="bg2"/>
                </a:solidFill>
                <a:latin typeface="Calibri Light" panose="020F0302020204030204" pitchFamily="34" charset="0"/>
                <a:cs typeface="Calibri Light" panose="020F0302020204030204" pitchFamily="34" charset="0"/>
              </a:rPr>
              <a:t>sudeep.dsouza@axiscades.com</a:t>
            </a:r>
            <a:endParaRPr lang="en-IN" sz="3600" b="1" i="1" dirty="0">
              <a:solidFill>
                <a:schemeClr val="bg2"/>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28712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69027"/>
            <a:ext cx="9349318" cy="720000"/>
          </a:xfrm>
        </p:spPr>
        <p:txBody>
          <a:bodyPr>
            <a:normAutofit/>
          </a:bodyPr>
          <a:lstStyle/>
          <a:p>
            <a:r>
              <a:rPr lang="en-US" sz="3600" dirty="0" smtClean="0"/>
              <a:t>What is Data?</a:t>
            </a:r>
            <a:endParaRPr lang="en-US" sz="3600"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2</a:t>
            </a:fld>
            <a:endParaRPr lang="en-IN" dirty="0"/>
          </a:p>
        </p:txBody>
      </p:sp>
      <p:sp>
        <p:nvSpPr>
          <p:cNvPr id="5" name="TextBox 4"/>
          <p:cNvSpPr txBox="1"/>
          <p:nvPr/>
        </p:nvSpPr>
        <p:spPr>
          <a:xfrm>
            <a:off x="1348177" y="1680882"/>
            <a:ext cx="9400115" cy="1477328"/>
          </a:xfrm>
          <a:prstGeom prst="rect">
            <a:avLst/>
          </a:prstGeom>
          <a:noFill/>
        </p:spPr>
        <p:txBody>
          <a:bodyPr wrap="square" rtlCol="0">
            <a:spAutoFit/>
          </a:bodyPr>
          <a:lstStyle/>
          <a:p>
            <a:r>
              <a:rPr lang="en-US" dirty="0"/>
              <a:t>Data are characteristics or information, usually numerical, that are collected through observation. In a more technical sense, data is a set of values of qualitative or quantitative variables about one or more persons or </a:t>
            </a:r>
            <a:r>
              <a:rPr lang="en-US" dirty="0" smtClean="0"/>
              <a:t>objects.</a:t>
            </a:r>
          </a:p>
          <a:p>
            <a:endParaRPr lang="en-US" dirty="0"/>
          </a:p>
          <a:p>
            <a:r>
              <a:rPr lang="en-US" i="1" dirty="0" smtClean="0"/>
              <a:t>The singular of Data is Datum.</a:t>
            </a:r>
            <a:endParaRPr lang="en-US" i="1" dirty="0"/>
          </a:p>
        </p:txBody>
      </p:sp>
    </p:spTree>
    <p:extLst>
      <p:ext uri="{BB962C8B-B14F-4D97-AF65-F5344CB8AC3E}">
        <p14:creationId xmlns:p14="http://schemas.microsoft.com/office/powerpoint/2010/main" val="107650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Data</a:t>
            </a:r>
            <a:endParaRPr lang="en-US" sz="3200"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3</a:t>
            </a:fld>
            <a:endParaRPr lang="en-IN" dirty="0"/>
          </a:p>
        </p:txBody>
      </p:sp>
      <p:sp>
        <p:nvSpPr>
          <p:cNvPr id="6" name="TextBox 5"/>
          <p:cNvSpPr txBox="1"/>
          <p:nvPr/>
        </p:nvSpPr>
        <p:spPr>
          <a:xfrm>
            <a:off x="470647" y="1411941"/>
            <a:ext cx="4881282" cy="738664"/>
          </a:xfrm>
          <a:prstGeom prst="rect">
            <a:avLst/>
          </a:prstGeom>
          <a:noFill/>
        </p:spPr>
        <p:txBody>
          <a:bodyPr wrap="square" rtlCol="0">
            <a:spAutoFit/>
          </a:bodyPr>
          <a:lstStyle/>
          <a:p>
            <a:r>
              <a:rPr lang="en-US" sz="1400" b="1" i="1" dirty="0"/>
              <a:t>Quantitative</a:t>
            </a:r>
            <a:r>
              <a:rPr lang="en-US" sz="1400" b="1" dirty="0"/>
              <a:t> </a:t>
            </a:r>
            <a:r>
              <a:rPr lang="en-US" sz="1400" dirty="0"/>
              <a:t>data deals with numbers and things you can measure objectively: dimensions such as height, width, and length. Temperature and humidity. Prices. Area and volume</a:t>
            </a:r>
            <a:r>
              <a:rPr lang="en-US" sz="1400" dirty="0" smtClean="0"/>
              <a:t>.</a:t>
            </a:r>
          </a:p>
        </p:txBody>
      </p:sp>
      <p:sp>
        <p:nvSpPr>
          <p:cNvPr id="7" name="Rectangle 6"/>
          <p:cNvSpPr/>
          <p:nvPr/>
        </p:nvSpPr>
        <p:spPr>
          <a:xfrm>
            <a:off x="900953" y="2623755"/>
            <a:ext cx="4558553" cy="2462213"/>
          </a:xfrm>
          <a:prstGeom prst="rect">
            <a:avLst/>
          </a:prstGeom>
        </p:spPr>
        <p:txBody>
          <a:bodyPr wrap="square">
            <a:spAutoFit/>
          </a:bodyPr>
          <a:lstStyle/>
          <a:p>
            <a:r>
              <a:rPr lang="en-US" sz="1400" b="1" dirty="0"/>
              <a:t>Continuous data</a:t>
            </a:r>
            <a:r>
              <a:rPr lang="en-US" sz="1400" dirty="0"/>
              <a:t>, on the other hand, could be divided and reduced to finer and finer levels. For example, you can measure the height of your kids at progressively more precise scales—meters, centimeters, millimeters, and beyond—so height is continuous data.</a:t>
            </a:r>
          </a:p>
          <a:p>
            <a:endParaRPr lang="en-US" sz="1400" dirty="0" smtClean="0"/>
          </a:p>
          <a:p>
            <a:r>
              <a:rPr lang="en-US" sz="1400" b="1" dirty="0" smtClean="0"/>
              <a:t>Discrete</a:t>
            </a:r>
            <a:r>
              <a:rPr lang="en-US" sz="1400" b="1" dirty="0"/>
              <a:t> data</a:t>
            </a:r>
            <a:r>
              <a:rPr lang="en-US" sz="1400" dirty="0"/>
              <a:t> is a count that can't be made more precise. Typically it involves integers. For instance, the number of children (or adults, or pets) in your family is discrete data, because you are counting whole, indivisible entities: you can't have 2.5 kids, or 1.3 pets</a:t>
            </a:r>
            <a:r>
              <a:rPr lang="en-US" sz="1400" dirty="0" smtClean="0"/>
              <a:t>.</a:t>
            </a:r>
          </a:p>
        </p:txBody>
      </p:sp>
      <p:sp>
        <p:nvSpPr>
          <p:cNvPr id="10" name="Rectangle 9"/>
          <p:cNvSpPr/>
          <p:nvPr/>
        </p:nvSpPr>
        <p:spPr>
          <a:xfrm>
            <a:off x="6526646" y="1411941"/>
            <a:ext cx="5235388" cy="738664"/>
          </a:xfrm>
          <a:prstGeom prst="rect">
            <a:avLst/>
          </a:prstGeom>
        </p:spPr>
        <p:txBody>
          <a:bodyPr wrap="square">
            <a:spAutoFit/>
          </a:bodyPr>
          <a:lstStyle/>
          <a:p>
            <a:r>
              <a:rPr lang="en-US" sz="1400" b="1" i="1" dirty="0"/>
              <a:t>Qualitative </a:t>
            </a:r>
            <a:r>
              <a:rPr lang="en-US" sz="1400" dirty="0"/>
              <a:t>data deals with characteristics and descriptors that can't be easily measured, but can be observed subjectively—such as smells, tastes, textures, attractiveness. </a:t>
            </a:r>
          </a:p>
        </p:txBody>
      </p:sp>
      <p:sp>
        <p:nvSpPr>
          <p:cNvPr id="11" name="Rectangle 10"/>
          <p:cNvSpPr/>
          <p:nvPr/>
        </p:nvSpPr>
        <p:spPr>
          <a:xfrm>
            <a:off x="6947647" y="2613041"/>
            <a:ext cx="4697506" cy="2246769"/>
          </a:xfrm>
          <a:prstGeom prst="rect">
            <a:avLst/>
          </a:prstGeom>
        </p:spPr>
        <p:txBody>
          <a:bodyPr wrap="square">
            <a:spAutoFit/>
          </a:bodyPr>
          <a:lstStyle/>
          <a:p>
            <a:r>
              <a:rPr lang="en-US" sz="1400" b="1" i="1" dirty="0">
                <a:solidFill>
                  <a:srgbClr val="333333"/>
                </a:solidFill>
                <a:latin typeface="Helvetica Neue"/>
              </a:rPr>
              <a:t>Binary </a:t>
            </a:r>
            <a:r>
              <a:rPr lang="en-US" sz="1400" dirty="0">
                <a:solidFill>
                  <a:srgbClr val="333333"/>
                </a:solidFill>
                <a:latin typeface="Helvetica Neue"/>
              </a:rPr>
              <a:t>data place things in one of two mutually exclusive categories: right/wrong, true/false, or accept/reject. </a:t>
            </a:r>
            <a:endParaRPr lang="en-US" sz="1400" dirty="0" smtClean="0">
              <a:solidFill>
                <a:srgbClr val="333333"/>
              </a:solidFill>
              <a:latin typeface="Helvetica Neue"/>
            </a:endParaRPr>
          </a:p>
          <a:p>
            <a:endParaRPr lang="en-US" sz="1400" dirty="0" smtClean="0">
              <a:solidFill>
                <a:srgbClr val="333333"/>
              </a:solidFill>
              <a:latin typeface="Helvetica Neue"/>
            </a:endParaRPr>
          </a:p>
          <a:p>
            <a:r>
              <a:rPr lang="en-US" sz="1400" b="1" i="1" dirty="0" smtClean="0"/>
              <a:t>Unordered</a:t>
            </a:r>
            <a:r>
              <a:rPr lang="en-US" sz="1400" b="1" i="1" dirty="0"/>
              <a:t> </a:t>
            </a:r>
            <a:r>
              <a:rPr lang="en-US" sz="1400" dirty="0"/>
              <a:t>or </a:t>
            </a:r>
            <a:r>
              <a:rPr lang="en-US" sz="1400" b="1" i="1" dirty="0" smtClean="0"/>
              <a:t>Nominal</a:t>
            </a:r>
            <a:r>
              <a:rPr lang="en-US" sz="1400" b="1" i="1" dirty="0"/>
              <a:t> </a:t>
            </a:r>
            <a:r>
              <a:rPr lang="en-US" sz="1400" dirty="0"/>
              <a:t>data, we assign individual items to named categories that do not have an implicit or natural value or rank</a:t>
            </a:r>
            <a:endParaRPr lang="en-US" sz="1400" dirty="0">
              <a:solidFill>
                <a:srgbClr val="333333"/>
              </a:solidFill>
              <a:latin typeface="Helvetica Neue"/>
            </a:endParaRPr>
          </a:p>
          <a:p>
            <a:endParaRPr lang="en-US" sz="1400" b="1" i="1" dirty="0" smtClean="0"/>
          </a:p>
          <a:p>
            <a:r>
              <a:rPr lang="en-US" sz="1400" b="1" i="1" dirty="0" smtClean="0"/>
              <a:t>Ordered or Ordinal</a:t>
            </a:r>
            <a:r>
              <a:rPr lang="en-US" sz="1400" b="1" i="1" dirty="0"/>
              <a:t> </a:t>
            </a:r>
            <a:r>
              <a:rPr lang="en-US" sz="1400" dirty="0"/>
              <a:t>data, in which items are assigned to categories that do have some kind of implicit or natural order, such as "Short, Medium, or Tall."  </a:t>
            </a:r>
          </a:p>
        </p:txBody>
      </p:sp>
      <p:cxnSp>
        <p:nvCxnSpPr>
          <p:cNvPr id="13" name="Straight Connector 12"/>
          <p:cNvCxnSpPr/>
          <p:nvPr/>
        </p:nvCxnSpPr>
        <p:spPr>
          <a:xfrm>
            <a:off x="6024283" y="1411941"/>
            <a:ext cx="40341" cy="403411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1671" y="5701553"/>
            <a:ext cx="11379935" cy="523220"/>
          </a:xfrm>
          <a:prstGeom prst="rect">
            <a:avLst/>
          </a:prstGeom>
          <a:noFill/>
        </p:spPr>
        <p:txBody>
          <a:bodyPr wrap="square" rtlCol="0">
            <a:spAutoFit/>
          </a:bodyPr>
          <a:lstStyle/>
          <a:p>
            <a:r>
              <a:rPr lang="en-US" sz="1400" b="1" i="1" dirty="0"/>
              <a:t>Big </a:t>
            </a:r>
            <a:r>
              <a:rPr lang="en-US" sz="1400" b="1" i="1" dirty="0" smtClean="0"/>
              <a:t>Data </a:t>
            </a:r>
            <a:r>
              <a:rPr lang="en-US" sz="1400" dirty="0"/>
              <a:t>is a field that treats ways to analyze, systematically extract information from, or otherwise deal with data sets that are too large or complex to be dealt with by traditional data-processing application software</a:t>
            </a:r>
          </a:p>
        </p:txBody>
      </p:sp>
    </p:spTree>
    <p:extLst>
      <p:ext uri="{BB962C8B-B14F-4D97-AF65-F5344CB8AC3E}">
        <p14:creationId xmlns:p14="http://schemas.microsoft.com/office/powerpoint/2010/main" val="244187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4</a:t>
            </a:fld>
            <a:endParaRPr lang="en-IN" dirty="0"/>
          </a:p>
        </p:txBody>
      </p:sp>
      <p:sp>
        <p:nvSpPr>
          <p:cNvPr id="5" name="Content Placeholder 4"/>
          <p:cNvSpPr>
            <a:spLocks noGrp="1"/>
          </p:cNvSpPr>
          <p:nvPr>
            <p:ph idx="1"/>
          </p:nvPr>
        </p:nvSpPr>
        <p:spPr>
          <a:xfrm>
            <a:off x="1425388" y="1385047"/>
            <a:ext cx="9325286" cy="1021977"/>
          </a:xfrm>
        </p:spPr>
        <p:txBody>
          <a:bodyPr/>
          <a:lstStyle/>
          <a:p>
            <a:pPr marL="0" indent="0" algn="ctr">
              <a:buNone/>
            </a:pPr>
            <a:r>
              <a:rPr lang="en-US" b="1"/>
              <a:t>Data </a:t>
            </a:r>
            <a:r>
              <a:rPr lang="en-US" b="1" smtClean="0"/>
              <a:t>analytics </a:t>
            </a:r>
            <a:r>
              <a:rPr lang="en-US" dirty="0"/>
              <a:t>is a process of inspecting, cleansing, transforming and modeling data with the goal of discovering useful information, informing conclusions and supporting </a:t>
            </a:r>
            <a:r>
              <a:rPr lang="en-US" dirty="0" smtClean="0"/>
              <a:t>decision-making.</a:t>
            </a:r>
            <a:endParaRPr lang="en-US" dirty="0"/>
          </a:p>
        </p:txBody>
      </p:sp>
      <p:sp>
        <p:nvSpPr>
          <p:cNvPr id="6" name="Title 1"/>
          <p:cNvSpPr>
            <a:spLocks noGrp="1"/>
          </p:cNvSpPr>
          <p:nvPr>
            <p:ph type="title"/>
          </p:nvPr>
        </p:nvSpPr>
        <p:spPr>
          <a:xfrm>
            <a:off x="347133" y="69027"/>
            <a:ext cx="9349318" cy="720000"/>
          </a:xfrm>
        </p:spPr>
        <p:txBody>
          <a:bodyPr>
            <a:normAutofit/>
          </a:bodyPr>
          <a:lstStyle/>
          <a:p>
            <a:r>
              <a:rPr lang="en-US" sz="3600" dirty="0" smtClean="0"/>
              <a:t>What is </a:t>
            </a:r>
            <a:r>
              <a:rPr lang="en-US" sz="3600" dirty="0" smtClean="0"/>
              <a:t>Data Analytics?</a:t>
            </a:r>
            <a:endParaRPr lang="en-US" sz="3600" dirty="0"/>
          </a:p>
        </p:txBody>
      </p:sp>
      <p:sp>
        <p:nvSpPr>
          <p:cNvPr id="7" name="TextBox 6"/>
          <p:cNvSpPr txBox="1"/>
          <p:nvPr/>
        </p:nvSpPr>
        <p:spPr>
          <a:xfrm>
            <a:off x="685800" y="3031301"/>
            <a:ext cx="10867077" cy="2031325"/>
          </a:xfrm>
          <a:prstGeom prst="rect">
            <a:avLst/>
          </a:prstGeom>
          <a:noFill/>
        </p:spPr>
        <p:txBody>
          <a:bodyPr wrap="none" rtlCol="0">
            <a:spAutoFit/>
          </a:bodyPr>
          <a:lstStyle/>
          <a:p>
            <a:r>
              <a:rPr lang="en-US" b="1" dirty="0" smtClean="0">
                <a:solidFill>
                  <a:srgbClr val="FF0000"/>
                </a:solidFill>
              </a:rPr>
              <a:t>Data Collection  -&gt; </a:t>
            </a:r>
          </a:p>
          <a:p>
            <a:r>
              <a:rPr lang="en-US" b="1" dirty="0"/>
              <a:t>	</a:t>
            </a:r>
            <a:r>
              <a:rPr lang="en-US" b="1" dirty="0" smtClean="0"/>
              <a:t>	</a:t>
            </a:r>
            <a:r>
              <a:rPr lang="en-US" b="1" dirty="0" smtClean="0">
                <a:solidFill>
                  <a:srgbClr val="FFC000"/>
                </a:solidFill>
              </a:rPr>
              <a:t>Data Pre-Processing -&gt; </a:t>
            </a:r>
          </a:p>
          <a:p>
            <a:r>
              <a:rPr lang="en-US" b="1" dirty="0">
                <a:solidFill>
                  <a:srgbClr val="FFC000"/>
                </a:solidFill>
              </a:rPr>
              <a:t>	</a:t>
            </a:r>
            <a:r>
              <a:rPr lang="en-US" b="1" dirty="0" smtClean="0">
                <a:solidFill>
                  <a:srgbClr val="FFC000"/>
                </a:solidFill>
              </a:rPr>
              <a:t>			Data Transformation -&gt; </a:t>
            </a:r>
          </a:p>
          <a:p>
            <a:r>
              <a:rPr lang="en-US" b="1" dirty="0"/>
              <a:t>	</a:t>
            </a:r>
            <a:r>
              <a:rPr lang="en-US" b="1" dirty="0" smtClean="0"/>
              <a:t>					</a:t>
            </a:r>
            <a:r>
              <a:rPr lang="en-US" b="1" dirty="0" smtClean="0">
                <a:solidFill>
                  <a:srgbClr val="00B050"/>
                </a:solidFill>
              </a:rPr>
              <a:t>Data Modelling -&gt; </a:t>
            </a:r>
          </a:p>
          <a:p>
            <a:r>
              <a:rPr lang="en-US" b="1" dirty="0">
                <a:solidFill>
                  <a:srgbClr val="00B050"/>
                </a:solidFill>
              </a:rPr>
              <a:t>	</a:t>
            </a:r>
            <a:r>
              <a:rPr lang="en-US" b="1" dirty="0" smtClean="0">
                <a:solidFill>
                  <a:srgbClr val="00B050"/>
                </a:solidFill>
              </a:rPr>
              <a:t>							Data Visualization -&gt;</a:t>
            </a:r>
          </a:p>
          <a:p>
            <a:r>
              <a:rPr lang="en-US" b="1" dirty="0">
                <a:solidFill>
                  <a:srgbClr val="00B050"/>
                </a:solidFill>
              </a:rPr>
              <a:t>	</a:t>
            </a:r>
            <a:r>
              <a:rPr lang="en-US" b="1" dirty="0" smtClean="0">
                <a:solidFill>
                  <a:srgbClr val="00B050"/>
                </a:solidFill>
              </a:rPr>
              <a:t>			</a:t>
            </a:r>
            <a:r>
              <a:rPr lang="en-US" b="1" dirty="0">
                <a:solidFill>
                  <a:srgbClr val="00B050"/>
                </a:solidFill>
              </a:rPr>
              <a:t>	</a:t>
            </a:r>
            <a:r>
              <a:rPr lang="en-US" b="1" dirty="0" smtClean="0">
                <a:solidFill>
                  <a:srgbClr val="00B050"/>
                </a:solidFill>
              </a:rPr>
              <a:t>					Data Insights</a:t>
            </a:r>
          </a:p>
          <a:p>
            <a:r>
              <a:rPr lang="en-US" b="1" dirty="0"/>
              <a:t>	</a:t>
            </a:r>
            <a:r>
              <a:rPr lang="en-US" b="1" dirty="0" smtClean="0"/>
              <a:t>								</a:t>
            </a:r>
            <a:endParaRPr lang="en-US" b="1" dirty="0"/>
          </a:p>
        </p:txBody>
      </p:sp>
    </p:spTree>
    <p:extLst>
      <p:ext uri="{BB962C8B-B14F-4D97-AF65-F5344CB8AC3E}">
        <p14:creationId xmlns:p14="http://schemas.microsoft.com/office/powerpoint/2010/main" val="1974694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2 – Programming and Non Programming ML</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5</a:t>
            </a:fld>
            <a:endParaRPr lang="en-IN" dirty="0"/>
          </a:p>
        </p:txBody>
      </p:sp>
      <p:pic>
        <p:nvPicPr>
          <p:cNvPr id="6" name="Picture 2" descr="The Python Logo | Python Software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99" y="2152827"/>
            <a:ext cx="3767143" cy="1272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 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5150" y="3722270"/>
            <a:ext cx="1308661" cy="1014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KNIME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968" y="1403586"/>
            <a:ext cx="2399366" cy="23993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Orange (software)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7299" y="4005021"/>
            <a:ext cx="1905000" cy="11811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658573" y="1322904"/>
            <a:ext cx="2646878" cy="369332"/>
          </a:xfrm>
          <a:prstGeom prst="rect">
            <a:avLst/>
          </a:prstGeom>
          <a:noFill/>
        </p:spPr>
        <p:txBody>
          <a:bodyPr wrap="none" rtlCol="0">
            <a:spAutoFit/>
          </a:bodyPr>
          <a:lstStyle/>
          <a:p>
            <a:r>
              <a:rPr lang="en-US" dirty="0" smtClean="0"/>
              <a:t>Programming based ML</a:t>
            </a:r>
            <a:endParaRPr lang="en-US" dirty="0"/>
          </a:p>
        </p:txBody>
      </p:sp>
      <p:sp>
        <p:nvSpPr>
          <p:cNvPr id="11" name="TextBox 10"/>
          <p:cNvSpPr txBox="1"/>
          <p:nvPr/>
        </p:nvSpPr>
        <p:spPr>
          <a:xfrm>
            <a:off x="7530212" y="1323024"/>
            <a:ext cx="3134191" cy="369332"/>
          </a:xfrm>
          <a:prstGeom prst="rect">
            <a:avLst/>
          </a:prstGeom>
          <a:noFill/>
        </p:spPr>
        <p:txBody>
          <a:bodyPr wrap="none" rtlCol="0">
            <a:spAutoFit/>
          </a:bodyPr>
          <a:lstStyle/>
          <a:p>
            <a:r>
              <a:rPr lang="en-US" dirty="0" smtClean="0"/>
              <a:t>Non Programming based ML</a:t>
            </a:r>
            <a:endParaRPr lang="en-US" dirty="0"/>
          </a:p>
        </p:txBody>
      </p:sp>
      <p:sp>
        <p:nvSpPr>
          <p:cNvPr id="12" name="Rectangle 11"/>
          <p:cNvSpPr/>
          <p:nvPr/>
        </p:nvSpPr>
        <p:spPr>
          <a:xfrm>
            <a:off x="712694" y="1990165"/>
            <a:ext cx="10515600" cy="1421645"/>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16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 – 7 : Machine Learning Algorithms and Application</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6</a:t>
            </a:fld>
            <a:endParaRPr lang="en-IN" dirty="0"/>
          </a:p>
        </p:txBody>
      </p:sp>
      <p:sp>
        <p:nvSpPr>
          <p:cNvPr id="5" name="Content Placeholder 4"/>
          <p:cNvSpPr>
            <a:spLocks noGrp="1"/>
          </p:cNvSpPr>
          <p:nvPr>
            <p:ph idx="1"/>
          </p:nvPr>
        </p:nvSpPr>
        <p:spPr>
          <a:xfrm>
            <a:off x="938804" y="1456577"/>
            <a:ext cx="5905749" cy="2120341"/>
          </a:xfrm>
        </p:spPr>
        <p:txBody>
          <a:bodyPr/>
          <a:lstStyle/>
          <a:p>
            <a:r>
              <a:rPr lang="en-US" dirty="0" smtClean="0"/>
              <a:t>Session 3 – Regression</a:t>
            </a:r>
          </a:p>
          <a:p>
            <a:r>
              <a:rPr lang="en-US" dirty="0" smtClean="0"/>
              <a:t>Session 4 – Classifications</a:t>
            </a:r>
          </a:p>
          <a:p>
            <a:r>
              <a:rPr lang="en-US" dirty="0" smtClean="0"/>
              <a:t>Session 5 – Clustering</a:t>
            </a:r>
          </a:p>
          <a:p>
            <a:r>
              <a:rPr lang="en-US" dirty="0" smtClean="0"/>
              <a:t>Session 6 – SVM and Reinforcement Learning</a:t>
            </a:r>
          </a:p>
          <a:p>
            <a:r>
              <a:rPr lang="en-US" dirty="0" smtClean="0"/>
              <a:t>Session 7 – Dimensionality Reduction</a:t>
            </a:r>
          </a:p>
        </p:txBody>
      </p:sp>
      <p:sp>
        <p:nvSpPr>
          <p:cNvPr id="6" name="TextBox 5"/>
          <p:cNvSpPr txBox="1"/>
          <p:nvPr/>
        </p:nvSpPr>
        <p:spPr>
          <a:xfrm>
            <a:off x="1321365" y="4141694"/>
            <a:ext cx="8831164" cy="646331"/>
          </a:xfrm>
          <a:prstGeom prst="rect">
            <a:avLst/>
          </a:prstGeom>
          <a:noFill/>
        </p:spPr>
        <p:txBody>
          <a:bodyPr wrap="square" rtlCol="0">
            <a:spAutoFit/>
          </a:bodyPr>
          <a:lstStyle/>
          <a:p>
            <a:r>
              <a:rPr lang="en-US" dirty="0" smtClean="0"/>
              <a:t>We will go through algorithms to be used to </a:t>
            </a:r>
            <a:r>
              <a:rPr lang="en-US" dirty="0" err="1" smtClean="0"/>
              <a:t>analyse</a:t>
            </a:r>
            <a:r>
              <a:rPr lang="en-US" dirty="0" smtClean="0"/>
              <a:t> data in each of these areas and implement them in Python and KNIME</a:t>
            </a:r>
            <a:endParaRPr lang="en-US" dirty="0"/>
          </a:p>
        </p:txBody>
      </p:sp>
    </p:spTree>
    <p:extLst>
      <p:ext uri="{BB962C8B-B14F-4D97-AF65-F5344CB8AC3E}">
        <p14:creationId xmlns:p14="http://schemas.microsoft.com/office/powerpoint/2010/main" val="226950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8, 9 – Introduction to Deep Learning</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7</a:t>
            </a:fld>
            <a:endParaRPr lang="en-IN" dirty="0"/>
          </a:p>
        </p:txBody>
      </p:sp>
      <p:sp>
        <p:nvSpPr>
          <p:cNvPr id="5" name="Content Placeholder 4"/>
          <p:cNvSpPr>
            <a:spLocks noGrp="1"/>
          </p:cNvSpPr>
          <p:nvPr>
            <p:ph idx="1"/>
          </p:nvPr>
        </p:nvSpPr>
        <p:spPr>
          <a:xfrm>
            <a:off x="1277470" y="1600201"/>
            <a:ext cx="7079627" cy="2955364"/>
          </a:xfrm>
        </p:spPr>
        <p:txBody>
          <a:bodyPr/>
          <a:lstStyle/>
          <a:p>
            <a:r>
              <a:rPr lang="en-US" dirty="0" smtClean="0"/>
              <a:t>Building a Deep Neural Network</a:t>
            </a:r>
          </a:p>
          <a:p>
            <a:r>
              <a:rPr lang="en-US" dirty="0" smtClean="0"/>
              <a:t>Activation Functions</a:t>
            </a:r>
          </a:p>
          <a:p>
            <a:r>
              <a:rPr lang="en-US" dirty="0" smtClean="0"/>
              <a:t>Model Training</a:t>
            </a:r>
          </a:p>
          <a:p>
            <a:r>
              <a:rPr lang="en-US" dirty="0" err="1" smtClean="0"/>
              <a:t>Hyperparameter</a:t>
            </a:r>
            <a:r>
              <a:rPr lang="en-US" dirty="0" smtClean="0"/>
              <a:t> Tuning</a:t>
            </a:r>
          </a:p>
          <a:p>
            <a:endParaRPr lang="en-US" dirty="0"/>
          </a:p>
          <a:p>
            <a:r>
              <a:rPr lang="en-US" dirty="0" smtClean="0"/>
              <a:t>Introduction to RNN’s</a:t>
            </a:r>
          </a:p>
        </p:txBody>
      </p:sp>
    </p:spTree>
    <p:extLst>
      <p:ext uri="{BB962C8B-B14F-4D97-AF65-F5344CB8AC3E}">
        <p14:creationId xmlns:p14="http://schemas.microsoft.com/office/powerpoint/2010/main" val="176017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10, 11 – Computer Vision</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8</a:t>
            </a:fld>
            <a:endParaRPr lang="en-IN" dirty="0"/>
          </a:p>
        </p:txBody>
      </p:sp>
      <p:sp>
        <p:nvSpPr>
          <p:cNvPr id="5" name="Content Placeholder 4"/>
          <p:cNvSpPr>
            <a:spLocks noGrp="1"/>
          </p:cNvSpPr>
          <p:nvPr>
            <p:ph idx="1"/>
          </p:nvPr>
        </p:nvSpPr>
        <p:spPr>
          <a:xfrm>
            <a:off x="814919" y="1519518"/>
            <a:ext cx="8074709" cy="3815975"/>
          </a:xfrm>
        </p:spPr>
        <p:txBody>
          <a:bodyPr/>
          <a:lstStyle/>
          <a:p>
            <a:r>
              <a:rPr lang="en-US" dirty="0" smtClean="0"/>
              <a:t>Object Classification – What an object is?</a:t>
            </a:r>
          </a:p>
          <a:p>
            <a:r>
              <a:rPr lang="en-US" dirty="0" smtClean="0"/>
              <a:t>Object Detection – Where the object is?</a:t>
            </a:r>
          </a:p>
          <a:p>
            <a:r>
              <a:rPr lang="en-US" dirty="0" smtClean="0"/>
              <a:t>Convolution Neural Networks – Using CNNs for generic detection</a:t>
            </a:r>
            <a:endParaRPr lang="en-US" dirty="0"/>
          </a:p>
        </p:txBody>
      </p:sp>
    </p:spTree>
    <p:extLst>
      <p:ext uri="{BB962C8B-B14F-4D97-AF65-F5344CB8AC3E}">
        <p14:creationId xmlns:p14="http://schemas.microsoft.com/office/powerpoint/2010/main" val="73491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12 – Natural Language Processing</a:t>
            </a:r>
            <a:endParaRPr lang="en-US" dirty="0"/>
          </a:p>
        </p:txBody>
      </p:sp>
      <p:sp>
        <p:nvSpPr>
          <p:cNvPr id="3" name="Footer Placeholder 2"/>
          <p:cNvSpPr>
            <a:spLocks noGrp="1"/>
          </p:cNvSpPr>
          <p:nvPr>
            <p:ph type="ftr" sz="quarter" idx="11"/>
          </p:nvPr>
        </p:nvSpPr>
        <p:spPr/>
        <p:txBody>
          <a:bodyPr/>
          <a:lstStyle/>
          <a:p>
            <a:pPr>
              <a:defRPr/>
            </a:pPr>
            <a:r>
              <a:rPr lang="en-IN" smtClean="0"/>
              <a:t>AXISCADES proprietary and confidential data</a:t>
            </a:r>
            <a:endParaRPr lang="en-IN"/>
          </a:p>
        </p:txBody>
      </p:sp>
      <p:sp>
        <p:nvSpPr>
          <p:cNvPr id="4" name="Slide Number Placeholder 3"/>
          <p:cNvSpPr>
            <a:spLocks noGrp="1"/>
          </p:cNvSpPr>
          <p:nvPr>
            <p:ph type="sldNum" sz="quarter" idx="12"/>
          </p:nvPr>
        </p:nvSpPr>
        <p:spPr/>
        <p:txBody>
          <a:bodyPr/>
          <a:lstStyle/>
          <a:p>
            <a:fld id="{942AA6F4-5089-4C5D-8D3D-EC51493F3F3F}" type="slidenum">
              <a:rPr lang="en-IN" smtClean="0"/>
              <a:pPr/>
              <a:t>9</a:t>
            </a:fld>
            <a:endParaRPr lang="en-IN" dirty="0"/>
          </a:p>
        </p:txBody>
      </p:sp>
      <p:sp>
        <p:nvSpPr>
          <p:cNvPr id="5" name="Content Placeholder 4"/>
          <p:cNvSpPr>
            <a:spLocks noGrp="1"/>
          </p:cNvSpPr>
          <p:nvPr>
            <p:ph idx="1"/>
          </p:nvPr>
        </p:nvSpPr>
        <p:spPr>
          <a:xfrm>
            <a:off x="1344705" y="1573306"/>
            <a:ext cx="4867836" cy="847165"/>
          </a:xfrm>
        </p:spPr>
        <p:txBody>
          <a:bodyPr/>
          <a:lstStyle/>
          <a:p>
            <a:r>
              <a:rPr lang="en-US" dirty="0" smtClean="0"/>
              <a:t>Classifying Text from topics</a:t>
            </a:r>
          </a:p>
          <a:p>
            <a:r>
              <a:rPr lang="en-US" dirty="0" smtClean="0"/>
              <a:t>Building a basic </a:t>
            </a:r>
            <a:r>
              <a:rPr lang="en-US" dirty="0" err="1" smtClean="0"/>
              <a:t>Chatbot</a:t>
            </a:r>
            <a:r>
              <a:rPr lang="en-US" dirty="0" smtClean="0"/>
              <a:t> in Python</a:t>
            </a:r>
            <a:endParaRPr lang="en-US" dirty="0"/>
          </a:p>
        </p:txBody>
      </p:sp>
    </p:spTree>
    <p:extLst>
      <p:ext uri="{BB962C8B-B14F-4D97-AF65-F5344CB8AC3E}">
        <p14:creationId xmlns:p14="http://schemas.microsoft.com/office/powerpoint/2010/main" val="4273629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4085</TotalTime>
  <Words>389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Helvetica Neue</vt:lpstr>
      <vt:lpstr>Wingdings</vt:lpstr>
      <vt:lpstr>Office Theme</vt:lpstr>
      <vt:lpstr>Intro to Data &amp; Course Overview</vt:lpstr>
      <vt:lpstr>What is Data?</vt:lpstr>
      <vt:lpstr>Types of Data</vt:lpstr>
      <vt:lpstr>What is Data Analytics?</vt:lpstr>
      <vt:lpstr>Sessions 2 – Programming and Non Programming ML</vt:lpstr>
      <vt:lpstr>Session 3 – 7 : Machine Learning Algorithms and Application</vt:lpstr>
      <vt:lpstr>Session 8, 9 – Introduction to Deep Learning</vt:lpstr>
      <vt:lpstr>Session 10, 11 – Computer Vision</vt:lpstr>
      <vt:lpstr>Session 12 – Natural Language Processing</vt:lpstr>
      <vt:lpstr>Session 13 – Putting ML into Production</vt:lpstr>
      <vt:lpstr>Session 14, 15 – Big Data Analytics Introduction</vt:lpstr>
      <vt:lpstr>THANK YOU  sudeep.dsouza@axiscades.com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chandar</dc:creator>
  <cp:lastModifiedBy>sudeep dsouza</cp:lastModifiedBy>
  <cp:revision>123</cp:revision>
  <dcterms:created xsi:type="dcterms:W3CDTF">2016-02-12T09:38:03Z</dcterms:created>
  <dcterms:modified xsi:type="dcterms:W3CDTF">2020-06-16T05:13:57Z</dcterms:modified>
</cp:coreProperties>
</file>