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nva Sans" panose="020B0604020202020204" charset="0"/>
      <p:regular r:id="rId13"/>
    </p:embeddedFont>
    <p:embeddedFont>
      <p:font typeface="Canva Sans Bold" panose="020B0604020202020204" charset="0"/>
      <p:regular r:id="rId14"/>
    </p:embeddedFont>
    <p:embeddedFont>
      <p:font typeface="Cormorant Garamond Bold Italics" panose="020B0604020202020204" charset="0"/>
      <p:regular r:id="rId15"/>
    </p:embeddedFont>
    <p:embeddedFont>
      <p:font typeface="Quicksand" panose="020B0604020202020204" charset="0"/>
      <p:regular r:id="rId16"/>
    </p:embeddedFont>
    <p:embeddedFont>
      <p:font typeface="Quicksand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9" d="100"/>
          <a:sy n="49" d="100"/>
        </p:scale>
        <p:origin x="38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598006" y="1212238"/>
            <a:ext cx="16041400" cy="1751681"/>
          </a:xfrm>
          <a:prstGeom prst="rect">
            <a:avLst/>
          </a:prstGeom>
        </p:spPr>
        <p:txBody>
          <a:bodyPr lIns="0" tIns="0" rIns="0" bIns="0" rtlCol="0" anchor="t">
            <a:spAutoFit/>
          </a:bodyPr>
          <a:lstStyle/>
          <a:p>
            <a:pPr marL="0" lvl="0" indent="0" algn="ctr">
              <a:lnSpc>
                <a:spcPts val="7040"/>
              </a:lnSpc>
              <a:spcBef>
                <a:spcPct val="0"/>
              </a:spcBef>
            </a:pPr>
            <a:r>
              <a:rPr lang="en-US" sz="5028" b="1" i="1">
                <a:solidFill>
                  <a:srgbClr val="0F4662"/>
                </a:solidFill>
                <a:latin typeface="Cormorant Garamond Bold Italics"/>
                <a:ea typeface="Cormorant Garamond Bold Italics"/>
                <a:cs typeface="Cormorant Garamond Bold Italics"/>
                <a:sym typeface="Cormorant Garamond Bold Italics"/>
              </a:rPr>
              <a:t>Implementation of a High-Speed CMOS Comparator with 8-bit Resolution</a:t>
            </a:r>
          </a:p>
        </p:txBody>
      </p:sp>
      <p:sp>
        <p:nvSpPr>
          <p:cNvPr id="3" name="AutoShape 3"/>
          <p:cNvSpPr/>
          <p:nvPr/>
        </p:nvSpPr>
        <p:spPr>
          <a:xfrm>
            <a:off x="9158735" y="512816"/>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748885" y="9812607"/>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10197076" y="9666154"/>
            <a:ext cx="1969114" cy="292906"/>
          </a:xfrm>
          <a:custGeom>
            <a:avLst/>
            <a:gdLst/>
            <a:ahLst/>
            <a:cxnLst/>
            <a:rect l="l" t="t" r="r" b="b"/>
            <a:pathLst>
              <a:path w="1969114" h="292906">
                <a:moveTo>
                  <a:pt x="0" y="0"/>
                </a:moveTo>
                <a:lnTo>
                  <a:pt x="1969114" y="0"/>
                </a:lnTo>
                <a:lnTo>
                  <a:pt x="1969114" y="292906"/>
                </a:lnTo>
                <a:lnTo>
                  <a:pt x="0" y="2929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748885" y="3129289"/>
            <a:ext cx="16078850" cy="1391726"/>
          </a:xfrm>
          <a:prstGeom prst="rect">
            <a:avLst/>
          </a:prstGeom>
        </p:spPr>
        <p:txBody>
          <a:bodyPr lIns="0" tIns="0" rIns="0" bIns="0" rtlCol="0" anchor="t">
            <a:spAutoFit/>
          </a:bodyPr>
          <a:lstStyle/>
          <a:p>
            <a:pPr algn="ctr">
              <a:lnSpc>
                <a:spcPts val="5594"/>
              </a:lnSpc>
            </a:pPr>
            <a:r>
              <a:rPr lang="en-US" sz="3996" dirty="0">
                <a:solidFill>
                  <a:srgbClr val="0F4662"/>
                </a:solidFill>
                <a:latin typeface="Quicksand"/>
                <a:ea typeface="Quicksand"/>
                <a:cs typeface="Quicksand"/>
                <a:sym typeface="Quicksand"/>
              </a:rPr>
              <a:t>CE - ECE 462 - CMOS ANALOG AND MIXED SIGNAL IC DESIGN</a:t>
            </a:r>
          </a:p>
          <a:p>
            <a:pPr marL="0" lvl="0" indent="0" algn="ctr">
              <a:lnSpc>
                <a:spcPts val="5594"/>
              </a:lnSpc>
              <a:spcBef>
                <a:spcPct val="0"/>
              </a:spcBef>
            </a:pPr>
            <a:endParaRPr lang="en-US" sz="3996" dirty="0">
              <a:solidFill>
                <a:srgbClr val="0F4662"/>
              </a:solidFill>
              <a:latin typeface="Quicksand"/>
              <a:ea typeface="Quicksand"/>
              <a:cs typeface="Quicksand"/>
              <a:sym typeface="Quicksand"/>
            </a:endParaRPr>
          </a:p>
        </p:txBody>
      </p:sp>
      <p:sp>
        <p:nvSpPr>
          <p:cNvPr id="7" name="TextBox 7"/>
          <p:cNvSpPr txBox="1"/>
          <p:nvPr/>
        </p:nvSpPr>
        <p:spPr>
          <a:xfrm>
            <a:off x="3588379" y="4613689"/>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F4662"/>
                </a:solidFill>
                <a:latin typeface="Quicksand"/>
                <a:ea typeface="Quicksand"/>
                <a:cs typeface="Quicksand"/>
                <a:sym typeface="Quicksand"/>
              </a:rPr>
              <a:t>Prepared by group 15</a:t>
            </a:r>
          </a:p>
        </p:txBody>
      </p:sp>
      <p:sp>
        <p:nvSpPr>
          <p:cNvPr id="8" name="Freeform 8"/>
          <p:cNvSpPr/>
          <p:nvPr/>
        </p:nvSpPr>
        <p:spPr>
          <a:xfrm>
            <a:off x="6878921" y="368193"/>
            <a:ext cx="1944512" cy="289246"/>
          </a:xfrm>
          <a:custGeom>
            <a:avLst/>
            <a:gdLst/>
            <a:ahLst/>
            <a:cxnLst/>
            <a:rect l="l" t="t" r="r" b="b"/>
            <a:pathLst>
              <a:path w="1944512" h="289246">
                <a:moveTo>
                  <a:pt x="0" y="0"/>
                </a:moveTo>
                <a:lnTo>
                  <a:pt x="1944512" y="0"/>
                </a:lnTo>
                <a:lnTo>
                  <a:pt x="1944512" y="289246"/>
                </a:lnTo>
                <a:lnTo>
                  <a:pt x="0" y="2892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5553262" y="5314950"/>
            <a:ext cx="7210946" cy="2980690"/>
          </a:xfrm>
          <a:prstGeom prst="rect">
            <a:avLst/>
          </a:prstGeom>
        </p:spPr>
        <p:txBody>
          <a:bodyPr lIns="0" tIns="0" rIns="0" bIns="0" rtlCol="0" anchor="t">
            <a:spAutoFit/>
          </a:bodyPr>
          <a:lstStyle/>
          <a:p>
            <a:pPr algn="ctr">
              <a:lnSpc>
                <a:spcPts val="4759"/>
              </a:lnSpc>
            </a:pPr>
            <a:r>
              <a:rPr lang="en-US" sz="3399" dirty="0">
                <a:solidFill>
                  <a:srgbClr val="0F4662"/>
                </a:solidFill>
                <a:latin typeface="Canva Sans"/>
                <a:ea typeface="Canva Sans"/>
                <a:cs typeface="Canva Sans"/>
                <a:sym typeface="Canva Sans"/>
              </a:rPr>
              <a:t>AP22110020100- </a:t>
            </a:r>
            <a:r>
              <a:rPr lang="en-US" sz="3399" dirty="0" err="1">
                <a:solidFill>
                  <a:srgbClr val="0F4662"/>
                </a:solidFill>
                <a:latin typeface="Canva Sans"/>
                <a:ea typeface="Canva Sans"/>
                <a:cs typeface="Canva Sans"/>
                <a:sym typeface="Canva Sans"/>
              </a:rPr>
              <a:t>RIithik</a:t>
            </a:r>
            <a:endParaRPr lang="en-US" sz="3399" dirty="0">
              <a:solidFill>
                <a:srgbClr val="0F4662"/>
              </a:solidFill>
              <a:latin typeface="Canva Sans"/>
              <a:ea typeface="Canva Sans"/>
              <a:cs typeface="Canva Sans"/>
              <a:sym typeface="Canva Sans"/>
            </a:endParaRPr>
          </a:p>
          <a:p>
            <a:pPr algn="ctr">
              <a:lnSpc>
                <a:spcPts val="4759"/>
              </a:lnSpc>
            </a:pPr>
            <a:r>
              <a:rPr lang="en-US" sz="3399" dirty="0">
                <a:solidFill>
                  <a:srgbClr val="0F4662"/>
                </a:solidFill>
                <a:latin typeface="Canva Sans"/>
                <a:ea typeface="Canva Sans"/>
                <a:cs typeface="Canva Sans"/>
                <a:sym typeface="Canva Sans"/>
              </a:rPr>
              <a:t>AP22110020101-Vinuthna</a:t>
            </a:r>
          </a:p>
          <a:p>
            <a:pPr algn="ctr">
              <a:lnSpc>
                <a:spcPts val="4759"/>
              </a:lnSpc>
            </a:pPr>
            <a:r>
              <a:rPr lang="en-US" sz="3399" dirty="0">
                <a:solidFill>
                  <a:srgbClr val="0F4662"/>
                </a:solidFill>
                <a:latin typeface="Canva Sans"/>
                <a:ea typeface="Canva Sans"/>
                <a:cs typeface="Canva Sans"/>
                <a:sym typeface="Canva Sans"/>
              </a:rPr>
              <a:t>AP22110020102-Raheela</a:t>
            </a:r>
          </a:p>
          <a:p>
            <a:pPr algn="ctr">
              <a:lnSpc>
                <a:spcPts val="4759"/>
              </a:lnSpc>
            </a:pPr>
            <a:r>
              <a:rPr lang="en-US" sz="3399" dirty="0">
                <a:solidFill>
                  <a:srgbClr val="0F4662"/>
                </a:solidFill>
                <a:latin typeface="Canva Sans"/>
                <a:ea typeface="Canva Sans"/>
                <a:cs typeface="Canva Sans"/>
                <a:sym typeface="Canva Sans"/>
              </a:rPr>
              <a:t>AP22110020103-Divya </a:t>
            </a:r>
            <a:r>
              <a:rPr lang="en-US" sz="3399" dirty="0" err="1">
                <a:solidFill>
                  <a:srgbClr val="0F4662"/>
                </a:solidFill>
                <a:latin typeface="Canva Sans"/>
                <a:ea typeface="Canva Sans"/>
                <a:cs typeface="Canva Sans"/>
                <a:sym typeface="Canva Sans"/>
              </a:rPr>
              <a:t>deekshitha</a:t>
            </a:r>
            <a:r>
              <a:rPr lang="en-US" sz="3399" dirty="0">
                <a:solidFill>
                  <a:srgbClr val="0F4662"/>
                </a:solidFill>
                <a:latin typeface="Canva Sans"/>
                <a:ea typeface="Canva Sans"/>
                <a:cs typeface="Canva Sans"/>
                <a:sym typeface="Canva Sans"/>
              </a:rPr>
              <a:t> </a:t>
            </a:r>
          </a:p>
          <a:p>
            <a:pPr algn="ctr">
              <a:lnSpc>
                <a:spcPts val="4759"/>
              </a:lnSpc>
            </a:pPr>
            <a:r>
              <a:rPr lang="en-US" sz="3399" dirty="0">
                <a:solidFill>
                  <a:srgbClr val="0F4662"/>
                </a:solidFill>
                <a:latin typeface="Canva Sans"/>
                <a:ea typeface="Canva Sans"/>
                <a:cs typeface="Canva Sans"/>
                <a:sym typeface="Canva Sans"/>
              </a:rPr>
              <a:t>AP22110020104-Sudeep</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3474668"/>
            <a:ext cx="15242767" cy="4660958"/>
          </a:xfrm>
          <a:prstGeom prst="rect">
            <a:avLst/>
          </a:prstGeom>
        </p:spPr>
        <p:txBody>
          <a:bodyPr lIns="0" tIns="0" rIns="0" bIns="0" rtlCol="0" anchor="t">
            <a:spAutoFit/>
          </a:bodyPr>
          <a:lstStyle/>
          <a:p>
            <a:pPr marL="792952" lvl="1" indent="-396476" algn="ctr">
              <a:lnSpc>
                <a:spcPts val="6243"/>
              </a:lnSpc>
              <a:buFont typeface="Arial"/>
              <a:buChar char="•"/>
            </a:pPr>
            <a:r>
              <a:rPr lang="en-US" sz="3672">
                <a:solidFill>
                  <a:srgbClr val="0F4662"/>
                </a:solidFill>
                <a:latin typeface="Quicksand"/>
                <a:ea typeface="Quicksand"/>
                <a:cs typeface="Quicksand"/>
                <a:sym typeface="Quicksand"/>
              </a:rPr>
              <a:t>Simple and fast implementation</a:t>
            </a:r>
          </a:p>
          <a:p>
            <a:pPr marL="792952" lvl="1" indent="-396476" algn="ctr">
              <a:lnSpc>
                <a:spcPts val="6243"/>
              </a:lnSpc>
              <a:buFont typeface="Arial"/>
              <a:buChar char="•"/>
            </a:pPr>
            <a:r>
              <a:rPr lang="en-US" sz="3672">
                <a:solidFill>
                  <a:srgbClr val="0F4662"/>
                </a:solidFill>
                <a:latin typeface="Quicksand"/>
                <a:ea typeface="Quicksand"/>
                <a:cs typeface="Quicksand"/>
                <a:sym typeface="Quicksand"/>
              </a:rPr>
              <a:t> Correct digital output without offset correction</a:t>
            </a:r>
          </a:p>
          <a:p>
            <a:pPr marL="792952" lvl="1" indent="-396476" algn="ctr">
              <a:lnSpc>
                <a:spcPts val="6243"/>
              </a:lnSpc>
              <a:buFont typeface="Arial"/>
              <a:buChar char="•"/>
            </a:pPr>
            <a:r>
              <a:rPr lang="en-US" sz="3672">
                <a:solidFill>
                  <a:srgbClr val="0F4662"/>
                </a:solidFill>
                <a:latin typeface="Quicksand"/>
                <a:ea typeface="Quicksand"/>
                <a:cs typeface="Quicksand"/>
                <a:sym typeface="Quicksand"/>
              </a:rPr>
              <a:t> Uses dynamic latch for high-speed operation</a:t>
            </a:r>
          </a:p>
          <a:p>
            <a:pPr marL="792952" lvl="1" indent="-396476" algn="ctr">
              <a:lnSpc>
                <a:spcPts val="6243"/>
              </a:lnSpc>
              <a:buFont typeface="Arial"/>
              <a:buChar char="•"/>
            </a:pPr>
            <a:r>
              <a:rPr lang="en-US" sz="3672">
                <a:solidFill>
                  <a:srgbClr val="0F4662"/>
                </a:solidFill>
                <a:latin typeface="Quicksand"/>
                <a:ea typeface="Quicksand"/>
                <a:cs typeface="Quicksand"/>
                <a:sym typeface="Quicksand"/>
              </a:rPr>
              <a:t>Low power design</a:t>
            </a:r>
          </a:p>
          <a:p>
            <a:pPr marL="792952" lvl="1" indent="-396476" algn="ctr">
              <a:lnSpc>
                <a:spcPts val="6243"/>
              </a:lnSpc>
              <a:buFont typeface="Arial"/>
              <a:buChar char="•"/>
            </a:pPr>
            <a:r>
              <a:rPr lang="en-US" sz="3672">
                <a:solidFill>
                  <a:srgbClr val="0F4662"/>
                </a:solidFill>
                <a:latin typeface="Quicksand"/>
                <a:ea typeface="Quicksand"/>
                <a:cs typeface="Quicksand"/>
                <a:sym typeface="Quicksand"/>
              </a:rPr>
              <a:t>Good behavior with sine vs DC input</a:t>
            </a:r>
          </a:p>
          <a:p>
            <a:pPr marL="0" lvl="0" indent="0" algn="ctr">
              <a:lnSpc>
                <a:spcPts val="6243"/>
              </a:lnSpc>
            </a:pPr>
            <a:endParaRPr lang="en-US" sz="3672">
              <a:solidFill>
                <a:srgbClr val="0F4662"/>
              </a:solidFill>
              <a:latin typeface="Quicksand"/>
              <a:ea typeface="Quicksand"/>
              <a:cs typeface="Quicksand"/>
              <a:sym typeface="Quicksand"/>
            </a:endParaRPr>
          </a:p>
        </p:txBody>
      </p:sp>
      <p:sp>
        <p:nvSpPr>
          <p:cNvPr id="3" name="TextBox 3"/>
          <p:cNvSpPr txBox="1"/>
          <p:nvPr/>
        </p:nvSpPr>
        <p:spPr>
          <a:xfrm>
            <a:off x="3645440" y="2078802"/>
            <a:ext cx="13278638"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Advantages of the Comparator</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Conclusion</a:t>
            </a:r>
          </a:p>
        </p:txBody>
      </p:sp>
      <p:sp>
        <p:nvSpPr>
          <p:cNvPr id="3" name="TextBox 3"/>
          <p:cNvSpPr txBox="1"/>
          <p:nvPr/>
        </p:nvSpPr>
        <p:spPr>
          <a:xfrm>
            <a:off x="2508637" y="3567453"/>
            <a:ext cx="13857688" cy="3967739"/>
          </a:xfrm>
          <a:prstGeom prst="rect">
            <a:avLst/>
          </a:prstGeom>
        </p:spPr>
        <p:txBody>
          <a:bodyPr lIns="0" tIns="0" rIns="0" bIns="0" rtlCol="0" anchor="t">
            <a:spAutoFit/>
          </a:bodyPr>
          <a:lstStyle/>
          <a:p>
            <a:pPr marL="673878" lvl="1" indent="-336939" algn="ctr">
              <a:lnSpc>
                <a:spcPts val="5306"/>
              </a:lnSpc>
              <a:buFont typeface="Arial"/>
              <a:buChar char="•"/>
            </a:pPr>
            <a:r>
              <a:rPr lang="en-US" sz="3121">
                <a:solidFill>
                  <a:srgbClr val="0F4662"/>
                </a:solidFill>
                <a:latin typeface="Quicksand"/>
                <a:ea typeface="Quicksand"/>
                <a:cs typeface="Quicksand"/>
                <a:sym typeface="Quicksand"/>
              </a:rPr>
              <a:t>Successfully implemented the first comparator circuit from the paper</a:t>
            </a:r>
          </a:p>
          <a:p>
            <a:pPr marL="673878" lvl="1" indent="-336939" algn="ctr">
              <a:lnSpc>
                <a:spcPts val="5306"/>
              </a:lnSpc>
              <a:buFont typeface="Arial"/>
              <a:buChar char="•"/>
            </a:pPr>
            <a:r>
              <a:rPr lang="en-US" sz="3121">
                <a:solidFill>
                  <a:srgbClr val="0F4662"/>
                </a:solidFill>
                <a:latin typeface="Quicksand"/>
                <a:ea typeface="Quicksand"/>
                <a:cs typeface="Quicksand"/>
                <a:sym typeface="Quicksand"/>
              </a:rPr>
              <a:t>Verified functionality through simulation:</a:t>
            </a:r>
          </a:p>
          <a:p>
            <a:pPr marL="673878" lvl="1" indent="-336939" algn="ctr">
              <a:lnSpc>
                <a:spcPts val="5306"/>
              </a:lnSpc>
              <a:buFont typeface="Arial"/>
              <a:buChar char="•"/>
            </a:pPr>
            <a:r>
              <a:rPr lang="en-US" sz="3121">
                <a:solidFill>
                  <a:srgbClr val="0F4662"/>
                </a:solidFill>
                <a:latin typeface="Quicksand"/>
                <a:ea typeface="Quicksand"/>
                <a:cs typeface="Quicksand"/>
                <a:sym typeface="Quicksand"/>
              </a:rPr>
              <a:t>Output Q responds correctly to input differences</a:t>
            </a:r>
          </a:p>
          <a:p>
            <a:pPr marL="673878" lvl="1" indent="-336939" algn="ctr">
              <a:lnSpc>
                <a:spcPts val="5306"/>
              </a:lnSpc>
              <a:buFont typeface="Arial"/>
              <a:buChar char="•"/>
            </a:pPr>
            <a:r>
              <a:rPr lang="en-US" sz="3121">
                <a:solidFill>
                  <a:srgbClr val="0F4662"/>
                </a:solidFill>
                <a:latin typeface="Quicksand"/>
                <a:ea typeface="Quicksand"/>
                <a:cs typeface="Quicksand"/>
                <a:sym typeface="Quicksand"/>
              </a:rPr>
              <a:t>No need for small signal model in our test</a:t>
            </a:r>
          </a:p>
          <a:p>
            <a:pPr marL="673878" lvl="1" indent="-336939" algn="ctr">
              <a:lnSpc>
                <a:spcPts val="5306"/>
              </a:lnSpc>
              <a:buFont typeface="Arial"/>
              <a:buChar char="•"/>
            </a:pPr>
            <a:r>
              <a:rPr lang="en-US" sz="3121">
                <a:solidFill>
                  <a:srgbClr val="0F4662"/>
                </a:solidFill>
                <a:latin typeface="Quicksand"/>
                <a:ea typeface="Quicksand"/>
                <a:cs typeface="Quicksand"/>
                <a:sym typeface="Quicksand"/>
              </a:rPr>
              <a:t>Ready for further expansion to ADC application</a:t>
            </a:r>
          </a:p>
          <a:p>
            <a:pPr marL="0" lvl="0" indent="0" algn="ctr">
              <a:lnSpc>
                <a:spcPts val="5306"/>
              </a:lnSpc>
            </a:pPr>
            <a:endParaRPr lang="en-US" sz="3121">
              <a:solidFill>
                <a:srgbClr val="0F4662"/>
              </a:solidFill>
              <a:latin typeface="Quicksand"/>
              <a:ea typeface="Quicksand"/>
              <a:cs typeface="Quicksand"/>
              <a:sym typeface="Quicksand"/>
            </a:endParaRPr>
          </a:p>
        </p:txBody>
      </p:sp>
      <p:sp>
        <p:nvSpPr>
          <p:cNvPr id="4" name="AutoShape 4"/>
          <p:cNvSpPr/>
          <p:nvPr/>
        </p:nvSpPr>
        <p:spPr>
          <a:xfrm>
            <a:off x="5897880" y="3568974"/>
            <a:ext cx="6492240" cy="0"/>
          </a:xfrm>
          <a:prstGeom prst="line">
            <a:avLst/>
          </a:prstGeom>
          <a:ln w="76200" cap="flat">
            <a:solidFill>
              <a:srgbClr val="0F4662"/>
            </a:solidFill>
            <a:prstDash val="solid"/>
            <a:headEnd type="none" w="sm" len="sm"/>
            <a:tailEnd type="none" w="sm" len="sm"/>
          </a:ln>
        </p:spPr>
      </p:sp>
      <p:sp>
        <p:nvSpPr>
          <p:cNvPr id="5" name="AutoShape 5"/>
          <p:cNvSpPr/>
          <p:nvPr/>
        </p:nvSpPr>
        <p:spPr>
          <a:xfrm>
            <a:off x="5897880" y="7171009"/>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912542" y="2853787"/>
            <a:ext cx="15346758" cy="4436551"/>
          </a:xfrm>
          <a:prstGeom prst="rect">
            <a:avLst/>
          </a:prstGeom>
        </p:spPr>
        <p:txBody>
          <a:bodyPr lIns="0" tIns="0" rIns="0" bIns="0" rtlCol="0" anchor="t">
            <a:spAutoFit/>
          </a:bodyPr>
          <a:lstStyle/>
          <a:p>
            <a:pPr marL="0" lvl="0" indent="0" algn="ctr">
              <a:lnSpc>
                <a:spcPts val="5080"/>
              </a:lnSpc>
            </a:pPr>
            <a:r>
              <a:rPr lang="en-US" sz="2988">
                <a:solidFill>
                  <a:srgbClr val="0F4662"/>
                </a:solidFill>
                <a:latin typeface="Quicksand"/>
                <a:ea typeface="Quicksand"/>
                <a:cs typeface="Quicksand"/>
                <a:sym typeface="Quicksand"/>
              </a:rPr>
              <a:t>Comparators are essential building blocks in analog-to-digital converters (ADCs), used to compare two voltages and produce a digital output. The main performance parameters of a comparator are speed, accuracy, and power consumption. Achieving 8-bit resolution in CMOS technology is a challenge due to device mismatches and limitations in speed. This paper presents a  comparator that overcomes these limitations.</a:t>
            </a:r>
          </a:p>
          <a:p>
            <a:pPr marL="0" lvl="0" indent="0" algn="ctr">
              <a:lnSpc>
                <a:spcPts val="5080"/>
              </a:lnSpc>
            </a:pPr>
            <a:endParaRPr lang="en-US" sz="2988">
              <a:solidFill>
                <a:srgbClr val="0F4662"/>
              </a:solidFill>
              <a:latin typeface="Quicksand"/>
              <a:ea typeface="Quicksand"/>
              <a:cs typeface="Quicksand"/>
              <a:sym typeface="Quicksand"/>
            </a:endParaRPr>
          </a:p>
        </p:txBody>
      </p:sp>
      <p:sp>
        <p:nvSpPr>
          <p:cNvPr id="3" name="AutoShape 3"/>
          <p:cNvSpPr/>
          <p:nvPr/>
        </p:nvSpPr>
        <p:spPr>
          <a:xfrm>
            <a:off x="6400810" y="1646824"/>
            <a:ext cx="6492240" cy="0"/>
          </a:xfrm>
          <a:prstGeom prst="line">
            <a:avLst/>
          </a:prstGeom>
          <a:ln w="76200" cap="flat">
            <a:solidFill>
              <a:srgbClr val="0F4662"/>
            </a:solidFill>
            <a:prstDash val="solid"/>
            <a:headEnd type="none" w="sm" len="sm"/>
            <a:tailEnd type="none" w="sm" len="sm"/>
          </a:ln>
        </p:spPr>
      </p:sp>
      <p:sp>
        <p:nvSpPr>
          <p:cNvPr id="4" name="AutoShape 4"/>
          <p:cNvSpPr/>
          <p:nvPr/>
        </p:nvSpPr>
        <p:spPr>
          <a:xfrm>
            <a:off x="5897880" y="9296400"/>
            <a:ext cx="6492240" cy="0"/>
          </a:xfrm>
          <a:prstGeom prst="line">
            <a:avLst/>
          </a:prstGeom>
          <a:ln w="76200" cap="flat">
            <a:solidFill>
              <a:srgbClr val="0F4662"/>
            </a:solidFill>
            <a:prstDash val="solid"/>
            <a:headEnd type="none" w="sm" len="sm"/>
            <a:tailEnd type="none" w="sm" len="sm"/>
          </a:ln>
        </p:spPr>
      </p:sp>
      <p:sp>
        <p:nvSpPr>
          <p:cNvPr id="5" name="TextBox 5"/>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Introduction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632953" y="2137015"/>
            <a:ext cx="17112960" cy="7261603"/>
          </a:xfrm>
          <a:prstGeom prst="rect">
            <a:avLst/>
          </a:prstGeom>
        </p:spPr>
        <p:txBody>
          <a:bodyPr lIns="0" tIns="0" rIns="0" bIns="0" rtlCol="0" anchor="t">
            <a:spAutoFit/>
          </a:bodyPr>
          <a:lstStyle/>
          <a:p>
            <a:pPr algn="ctr">
              <a:lnSpc>
                <a:spcPts val="4494"/>
              </a:lnSpc>
            </a:pPr>
            <a:r>
              <a:rPr lang="en-US" sz="2644">
                <a:solidFill>
                  <a:srgbClr val="0F4662"/>
                </a:solidFill>
                <a:latin typeface="Quicksand"/>
                <a:ea typeface="Quicksand"/>
                <a:cs typeface="Quicksand"/>
                <a:sym typeface="Quicksand"/>
              </a:rPr>
              <a:t>An 8-bit comparator is an electronic circuit that compares two input voltages and gives a digital output — either HIGH (1) or LOW (0).</a:t>
            </a:r>
          </a:p>
          <a:p>
            <a:pPr algn="ctr">
              <a:lnSpc>
                <a:spcPts val="4494"/>
              </a:lnSpc>
            </a:pPr>
            <a:r>
              <a:rPr lang="en-US" sz="2644">
                <a:solidFill>
                  <a:srgbClr val="0F4662"/>
                </a:solidFill>
                <a:latin typeface="Quicksand"/>
                <a:ea typeface="Quicksand"/>
                <a:cs typeface="Quicksand"/>
                <a:sym typeface="Quicksand"/>
              </a:rPr>
              <a:t>It is called 8-bit because it can detect very small voltage differences, just like how 8-bit numbers can represent 256 different values (from 0 to 255).</a:t>
            </a:r>
          </a:p>
          <a:p>
            <a:pPr algn="ctr">
              <a:lnSpc>
                <a:spcPts val="4494"/>
              </a:lnSpc>
            </a:pPr>
            <a:endParaRPr lang="en-US" sz="2644">
              <a:solidFill>
                <a:srgbClr val="0F4662"/>
              </a:solidFill>
              <a:latin typeface="Quicksand"/>
              <a:ea typeface="Quicksand"/>
              <a:cs typeface="Quicksand"/>
              <a:sym typeface="Quicksand"/>
            </a:endParaRPr>
          </a:p>
          <a:p>
            <a:pPr marL="570849" lvl="1" indent="-285424" algn="ctr">
              <a:lnSpc>
                <a:spcPts val="4494"/>
              </a:lnSpc>
              <a:buFont typeface="Arial"/>
              <a:buChar char="•"/>
            </a:pPr>
            <a:r>
              <a:rPr lang="en-US" sz="2644">
                <a:solidFill>
                  <a:srgbClr val="0F4662"/>
                </a:solidFill>
                <a:latin typeface="Quicksand"/>
                <a:ea typeface="Quicksand"/>
                <a:cs typeface="Quicksand"/>
                <a:sym typeface="Quicksand"/>
              </a:rPr>
              <a:t>If Vin1 is greater than Vin2, the output is HIGH</a:t>
            </a:r>
          </a:p>
          <a:p>
            <a:pPr marL="570849" lvl="1" indent="-285424" algn="ctr">
              <a:lnSpc>
                <a:spcPts val="4494"/>
              </a:lnSpc>
              <a:buFont typeface="Arial"/>
              <a:buChar char="•"/>
            </a:pPr>
            <a:r>
              <a:rPr lang="en-US" sz="2644">
                <a:solidFill>
                  <a:srgbClr val="0F4662"/>
                </a:solidFill>
                <a:latin typeface="Quicksand"/>
                <a:ea typeface="Quicksand"/>
                <a:cs typeface="Quicksand"/>
                <a:sym typeface="Quicksand"/>
              </a:rPr>
              <a:t>If Vin1 is less than Vin2, the output is LOW</a:t>
            </a:r>
          </a:p>
          <a:p>
            <a:pPr algn="ctr">
              <a:lnSpc>
                <a:spcPts val="4494"/>
              </a:lnSpc>
            </a:pPr>
            <a:r>
              <a:rPr lang="en-US" sz="2644">
                <a:solidFill>
                  <a:srgbClr val="0F4662"/>
                </a:solidFill>
                <a:latin typeface="Quicksand"/>
                <a:ea typeface="Quicksand"/>
                <a:cs typeface="Quicksand"/>
                <a:sym typeface="Quicksand"/>
              </a:rPr>
              <a:t>An 8-bit comparator is used when we need precise and fast comparisons between voltages, such as in Analog-to-Digital Converters (ADCs), sensor circuits, and communication systems.</a:t>
            </a:r>
          </a:p>
          <a:p>
            <a:pPr algn="ctr">
              <a:lnSpc>
                <a:spcPts val="4494"/>
              </a:lnSpc>
            </a:pPr>
            <a:endParaRPr lang="en-US" sz="2644">
              <a:solidFill>
                <a:srgbClr val="0F4662"/>
              </a:solidFill>
              <a:latin typeface="Quicksand"/>
              <a:ea typeface="Quicksand"/>
              <a:cs typeface="Quicksand"/>
              <a:sym typeface="Quicksand"/>
            </a:endParaRPr>
          </a:p>
          <a:p>
            <a:pPr marL="0" lvl="0" indent="0" algn="ctr">
              <a:lnSpc>
                <a:spcPts val="4494"/>
              </a:lnSpc>
            </a:pPr>
            <a:endParaRPr lang="en-US" sz="2644">
              <a:solidFill>
                <a:srgbClr val="0F4662"/>
              </a:solidFill>
              <a:latin typeface="Quicksand"/>
              <a:ea typeface="Quicksand"/>
              <a:cs typeface="Quicksand"/>
              <a:sym typeface="Quicksand"/>
            </a:endParaRPr>
          </a:p>
          <a:p>
            <a:pPr marL="0" lvl="0" indent="0" algn="ctr">
              <a:lnSpc>
                <a:spcPts val="4494"/>
              </a:lnSpc>
            </a:pPr>
            <a:endParaRPr lang="en-US" sz="2644">
              <a:solidFill>
                <a:srgbClr val="0F4662"/>
              </a:solidFill>
              <a:latin typeface="Quicksand"/>
              <a:ea typeface="Quicksand"/>
              <a:cs typeface="Quicksand"/>
              <a:sym typeface="Quicksand"/>
            </a:endParaRPr>
          </a:p>
          <a:p>
            <a:pPr marL="0" lvl="0" indent="0" algn="ctr">
              <a:lnSpc>
                <a:spcPts val="4494"/>
              </a:lnSpc>
            </a:pPr>
            <a:endParaRPr lang="en-US" sz="2644">
              <a:solidFill>
                <a:srgbClr val="0F4662"/>
              </a:solidFill>
              <a:latin typeface="Quicksand"/>
              <a:ea typeface="Quicksand"/>
              <a:cs typeface="Quicksand"/>
              <a:sym typeface="Quicksand"/>
            </a:endParaRPr>
          </a:p>
        </p:txBody>
      </p:sp>
      <p:sp>
        <p:nvSpPr>
          <p:cNvPr id="3" name="TextBox 3"/>
          <p:cNvSpPr txBox="1"/>
          <p:nvPr/>
        </p:nvSpPr>
        <p:spPr>
          <a:xfrm>
            <a:off x="1028700" y="599709"/>
            <a:ext cx="1249506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What is an 8-bit Comparator?</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345972" y="0"/>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1028700" y="599709"/>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What is a Flip-Flop?</a:t>
            </a:r>
          </a:p>
        </p:txBody>
      </p:sp>
      <p:sp>
        <p:nvSpPr>
          <p:cNvPr id="6" name="TextBox 6"/>
          <p:cNvSpPr txBox="1"/>
          <p:nvPr/>
        </p:nvSpPr>
        <p:spPr>
          <a:xfrm>
            <a:off x="895102" y="2081109"/>
            <a:ext cx="11766676" cy="5114925"/>
          </a:xfrm>
          <a:prstGeom prst="rect">
            <a:avLst/>
          </a:prstGeom>
        </p:spPr>
        <p:txBody>
          <a:bodyPr lIns="0" tIns="0" rIns="0" bIns="0" rtlCol="0" anchor="t">
            <a:spAutoFit/>
          </a:bodyPr>
          <a:lstStyle/>
          <a:p>
            <a:pPr algn="l">
              <a:lnSpc>
                <a:spcPts val="4079"/>
              </a:lnSpc>
            </a:pPr>
            <a:r>
              <a:rPr lang="en-US" sz="2400">
                <a:solidFill>
                  <a:srgbClr val="0F4662"/>
                </a:solidFill>
                <a:latin typeface="Quicksand"/>
                <a:ea typeface="Quicksand"/>
                <a:cs typeface="Quicksand"/>
                <a:sym typeface="Quicksand"/>
              </a:rPr>
              <a:t>A flip-flop is a basic digital circuit used to store one bit of data — either a 0 or a 1.</a:t>
            </a:r>
          </a:p>
          <a:p>
            <a:pPr algn="l">
              <a:lnSpc>
                <a:spcPts val="4079"/>
              </a:lnSpc>
            </a:pPr>
            <a:r>
              <a:rPr lang="en-US" sz="2400">
                <a:solidFill>
                  <a:srgbClr val="0F4662"/>
                </a:solidFill>
                <a:latin typeface="Quicksand"/>
                <a:ea typeface="Quicksand"/>
                <a:cs typeface="Quicksand"/>
                <a:sym typeface="Quicksand"/>
              </a:rPr>
              <a:t>In simple terms, you can think of a flip-flop like a tiny memory cell that remembers whether the last signal it received was a HIGH or a LOW.</a:t>
            </a:r>
          </a:p>
          <a:p>
            <a:pPr algn="l">
              <a:lnSpc>
                <a:spcPts val="4079"/>
              </a:lnSpc>
            </a:pPr>
            <a:endParaRPr lang="en-US" sz="2400">
              <a:solidFill>
                <a:srgbClr val="0F4662"/>
              </a:solidFill>
              <a:latin typeface="Quicksand"/>
              <a:ea typeface="Quicksand"/>
              <a:cs typeface="Quicksand"/>
              <a:sym typeface="Quicksand"/>
            </a:endParaRPr>
          </a:p>
          <a:p>
            <a:pPr marL="0" lvl="0" indent="0" algn="l">
              <a:lnSpc>
                <a:spcPts val="4079"/>
              </a:lnSpc>
            </a:pPr>
            <a:r>
              <a:rPr lang="en-US" sz="2400">
                <a:solidFill>
                  <a:srgbClr val="0F4662"/>
                </a:solidFill>
                <a:latin typeface="Quicksand"/>
                <a:ea typeface="Quicksand"/>
                <a:cs typeface="Quicksand"/>
                <a:sym typeface="Quicksand"/>
              </a:rPr>
              <a:t>In our comparator project, the flip-flops are used to amplify small differences between the two input voltages. They act like a decision-maker: once a small difference is detected, the flip-flop quickly moves to either a HIGH or LOW output and helps make the comparison very fast using positive feedback. The flip-flops help achieve high speed and low power consumption by operating in a dynamic </a:t>
            </a:r>
          </a:p>
          <a:p>
            <a:pPr marL="0" lvl="0" indent="0" algn="l">
              <a:lnSpc>
                <a:spcPts val="4079"/>
              </a:lnSpc>
            </a:pPr>
            <a:endParaRPr lang="en-US" sz="2400">
              <a:solidFill>
                <a:srgbClr val="0F4662"/>
              </a:solidFill>
              <a:latin typeface="Quicksand"/>
              <a:ea typeface="Quicksand"/>
              <a:cs typeface="Quicksand"/>
              <a:sym typeface="Quicksan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231459" y="15849"/>
            <a:ext cx="2056541" cy="10271151"/>
            <a:chOff x="0" y="0"/>
            <a:chExt cx="541640" cy="2705159"/>
          </a:xfrm>
        </p:grpSpPr>
        <p:sp>
          <p:nvSpPr>
            <p:cNvPr id="3" name="Freeform 3"/>
            <p:cNvSpPr/>
            <p:nvPr/>
          </p:nvSpPr>
          <p:spPr>
            <a:xfrm>
              <a:off x="0" y="0"/>
              <a:ext cx="541640" cy="2705159"/>
            </a:xfrm>
            <a:custGeom>
              <a:avLst/>
              <a:gdLst/>
              <a:ahLst/>
              <a:cxnLst/>
              <a:rect l="l" t="t" r="r" b="b"/>
              <a:pathLst>
                <a:path w="541640" h="2705159">
                  <a:moveTo>
                    <a:pt x="0" y="0"/>
                  </a:moveTo>
                  <a:lnTo>
                    <a:pt x="541640" y="0"/>
                  </a:lnTo>
                  <a:lnTo>
                    <a:pt x="541640" y="2705159"/>
                  </a:lnTo>
                  <a:lnTo>
                    <a:pt x="0" y="2705159"/>
                  </a:lnTo>
                  <a:close/>
                </a:path>
              </a:pathLst>
            </a:custGeom>
            <a:solidFill>
              <a:srgbClr val="7994A0"/>
            </a:solidFill>
          </p:spPr>
        </p:sp>
        <p:sp>
          <p:nvSpPr>
            <p:cNvPr id="4" name="TextBox 4"/>
            <p:cNvSpPr txBox="1"/>
            <p:nvPr/>
          </p:nvSpPr>
          <p:spPr>
            <a:xfrm>
              <a:off x="0" y="-47625"/>
              <a:ext cx="541640"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1028700" y="599709"/>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What is an SR Latch?</a:t>
            </a:r>
          </a:p>
        </p:txBody>
      </p:sp>
      <p:sp>
        <p:nvSpPr>
          <p:cNvPr id="6" name="TextBox 6"/>
          <p:cNvSpPr txBox="1"/>
          <p:nvPr/>
        </p:nvSpPr>
        <p:spPr>
          <a:xfrm>
            <a:off x="856931" y="2565447"/>
            <a:ext cx="13768829" cy="5936249"/>
          </a:xfrm>
          <a:prstGeom prst="rect">
            <a:avLst/>
          </a:prstGeom>
        </p:spPr>
        <p:txBody>
          <a:bodyPr lIns="0" tIns="0" rIns="0" bIns="0" rtlCol="0" anchor="t">
            <a:spAutoFit/>
          </a:bodyPr>
          <a:lstStyle/>
          <a:p>
            <a:pPr algn="l">
              <a:lnSpc>
                <a:spcPts val="4735"/>
              </a:lnSpc>
            </a:pPr>
            <a:r>
              <a:rPr lang="en-US" sz="2785">
                <a:solidFill>
                  <a:srgbClr val="0F4662"/>
                </a:solidFill>
                <a:latin typeface="Quicksand"/>
                <a:ea typeface="Quicksand"/>
                <a:cs typeface="Quicksand"/>
                <a:sym typeface="Quicksand"/>
              </a:rPr>
              <a:t>An SR latch (Set-Reset latch) is a simple digital circuit that can also store one bit of information — just like a flip-flop — but works differently.</a:t>
            </a:r>
          </a:p>
          <a:p>
            <a:pPr algn="l">
              <a:lnSpc>
                <a:spcPts val="4735"/>
              </a:lnSpc>
            </a:pPr>
            <a:r>
              <a:rPr lang="en-US" sz="2785">
                <a:solidFill>
                  <a:srgbClr val="0F4662"/>
                </a:solidFill>
                <a:latin typeface="Quicksand"/>
                <a:ea typeface="Quicksand"/>
                <a:cs typeface="Quicksand"/>
                <a:sym typeface="Quicksand"/>
              </a:rPr>
              <a:t>It has two inputs:</a:t>
            </a:r>
          </a:p>
          <a:p>
            <a:pPr marL="601450" lvl="1" indent="-300725" algn="l">
              <a:lnSpc>
                <a:spcPts val="4735"/>
              </a:lnSpc>
              <a:buFont typeface="Arial"/>
              <a:buChar char="•"/>
            </a:pPr>
            <a:r>
              <a:rPr lang="en-US" sz="2785">
                <a:solidFill>
                  <a:srgbClr val="0F4662"/>
                </a:solidFill>
                <a:latin typeface="Quicksand"/>
                <a:ea typeface="Quicksand"/>
                <a:cs typeface="Quicksand"/>
                <a:sym typeface="Quicksand"/>
              </a:rPr>
              <a:t>S (Set) → makes the output HIGH</a:t>
            </a:r>
          </a:p>
          <a:p>
            <a:pPr marL="601450" lvl="1" indent="-300725" algn="l">
              <a:lnSpc>
                <a:spcPts val="4735"/>
              </a:lnSpc>
              <a:buFont typeface="Arial"/>
              <a:buChar char="•"/>
            </a:pPr>
            <a:r>
              <a:rPr lang="en-US" sz="2785">
                <a:solidFill>
                  <a:srgbClr val="0F4662"/>
                </a:solidFill>
                <a:latin typeface="Quicksand"/>
                <a:ea typeface="Quicksand"/>
                <a:cs typeface="Quicksand"/>
                <a:sym typeface="Quicksand"/>
              </a:rPr>
              <a:t>R (Reset) → makes the output LOW</a:t>
            </a:r>
          </a:p>
          <a:p>
            <a:pPr algn="l">
              <a:lnSpc>
                <a:spcPts val="4735"/>
              </a:lnSpc>
            </a:pPr>
            <a:endParaRPr lang="en-US" sz="2785">
              <a:solidFill>
                <a:srgbClr val="0F4662"/>
              </a:solidFill>
              <a:latin typeface="Quicksand"/>
              <a:ea typeface="Quicksand"/>
              <a:cs typeface="Quicksand"/>
              <a:sym typeface="Quicksand"/>
            </a:endParaRPr>
          </a:p>
          <a:p>
            <a:pPr algn="l">
              <a:lnSpc>
                <a:spcPts val="4735"/>
              </a:lnSpc>
            </a:pPr>
            <a:r>
              <a:rPr lang="en-US" sz="2785">
                <a:solidFill>
                  <a:srgbClr val="0F4662"/>
                </a:solidFill>
                <a:latin typeface="Quicksand"/>
                <a:ea typeface="Quicksand"/>
                <a:cs typeface="Quicksand"/>
                <a:sym typeface="Quicksand"/>
              </a:rPr>
              <a:t>In our comparator, the SR latch is used after the flip-flops to hold the final output value. Even after the comparison is over, the SR latch keeps the output stable until the next clock cycle. This prevents unwanted changes or glitches in the output.</a:t>
            </a:r>
          </a:p>
          <a:p>
            <a:pPr marL="0" lvl="0" indent="0" algn="l">
              <a:lnSpc>
                <a:spcPts val="4735"/>
              </a:lnSpc>
            </a:pPr>
            <a:endParaRPr lang="en-US" sz="2785">
              <a:solidFill>
                <a:srgbClr val="0F4662"/>
              </a:solidFill>
              <a:latin typeface="Quicksand"/>
              <a:ea typeface="Quicksand"/>
              <a:cs typeface="Quicksand"/>
              <a:sym typeface="Quicksan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52659" y="3118041"/>
            <a:ext cx="7038929" cy="3600475"/>
          </a:xfrm>
          <a:custGeom>
            <a:avLst/>
            <a:gdLst/>
            <a:ahLst/>
            <a:cxnLst/>
            <a:rect l="l" t="t" r="r" b="b"/>
            <a:pathLst>
              <a:path w="7038929" h="3600475">
                <a:moveTo>
                  <a:pt x="0" y="0"/>
                </a:moveTo>
                <a:lnTo>
                  <a:pt x="7038929" y="0"/>
                </a:lnTo>
                <a:lnTo>
                  <a:pt x="7038929" y="3600475"/>
                </a:lnTo>
                <a:lnTo>
                  <a:pt x="0" y="3600475"/>
                </a:lnTo>
                <a:lnTo>
                  <a:pt x="0" y="0"/>
                </a:lnTo>
                <a:close/>
              </a:path>
            </a:pathLst>
          </a:custGeom>
          <a:blipFill>
            <a:blip r:embed="rId2"/>
            <a:stretch>
              <a:fillRect l="-14462" t="-20077" r="-8835" b="-30576"/>
            </a:stretch>
          </a:blipFill>
        </p:spPr>
      </p:sp>
      <p:sp>
        <p:nvSpPr>
          <p:cNvPr id="3" name="TextBox 3"/>
          <p:cNvSpPr txBox="1"/>
          <p:nvPr/>
        </p:nvSpPr>
        <p:spPr>
          <a:xfrm>
            <a:off x="8654483" y="990600"/>
            <a:ext cx="10837113" cy="10172999"/>
          </a:xfrm>
          <a:prstGeom prst="rect">
            <a:avLst/>
          </a:prstGeom>
        </p:spPr>
        <p:txBody>
          <a:bodyPr lIns="0" tIns="0" rIns="0" bIns="0" rtlCol="0" anchor="t">
            <a:spAutoFit/>
          </a:bodyPr>
          <a:lstStyle/>
          <a:p>
            <a:pPr algn="l">
              <a:lnSpc>
                <a:spcPts val="2689"/>
              </a:lnSpc>
            </a:pPr>
            <a:r>
              <a:rPr lang="en-US" sz="1921">
                <a:solidFill>
                  <a:srgbClr val="000000"/>
                </a:solidFill>
                <a:latin typeface="Canva Sans"/>
                <a:ea typeface="Canva Sans"/>
                <a:cs typeface="Canva Sans"/>
                <a:sym typeface="Canva Sans"/>
              </a:rPr>
              <a:t>The comparator is divided into three main blocks:</a:t>
            </a:r>
          </a:p>
          <a:p>
            <a:pPr marL="829506" lvl="2" indent="-276502" algn="l">
              <a:lnSpc>
                <a:spcPts val="2689"/>
              </a:lnSpc>
              <a:buFont typeface="Arial"/>
              <a:buChar char="⚬"/>
            </a:pPr>
            <a:r>
              <a:rPr lang="en-US" sz="1921">
                <a:solidFill>
                  <a:srgbClr val="000000"/>
                </a:solidFill>
                <a:latin typeface="Canva Sans"/>
                <a:ea typeface="Canva Sans"/>
                <a:cs typeface="Canva Sans"/>
                <a:sym typeface="Canva Sans"/>
              </a:rPr>
              <a:t>Input Stage</a:t>
            </a:r>
          </a:p>
          <a:p>
            <a:pPr marL="829506" lvl="2" indent="-276502" algn="l">
              <a:lnSpc>
                <a:spcPts val="2689"/>
              </a:lnSpc>
              <a:buFont typeface="Arial"/>
              <a:buChar char="⚬"/>
            </a:pPr>
            <a:r>
              <a:rPr lang="en-US" sz="1921">
                <a:solidFill>
                  <a:srgbClr val="000000"/>
                </a:solidFill>
                <a:latin typeface="Canva Sans"/>
                <a:ea typeface="Canva Sans"/>
                <a:cs typeface="Canva Sans"/>
                <a:sym typeface="Canva Sans"/>
              </a:rPr>
              <a:t>Flip-Flop Stage</a:t>
            </a:r>
          </a:p>
          <a:p>
            <a:pPr marL="829506" lvl="2" indent="-276502" algn="l">
              <a:lnSpc>
                <a:spcPts val="2689"/>
              </a:lnSpc>
              <a:buFont typeface="Arial"/>
              <a:buChar char="⚬"/>
            </a:pPr>
            <a:r>
              <a:rPr lang="en-US" sz="1921">
                <a:solidFill>
                  <a:srgbClr val="000000"/>
                </a:solidFill>
                <a:latin typeface="Canva Sans"/>
                <a:ea typeface="Canva Sans"/>
                <a:cs typeface="Canva Sans"/>
                <a:sym typeface="Canva Sans"/>
              </a:rPr>
              <a:t>S-R Latch</a:t>
            </a:r>
          </a:p>
          <a:p>
            <a:pPr marL="829506" lvl="2" indent="-276502" algn="l">
              <a:lnSpc>
                <a:spcPts val="2689"/>
              </a:lnSpc>
              <a:buFont typeface="Arial"/>
              <a:buChar char="⚬"/>
            </a:pPr>
            <a:endParaRPr lang="en-US" sz="1921">
              <a:solidFill>
                <a:srgbClr val="000000"/>
              </a:solidFill>
              <a:latin typeface="Canva Sans"/>
              <a:ea typeface="Canva Sans"/>
              <a:cs typeface="Canva Sans"/>
              <a:sym typeface="Canva Sans"/>
            </a:endParaRPr>
          </a:p>
          <a:p>
            <a:pPr algn="l">
              <a:lnSpc>
                <a:spcPts val="2689"/>
              </a:lnSpc>
            </a:pPr>
            <a:r>
              <a:rPr lang="en-US" sz="1921">
                <a:solidFill>
                  <a:srgbClr val="000000"/>
                </a:solidFill>
                <a:latin typeface="Canva Sans"/>
                <a:ea typeface="Canva Sans"/>
                <a:cs typeface="Canva Sans"/>
                <a:sym typeface="Canva Sans"/>
              </a:rPr>
              <a:t>.</a:t>
            </a:r>
            <a:r>
              <a:rPr lang="en-US" sz="1921" b="1">
                <a:solidFill>
                  <a:srgbClr val="000000"/>
                </a:solidFill>
                <a:latin typeface="Canva Sans Bold"/>
                <a:ea typeface="Canva Sans Bold"/>
                <a:cs typeface="Canva Sans Bold"/>
                <a:sym typeface="Canva Sans Bold"/>
              </a:rPr>
              <a:t>Input Stage</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Consists of transistors M1, M2, M3, M13 and a current source IB.</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Inputs Vinp1 and Vinp2 are applied to differential pair M1 and M2.</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M3 acts as an active load with current mirroring from M13</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Performs voltage comparison and generates currents based on input difference.</a:t>
            </a:r>
          </a:p>
          <a:p>
            <a:pPr algn="l">
              <a:lnSpc>
                <a:spcPts val="2689"/>
              </a:lnSpc>
            </a:pPr>
            <a:endParaRPr lang="en-US" sz="1921">
              <a:solidFill>
                <a:srgbClr val="000000"/>
              </a:solidFill>
              <a:latin typeface="Canva Sans"/>
              <a:ea typeface="Canva Sans"/>
              <a:cs typeface="Canva Sans"/>
              <a:sym typeface="Canva Sans"/>
            </a:endParaRPr>
          </a:p>
          <a:p>
            <a:pPr algn="l">
              <a:lnSpc>
                <a:spcPts val="2689"/>
              </a:lnSpc>
            </a:pPr>
            <a:endParaRPr lang="en-US" sz="1921">
              <a:solidFill>
                <a:srgbClr val="000000"/>
              </a:solidFill>
              <a:latin typeface="Canva Sans"/>
              <a:ea typeface="Canva Sans"/>
              <a:cs typeface="Canva Sans"/>
              <a:sym typeface="Canva Sans"/>
            </a:endParaRPr>
          </a:p>
          <a:p>
            <a:pPr algn="l">
              <a:lnSpc>
                <a:spcPts val="2689"/>
              </a:lnSpc>
            </a:pPr>
            <a:r>
              <a:rPr lang="en-US" sz="1921" b="1">
                <a:solidFill>
                  <a:srgbClr val="000000"/>
                </a:solidFill>
                <a:latin typeface="Canva Sans Bold"/>
                <a:ea typeface="Canva Sans Bold"/>
                <a:cs typeface="Canva Sans Bold"/>
                <a:sym typeface="Canva Sans Bold"/>
              </a:rPr>
              <a:t>Flip-Flop Stage</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Contains cross-coupled transistors M6, M7 and clock-controlled transistors M8, M9, M10, M11, M12.</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Operates during two clock phases: Φ1 and Φ2.</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Captures the result of input comparison and amplifies it.</a:t>
            </a:r>
          </a:p>
          <a:p>
            <a:pPr algn="l">
              <a:lnSpc>
                <a:spcPts val="2689"/>
              </a:lnSpc>
            </a:pPr>
            <a:endParaRPr lang="en-US" sz="1921">
              <a:solidFill>
                <a:srgbClr val="000000"/>
              </a:solidFill>
              <a:latin typeface="Canva Sans"/>
              <a:ea typeface="Canva Sans"/>
              <a:cs typeface="Canva Sans"/>
              <a:sym typeface="Canva Sans"/>
            </a:endParaRPr>
          </a:p>
          <a:p>
            <a:pPr algn="l">
              <a:lnSpc>
                <a:spcPts val="2689"/>
              </a:lnSpc>
            </a:pPr>
            <a:r>
              <a:rPr lang="en-US" sz="1921" b="1">
                <a:solidFill>
                  <a:srgbClr val="000000"/>
                </a:solidFill>
                <a:latin typeface="Canva Sans Bold"/>
                <a:ea typeface="Canva Sans Bold"/>
                <a:cs typeface="Canva Sans Bold"/>
                <a:sym typeface="Canva Sans Bold"/>
              </a:rPr>
              <a:t>S-R Latch</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Built using CMOS NOR-based latch.</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Uses outputs from the flip-flop stage as Set (S) and Reset (R) inputs.</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Maintains stable output even after clocking phase ends.</a:t>
            </a:r>
          </a:p>
          <a:p>
            <a:pPr marL="414753" lvl="1" indent="-207377" algn="l">
              <a:lnSpc>
                <a:spcPts val="2689"/>
              </a:lnSpc>
              <a:buFont typeface="Arial"/>
              <a:buChar char="•"/>
            </a:pPr>
            <a:endParaRPr lang="en-US" sz="1921">
              <a:solidFill>
                <a:srgbClr val="000000"/>
              </a:solidFill>
              <a:latin typeface="Canva Sans"/>
              <a:ea typeface="Canva Sans"/>
              <a:cs typeface="Canva Sans"/>
              <a:sym typeface="Canva Sans"/>
            </a:endParaRPr>
          </a:p>
          <a:p>
            <a:pPr algn="l">
              <a:lnSpc>
                <a:spcPts val="2689"/>
              </a:lnSpc>
            </a:pPr>
            <a:r>
              <a:rPr lang="en-US" sz="1921" b="1">
                <a:solidFill>
                  <a:srgbClr val="000000"/>
                </a:solidFill>
                <a:latin typeface="Canva Sans Bold"/>
                <a:ea typeface="Canva Sans Bold"/>
                <a:cs typeface="Canva Sans Bold"/>
                <a:sym typeface="Canva Sans Bold"/>
              </a:rPr>
              <a:t>Key Features</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Fully CMOS implementation → Low power, high speed.</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Produces reliable digital output based on analog voltage comparison.</a:t>
            </a:r>
          </a:p>
          <a:p>
            <a:pPr marL="414753" lvl="1" indent="-207377" algn="l">
              <a:lnSpc>
                <a:spcPts val="2689"/>
              </a:lnSpc>
              <a:buFont typeface="Arial"/>
              <a:buChar char="•"/>
            </a:pPr>
            <a:r>
              <a:rPr lang="en-US" sz="1921">
                <a:solidFill>
                  <a:srgbClr val="000000"/>
                </a:solidFill>
                <a:latin typeface="Canva Sans"/>
                <a:ea typeface="Canva Sans"/>
                <a:cs typeface="Canva Sans"/>
                <a:sym typeface="Canva Sans"/>
              </a:rPr>
              <a:t>Suitable for high-speed ADCs and digital signal processing systems.</a:t>
            </a:r>
          </a:p>
          <a:p>
            <a:pPr algn="l">
              <a:lnSpc>
                <a:spcPts val="2689"/>
              </a:lnSpc>
            </a:pPr>
            <a:endParaRPr lang="en-US" sz="1921">
              <a:solidFill>
                <a:srgbClr val="000000"/>
              </a:solidFill>
              <a:latin typeface="Canva Sans"/>
              <a:ea typeface="Canva Sans"/>
              <a:cs typeface="Canva Sans"/>
              <a:sym typeface="Canva Sans"/>
            </a:endParaRPr>
          </a:p>
          <a:p>
            <a:pPr algn="l">
              <a:lnSpc>
                <a:spcPts val="2689"/>
              </a:lnSpc>
            </a:pPr>
            <a:r>
              <a:rPr lang="en-US" sz="1921">
                <a:solidFill>
                  <a:srgbClr val="000000"/>
                </a:solidFill>
                <a:latin typeface="Canva Sans"/>
                <a:ea typeface="Canva Sans"/>
                <a:cs typeface="Canva Sans"/>
                <a:sym typeface="Canva Sans"/>
              </a:rPr>
              <a:t>.</a:t>
            </a:r>
          </a:p>
          <a:p>
            <a:pPr algn="ctr">
              <a:lnSpc>
                <a:spcPts val="2689"/>
              </a:lnSpc>
            </a:pPr>
            <a:endParaRPr lang="en-US" sz="1921">
              <a:solidFill>
                <a:srgbClr val="000000"/>
              </a:solidFill>
              <a:latin typeface="Canva Sans"/>
              <a:ea typeface="Canva Sans"/>
              <a:cs typeface="Canva Sans"/>
              <a:sym typeface="Canva Sans"/>
            </a:endParaRPr>
          </a:p>
        </p:txBody>
      </p:sp>
      <p:sp>
        <p:nvSpPr>
          <p:cNvPr id="4" name="TextBox 4"/>
          <p:cNvSpPr txBox="1"/>
          <p:nvPr/>
        </p:nvSpPr>
        <p:spPr>
          <a:xfrm>
            <a:off x="4448878" y="-114300"/>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CMOS comparator circuit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sp>
        <p:nvSpPr>
          <p:cNvPr id="2" name="Freeform 2"/>
          <p:cNvSpPr/>
          <p:nvPr/>
        </p:nvSpPr>
        <p:spPr>
          <a:xfrm>
            <a:off x="541472" y="2669083"/>
            <a:ext cx="8602528" cy="6451896"/>
          </a:xfrm>
          <a:custGeom>
            <a:avLst/>
            <a:gdLst/>
            <a:ahLst/>
            <a:cxnLst/>
            <a:rect l="l" t="t" r="r" b="b"/>
            <a:pathLst>
              <a:path w="8602528" h="6451896">
                <a:moveTo>
                  <a:pt x="0" y="0"/>
                </a:moveTo>
                <a:lnTo>
                  <a:pt x="8602528" y="0"/>
                </a:lnTo>
                <a:lnTo>
                  <a:pt x="8602528" y="6451897"/>
                </a:lnTo>
                <a:lnTo>
                  <a:pt x="0" y="6451897"/>
                </a:lnTo>
                <a:lnTo>
                  <a:pt x="0" y="0"/>
                </a:lnTo>
                <a:close/>
              </a:path>
            </a:pathLst>
          </a:custGeom>
          <a:blipFill>
            <a:blip r:embed="rId2"/>
            <a:stretch>
              <a:fillRect/>
            </a:stretch>
          </a:blipFill>
        </p:spPr>
      </p:sp>
      <p:sp>
        <p:nvSpPr>
          <p:cNvPr id="3" name="Freeform 3"/>
          <p:cNvSpPr/>
          <p:nvPr/>
        </p:nvSpPr>
        <p:spPr>
          <a:xfrm>
            <a:off x="9517744" y="2669083"/>
            <a:ext cx="8279341" cy="6209505"/>
          </a:xfrm>
          <a:custGeom>
            <a:avLst/>
            <a:gdLst/>
            <a:ahLst/>
            <a:cxnLst/>
            <a:rect l="l" t="t" r="r" b="b"/>
            <a:pathLst>
              <a:path w="8279341" h="6209505">
                <a:moveTo>
                  <a:pt x="0" y="0"/>
                </a:moveTo>
                <a:lnTo>
                  <a:pt x="8279340" y="0"/>
                </a:lnTo>
                <a:lnTo>
                  <a:pt x="8279340" y="6209506"/>
                </a:lnTo>
                <a:lnTo>
                  <a:pt x="0" y="6209506"/>
                </a:lnTo>
                <a:lnTo>
                  <a:pt x="0" y="0"/>
                </a:lnTo>
                <a:close/>
              </a:path>
            </a:pathLst>
          </a:custGeom>
          <a:blipFill>
            <a:blip r:embed="rId3"/>
            <a:stretch>
              <a:fillRect/>
            </a:stretch>
          </a:blipFill>
        </p:spPr>
      </p:sp>
      <p:sp>
        <p:nvSpPr>
          <p:cNvPr id="4" name="TextBox 4"/>
          <p:cNvSpPr txBox="1"/>
          <p:nvPr/>
        </p:nvSpPr>
        <p:spPr>
          <a:xfrm>
            <a:off x="1028700" y="599709"/>
            <a:ext cx="1032659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Simulation and Output Analysis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BE5EA"/>
        </a:solidFill>
        <a:effectLst/>
      </p:bgPr>
    </p:bg>
    <p:spTree>
      <p:nvGrpSpPr>
        <p:cNvPr id="1" name=""/>
        <p:cNvGrpSpPr/>
        <p:nvPr/>
      </p:nvGrpSpPr>
      <p:grpSpPr>
        <a:xfrm>
          <a:off x="0" y="0"/>
          <a:ext cx="0" cy="0"/>
          <a:chOff x="0" y="0"/>
          <a:chExt cx="0" cy="0"/>
        </a:xfrm>
      </p:grpSpPr>
      <p:sp>
        <p:nvSpPr>
          <p:cNvPr id="2" name="Freeform 2"/>
          <p:cNvSpPr/>
          <p:nvPr/>
        </p:nvSpPr>
        <p:spPr>
          <a:xfrm>
            <a:off x="1183106" y="3484798"/>
            <a:ext cx="7960894" cy="5970671"/>
          </a:xfrm>
          <a:custGeom>
            <a:avLst/>
            <a:gdLst/>
            <a:ahLst/>
            <a:cxnLst/>
            <a:rect l="l" t="t" r="r" b="b"/>
            <a:pathLst>
              <a:path w="7960894" h="5970671">
                <a:moveTo>
                  <a:pt x="0" y="0"/>
                </a:moveTo>
                <a:lnTo>
                  <a:pt x="7960894" y="0"/>
                </a:lnTo>
                <a:lnTo>
                  <a:pt x="7960894" y="5970671"/>
                </a:lnTo>
                <a:lnTo>
                  <a:pt x="0" y="5970671"/>
                </a:lnTo>
                <a:lnTo>
                  <a:pt x="0" y="0"/>
                </a:lnTo>
                <a:close/>
              </a:path>
            </a:pathLst>
          </a:custGeom>
          <a:blipFill>
            <a:blip r:embed="rId2"/>
            <a:stretch>
              <a:fillRect/>
            </a:stretch>
          </a:blipFill>
        </p:spPr>
      </p:sp>
      <p:sp>
        <p:nvSpPr>
          <p:cNvPr id="3" name="Freeform 3"/>
          <p:cNvSpPr/>
          <p:nvPr/>
        </p:nvSpPr>
        <p:spPr>
          <a:xfrm>
            <a:off x="9655155" y="3484798"/>
            <a:ext cx="7960894" cy="5970671"/>
          </a:xfrm>
          <a:custGeom>
            <a:avLst/>
            <a:gdLst/>
            <a:ahLst/>
            <a:cxnLst/>
            <a:rect l="l" t="t" r="r" b="b"/>
            <a:pathLst>
              <a:path w="7960894" h="5970671">
                <a:moveTo>
                  <a:pt x="0" y="0"/>
                </a:moveTo>
                <a:lnTo>
                  <a:pt x="7960895" y="0"/>
                </a:lnTo>
                <a:lnTo>
                  <a:pt x="7960895" y="5970671"/>
                </a:lnTo>
                <a:lnTo>
                  <a:pt x="0" y="5970671"/>
                </a:lnTo>
                <a:lnTo>
                  <a:pt x="0" y="0"/>
                </a:lnTo>
                <a:close/>
              </a:path>
            </a:pathLst>
          </a:custGeom>
          <a:blipFill>
            <a:blip r:embed="rId3"/>
            <a:stretch>
              <a:fillRect/>
            </a:stretch>
          </a:blipFill>
        </p:spPr>
      </p:sp>
      <p:sp>
        <p:nvSpPr>
          <p:cNvPr id="4" name="TextBox 4"/>
          <p:cNvSpPr txBox="1"/>
          <p:nvPr/>
        </p:nvSpPr>
        <p:spPr>
          <a:xfrm>
            <a:off x="1028700" y="599709"/>
            <a:ext cx="1032659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Simulation and Output Analysis </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684379" y="0"/>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5" name="TextBox 5"/>
          <p:cNvSpPr txBox="1"/>
          <p:nvPr/>
        </p:nvSpPr>
        <p:spPr>
          <a:xfrm>
            <a:off x="852674" y="749935"/>
            <a:ext cx="693806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Simulation and Output Analysis </a:t>
            </a:r>
          </a:p>
        </p:txBody>
      </p:sp>
      <p:sp>
        <p:nvSpPr>
          <p:cNvPr id="6" name="TextBox 6"/>
          <p:cNvSpPr txBox="1"/>
          <p:nvPr/>
        </p:nvSpPr>
        <p:spPr>
          <a:xfrm>
            <a:off x="564914" y="1555416"/>
            <a:ext cx="14451655" cy="7702884"/>
          </a:xfrm>
          <a:prstGeom prst="rect">
            <a:avLst/>
          </a:prstGeom>
        </p:spPr>
        <p:txBody>
          <a:bodyPr lIns="0" tIns="0" rIns="0" bIns="0" rtlCol="0" anchor="t">
            <a:spAutoFit/>
          </a:bodyPr>
          <a:lstStyle/>
          <a:p>
            <a:pPr marL="587696" lvl="1" indent="-293848" algn="l">
              <a:lnSpc>
                <a:spcPts val="3810"/>
              </a:lnSpc>
              <a:buFont typeface="Arial"/>
              <a:buChar char="•"/>
            </a:pPr>
            <a:r>
              <a:rPr lang="en-US" sz="2722">
                <a:solidFill>
                  <a:srgbClr val="0F4662"/>
                </a:solidFill>
                <a:latin typeface="Quicksand"/>
                <a:ea typeface="Quicksand"/>
                <a:cs typeface="Quicksand"/>
                <a:sym typeface="Quicksand"/>
              </a:rPr>
              <a:t>The comparator circuit was designed and simulated using Cadence Virtuoso.</a:t>
            </a:r>
          </a:p>
          <a:p>
            <a:pPr marL="587696" lvl="1" indent="-293848" algn="l">
              <a:lnSpc>
                <a:spcPts val="3810"/>
              </a:lnSpc>
              <a:buFont typeface="Arial"/>
              <a:buChar char="•"/>
            </a:pPr>
            <a:r>
              <a:rPr lang="en-US" sz="2722">
                <a:solidFill>
                  <a:srgbClr val="0F4662"/>
                </a:solidFill>
                <a:latin typeface="Quicksand"/>
                <a:ea typeface="Quicksand"/>
                <a:cs typeface="Quicksand"/>
                <a:sym typeface="Quicksand"/>
              </a:rPr>
              <a:t>The schematic shows a CMOS-based 8-bit comparator using transistor-level implementation.</a:t>
            </a:r>
          </a:p>
          <a:p>
            <a:pPr marL="587696" lvl="1" indent="-293848" algn="l">
              <a:lnSpc>
                <a:spcPts val="3810"/>
              </a:lnSpc>
              <a:buFont typeface="Arial"/>
              <a:buChar char="•"/>
            </a:pPr>
            <a:r>
              <a:rPr lang="en-US" sz="2722">
                <a:solidFill>
                  <a:srgbClr val="0F4662"/>
                </a:solidFill>
                <a:latin typeface="Quicksand"/>
                <a:ea typeface="Quicksand"/>
                <a:cs typeface="Quicksand"/>
                <a:sym typeface="Quicksand"/>
              </a:rPr>
              <a:t> The circuit compares two 8-bit input signals and outputs either logic high or low based on the comparison result.</a:t>
            </a:r>
          </a:p>
          <a:p>
            <a:pPr marL="587696" lvl="1" indent="-293848" algn="l">
              <a:lnSpc>
                <a:spcPts val="3810"/>
              </a:lnSpc>
              <a:buFont typeface="Arial"/>
              <a:buChar char="•"/>
            </a:pPr>
            <a:r>
              <a:rPr lang="en-US" sz="2722">
                <a:solidFill>
                  <a:srgbClr val="0F4662"/>
                </a:solidFill>
                <a:latin typeface="Quicksand"/>
                <a:ea typeface="Quicksand"/>
                <a:cs typeface="Quicksand"/>
                <a:sym typeface="Quicksand"/>
              </a:rPr>
              <a:t>The transient analysis waveform displays internal signals such as /q, /qd, and intermediate nodes.</a:t>
            </a:r>
          </a:p>
          <a:p>
            <a:pPr marL="587696" lvl="1" indent="-293848" algn="l">
              <a:lnSpc>
                <a:spcPts val="3810"/>
              </a:lnSpc>
              <a:buFont typeface="Arial"/>
              <a:buChar char="•"/>
            </a:pPr>
            <a:r>
              <a:rPr lang="en-US" sz="2722">
                <a:solidFill>
                  <a:srgbClr val="0F4662"/>
                </a:solidFill>
                <a:latin typeface="Quicksand"/>
                <a:ea typeface="Quicksand"/>
                <a:cs typeface="Quicksand"/>
                <a:sym typeface="Quicksand"/>
              </a:rPr>
              <a:t> Inputs include sinusoidal and square waveforms to simulate changing voltage levels.</a:t>
            </a:r>
          </a:p>
          <a:p>
            <a:pPr marL="587696" lvl="1" indent="-293848" algn="l">
              <a:lnSpc>
                <a:spcPts val="3810"/>
              </a:lnSpc>
              <a:buFont typeface="Arial"/>
              <a:buChar char="•"/>
            </a:pPr>
            <a:r>
              <a:rPr lang="en-US" sz="2722">
                <a:solidFill>
                  <a:srgbClr val="0F4662"/>
                </a:solidFill>
                <a:latin typeface="Quicksand"/>
                <a:ea typeface="Quicksand"/>
                <a:cs typeface="Quicksand"/>
                <a:sym typeface="Quicksand"/>
              </a:rPr>
              <a:t> Output transitions correctly between high and low states, verifying proper comparator behavior.</a:t>
            </a:r>
          </a:p>
          <a:p>
            <a:pPr marL="587696" lvl="1" indent="-293848" algn="l">
              <a:lnSpc>
                <a:spcPts val="3810"/>
              </a:lnSpc>
              <a:buFont typeface="Arial"/>
              <a:buChar char="•"/>
            </a:pPr>
            <a:r>
              <a:rPr lang="en-US" sz="2722">
                <a:solidFill>
                  <a:srgbClr val="0F4662"/>
                </a:solidFill>
                <a:latin typeface="Quicksand"/>
                <a:ea typeface="Quicksand"/>
                <a:cs typeface="Quicksand"/>
                <a:sym typeface="Quicksand"/>
              </a:rPr>
              <a:t> The simulation confirms that the comparator reacts accurately to input changes, demonstrating correct timing and switching.</a:t>
            </a:r>
          </a:p>
          <a:p>
            <a:pPr marL="587696" lvl="1" indent="-293848" algn="l">
              <a:lnSpc>
                <a:spcPts val="3810"/>
              </a:lnSpc>
              <a:buFont typeface="Arial"/>
              <a:buChar char="•"/>
            </a:pPr>
            <a:r>
              <a:rPr lang="en-US" sz="2722">
                <a:solidFill>
                  <a:srgbClr val="0F4662"/>
                </a:solidFill>
                <a:latin typeface="Quicksand"/>
                <a:ea typeface="Quicksand"/>
                <a:cs typeface="Quicksand"/>
                <a:sym typeface="Quicksand"/>
              </a:rPr>
              <a:t> These outputs validate the functional accuracy of the design under multiple test cases.</a:t>
            </a:r>
          </a:p>
          <a:p>
            <a:pPr marL="587696" lvl="1" indent="-293848" algn="l">
              <a:lnSpc>
                <a:spcPts val="3810"/>
              </a:lnSpc>
              <a:buFont typeface="Arial"/>
              <a:buChar char="•"/>
            </a:pPr>
            <a:r>
              <a:rPr lang="en-US" sz="2722">
                <a:solidFill>
                  <a:srgbClr val="0F4662"/>
                </a:solidFill>
                <a:latin typeface="Quicksand"/>
                <a:ea typeface="Quicksand"/>
                <a:cs typeface="Quicksand"/>
                <a:sym typeface="Quicksand"/>
              </a:rPr>
              <a:t>This circuit can be used in ADCs, digital logic systems, and embedded devices for high-speed binary comparison tasks.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856</Words>
  <Application>Microsoft Office PowerPoint</Application>
  <PresentationFormat>Custom</PresentationFormat>
  <Paragraphs>84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Canva Sans</vt:lpstr>
      <vt:lpstr>Arial</vt:lpstr>
      <vt:lpstr>Canva Sans Bold</vt:lpstr>
      <vt:lpstr>Quicksand</vt:lpstr>
      <vt:lpstr>Cormorant Garamond Bold Italics</vt:lpstr>
      <vt:lpstr>Calibri</vt:lpstr>
      <vt:lpstr>Quicksand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 High-Speed CMOS Comparator with 8-bit Resolution</dc:title>
  <dc:creator>DIVYA DEEKSHITHA DARAPUREDDY</dc:creator>
  <cp:lastModifiedBy>DIVYA DEEKSHITHA DARAPUREDDY</cp:lastModifiedBy>
  <cp:revision>2</cp:revision>
  <dcterms:created xsi:type="dcterms:W3CDTF">2006-08-16T00:00:00Z</dcterms:created>
  <dcterms:modified xsi:type="dcterms:W3CDTF">2025-04-20T18:25:53Z</dcterms:modified>
  <dc:identifier>DAGkq2M6twc</dc:identifier>
</cp:coreProperties>
</file>