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5143500" cx="9144000"/>
  <p:notesSz cx="6858000" cy="9144000"/>
  <p:embeddedFontLst>
    <p:embeddedFont>
      <p:font typeface="Economica"/>
      <p:regular r:id="rId20"/>
      <p:bold r:id="rId21"/>
      <p:italic r:id="rId22"/>
      <p:boldItalic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6AAFBE3-B5E7-41F8-BBA7-71E707AD43EB}">
  <a:tblStyle styleId="{76AAFBE3-B5E7-41F8-BBA7-71E707AD43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regular.fntdata"/><Relationship Id="rId22" Type="http://schemas.openxmlformats.org/officeDocument/2006/relationships/font" Target="fonts/Economica-italic.fntdata"/><Relationship Id="rId21" Type="http://schemas.openxmlformats.org/officeDocument/2006/relationships/font" Target="fonts/Economica-bold.fntdata"/><Relationship Id="rId24" Type="http://schemas.openxmlformats.org/officeDocument/2006/relationships/font" Target="fonts/Roboto-regular.fntdata"/><Relationship Id="rId23" Type="http://schemas.openxmlformats.org/officeDocument/2006/relationships/font" Target="fonts/Economica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OpenSans-regular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OpenSans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mygreatlearning.com/web-development/free-courses/?gl_blog_id=25307" TargetMode="External"/><Relationship Id="rId3" Type="http://schemas.openxmlformats.org/officeDocument/2006/relationships/hyperlink" Target="https://www.mygreatlearning.com/academy/learn-for-free/courses/android-application-development/?gl_blog_id=25307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6b15e4ed7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16b15e4ed7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2d62f76c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22d62f76c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345152f38_9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0345152f38_9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d62f76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2d62f76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8afe6d967_2_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118afe6d967_2_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3b48cb30f_0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23b48cb30f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3b48cb30f_0_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123b48cb30f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3b48cb30f_0_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Kotlin has several applications and can be used for desktop applications, </a:t>
            </a:r>
            <a:r>
              <a:rPr lang="en" sz="1200">
                <a:solidFill>
                  <a:srgbClr val="4DB2EC"/>
                </a:solidFill>
                <a:highlight>
                  <a:srgbClr val="FFFFFF"/>
                </a:highlight>
                <a:uFill>
                  <a:noFill/>
                </a:u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web applications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lang="en" sz="1200">
                <a:solidFill>
                  <a:srgbClr val="4DB2EC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android applications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, and server-side application development</a:t>
            </a:r>
            <a:endParaRPr/>
          </a:p>
        </p:txBody>
      </p:sp>
      <p:sp>
        <p:nvSpPr>
          <p:cNvPr id="154" name="Google Shape;154;g123b48cb30f_0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199115d7d_0_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12199115d7d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199115d7d_0_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12199115d7d_0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199115d7d_0_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12199115d7d_0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showMasterSp="0" type="title">
  <p:cSld name="TITL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2744012" y="756699"/>
            <a:ext cx="1081626" cy="1124952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noFill/>
          <a:ln cap="flat" cmpd="sng" w="28575">
            <a:solidFill>
              <a:srgbClr val="CCA67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/>
          <p:nvPr/>
        </p:nvSpPr>
        <p:spPr>
          <a:xfrm rot="10800000">
            <a:off x="5318350" y="3266725"/>
            <a:ext cx="1081626" cy="1124951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noFill/>
          <a:ln cap="flat" cmpd="sng" w="28575">
            <a:solidFill>
              <a:srgbClr val="CCA67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044700" y="1444254"/>
            <a:ext cx="3054600" cy="15372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044700" y="3116579"/>
            <a:ext cx="3054600" cy="701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684345" y="4692391"/>
            <a:ext cx="336813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x">
  <p:cSld name="TITLE_AND_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699" y="315924"/>
            <a:ext cx="8520602" cy="831302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699" y="1225225"/>
            <a:ext cx="8520602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684345" y="4692391"/>
            <a:ext cx="336813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showMasterSp="0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 flipH="1">
            <a:off x="7595937" y="460225"/>
            <a:ext cx="1081626" cy="1124951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noFill/>
          <a:ln cap="flat" cmpd="sng" w="28575">
            <a:solidFill>
              <a:srgbClr val="CCA67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/>
          <p:nvPr/>
        </p:nvSpPr>
        <p:spPr>
          <a:xfrm flipH="1" rot="10800000">
            <a:off x="466424" y="3558325"/>
            <a:ext cx="1081627" cy="1124951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noFill/>
          <a:ln cap="flat" cmpd="sng" w="28575">
            <a:solidFill>
              <a:srgbClr val="CCA67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684345" y="4692391"/>
            <a:ext cx="336813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showMasterSp="0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699" y="315924"/>
            <a:ext cx="8520602" cy="831302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699" y="1225225"/>
            <a:ext cx="3999902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2" type="body"/>
          </p:nvPr>
        </p:nvSpPr>
        <p:spPr>
          <a:xfrm>
            <a:off x="4832399" y="1225225"/>
            <a:ext cx="3999902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684345" y="4692391"/>
            <a:ext cx="336813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showMasterSp="0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699" y="315924"/>
            <a:ext cx="8520602" cy="831302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8684345" y="4692391"/>
            <a:ext cx="336813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 showMasterSp="0">
  <p:cSld name="ONE_COLUM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Economica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311699" y="1399400"/>
            <a:ext cx="2808001" cy="27849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8684345" y="4692391"/>
            <a:ext cx="336813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>
  <p:cSld name="MAIN_POI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490250" y="450149"/>
            <a:ext cx="5878801" cy="4090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Economica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8684345" y="4692391"/>
            <a:ext cx="336813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 showMasterSp="0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/>
          <p:nvPr/>
        </p:nvSpPr>
        <p:spPr>
          <a:xfrm>
            <a:off x="4572000" y="-25"/>
            <a:ext cx="4572000" cy="5143501"/>
          </a:xfrm>
          <a:prstGeom prst="rect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Google Shape;95;p21"/>
          <p:cNvCxnSpPr/>
          <p:nvPr/>
        </p:nvCxnSpPr>
        <p:spPr>
          <a:xfrm>
            <a:off x="5029675" y="4495500"/>
            <a:ext cx="468301" cy="1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21"/>
          <p:cNvSpPr txBox="1"/>
          <p:nvPr>
            <p:ph type="title"/>
          </p:nvPr>
        </p:nvSpPr>
        <p:spPr>
          <a:xfrm>
            <a:off x="265500" y="929274"/>
            <a:ext cx="4045200" cy="1786202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A677"/>
              </a:buClr>
              <a:buSzPts val="4200"/>
              <a:buFont typeface="Economica"/>
              <a:buNone/>
              <a:defRPr>
                <a:solidFill>
                  <a:srgbClr val="CCA67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265500" y="2769000"/>
            <a:ext cx="4045200" cy="1574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2" type="body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9" name="Google Shape;99;p21"/>
          <p:cNvSpPr txBox="1"/>
          <p:nvPr>
            <p:ph idx="12" type="sldNum"/>
          </p:nvPr>
        </p:nvSpPr>
        <p:spPr>
          <a:xfrm>
            <a:off x="8684345" y="4692391"/>
            <a:ext cx="336813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Economica"/>
              <a:buNone/>
              <a:defRPr>
                <a:solidFill>
                  <a:srgbClr val="FFFFFF"/>
                </a:solidFill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Economica"/>
              <a:buNone/>
              <a:defRPr>
                <a:solidFill>
                  <a:srgbClr val="FFFFFF"/>
                </a:solidFill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Economica"/>
              <a:buNone/>
              <a:defRPr>
                <a:solidFill>
                  <a:srgbClr val="FFFFFF"/>
                </a:solidFill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Economica"/>
              <a:buNone/>
              <a:defRPr>
                <a:solidFill>
                  <a:srgbClr val="FFFFFF"/>
                </a:solidFill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Economica"/>
              <a:buNone/>
              <a:defRPr>
                <a:solidFill>
                  <a:srgbClr val="FFFFFF"/>
                </a:solidFill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Economica"/>
              <a:buNone/>
              <a:defRPr>
                <a:solidFill>
                  <a:srgbClr val="FFFFFF"/>
                </a:solidFill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Economica"/>
              <a:buNone/>
              <a:defRPr>
                <a:solidFill>
                  <a:srgbClr val="FFFFFF"/>
                </a:solidFill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Economica"/>
              <a:buNone/>
              <a:defRPr>
                <a:solidFill>
                  <a:srgbClr val="FFFFFF"/>
                </a:solidFill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Economica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 showMasterSp="0">
  <p:cSld name="CAPTION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>
            <p:ph idx="1" type="body"/>
          </p:nvPr>
        </p:nvSpPr>
        <p:spPr>
          <a:xfrm>
            <a:off x="319499" y="4218925"/>
            <a:ext cx="5998802" cy="598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102" name="Google Shape;102;p22"/>
          <p:cNvSpPr txBox="1"/>
          <p:nvPr>
            <p:ph idx="12" type="sldNum"/>
          </p:nvPr>
        </p:nvSpPr>
        <p:spPr>
          <a:xfrm>
            <a:off x="8684345" y="4692391"/>
            <a:ext cx="336813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>
  <p:cSld name="BIG_NUMBER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>
            <p:ph hasCustomPrompt="1" type="title"/>
          </p:nvPr>
        </p:nvSpPr>
        <p:spPr>
          <a:xfrm>
            <a:off x="311699" y="957125"/>
            <a:ext cx="8520602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A677"/>
              </a:buClr>
              <a:buSzPts val="16000"/>
              <a:buFont typeface="Economica"/>
              <a:buNone/>
              <a:defRPr sz="16000">
                <a:solidFill>
                  <a:srgbClr val="CCA67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05" name="Google Shape;105;p23"/>
          <p:cNvSpPr txBox="1"/>
          <p:nvPr>
            <p:ph idx="1" type="body"/>
          </p:nvPr>
        </p:nvSpPr>
        <p:spPr>
          <a:xfrm>
            <a:off x="311699" y="3162000"/>
            <a:ext cx="8520602" cy="1071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6" name="Google Shape;106;p23"/>
          <p:cNvSpPr txBox="1"/>
          <p:nvPr>
            <p:ph idx="12" type="sldNum"/>
          </p:nvPr>
        </p:nvSpPr>
        <p:spPr>
          <a:xfrm>
            <a:off x="8684345" y="4692391"/>
            <a:ext cx="336813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/>
          <p:nvPr>
            <p:ph idx="12" type="sldNum"/>
          </p:nvPr>
        </p:nvSpPr>
        <p:spPr>
          <a:xfrm>
            <a:off x="8684345" y="4692391"/>
            <a:ext cx="336813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sz="10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0" y="5045700"/>
            <a:ext cx="9144000" cy="97801"/>
          </a:xfrm>
          <a:prstGeom prst="rect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 txBox="1"/>
          <p:nvPr>
            <p:ph type="title"/>
          </p:nvPr>
        </p:nvSpPr>
        <p:spPr>
          <a:xfrm>
            <a:off x="311699" y="315924"/>
            <a:ext cx="8520602" cy="831302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Economica"/>
              <a:buNone/>
              <a:defRPr b="0" i="0" sz="42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Economica"/>
              <a:buNone/>
              <a:defRPr b="0" i="0" sz="42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Economica"/>
              <a:buNone/>
              <a:defRPr b="0" i="0" sz="42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Economica"/>
              <a:buNone/>
              <a:defRPr b="0" i="0" sz="42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Economica"/>
              <a:buNone/>
              <a:defRPr b="0" i="0" sz="42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Economica"/>
              <a:buNone/>
              <a:defRPr b="0" i="0" sz="42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Economica"/>
              <a:buNone/>
              <a:defRPr b="0" i="0" sz="42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Economica"/>
              <a:buNone/>
              <a:defRPr b="0" i="0" sz="42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Economica"/>
              <a:buNone/>
              <a:defRPr b="0" i="0" sz="42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311699" y="1225225"/>
            <a:ext cx="8520602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●"/>
              <a:defRPr b="0"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○"/>
              <a:defRPr b="0"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■"/>
              <a:defRPr b="0"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●"/>
              <a:defRPr b="0"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○"/>
              <a:defRPr b="0"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■"/>
              <a:defRPr b="0"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●"/>
              <a:defRPr b="0"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○"/>
              <a:defRPr b="0"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■"/>
              <a:defRPr b="0"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684345" y="4692391"/>
            <a:ext cx="336813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b="0" i="0" sz="10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b="0" i="0" sz="10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b="0" i="0" sz="10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b="0" i="0" sz="10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b="0" i="0" sz="10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b="0" i="0" sz="10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b="0" i="0" sz="10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b="0" i="0" sz="10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conomica"/>
              <a:buNone/>
              <a:defRPr b="0" i="0" sz="10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hyperlink" Target="https://www.amazon.com/s?k=kotlin+programming&amp;crid=1OZ71WQZJ7NQG&amp;sprefix=Kotlin%2Caps%2C71&amp;ref=nb_sb_ss_ts-doa-p_4_6" TargetMode="External"/><Relationship Id="rId5" Type="http://schemas.openxmlformats.org/officeDocument/2006/relationships/hyperlink" Target="https://www.amazon.com/s?rh=n%3A3608&amp;fs=true&amp;ref=lp_3608_sar" TargetMode="External"/><Relationship Id="rId6" Type="http://schemas.openxmlformats.org/officeDocument/2006/relationships/hyperlink" Target="https://www.amazon.com/s?k=C+programming&amp;crid=52KCZ8YE12S&amp;sprefix=c+programming%2Caps%2C108&amp;ref=nb_sb_noss" TargetMode="External"/><Relationship Id="rId7" Type="http://schemas.openxmlformats.org/officeDocument/2006/relationships/hyperlink" Target="https://www.amazon.com/s?k=Python+programming&amp;crid=118ELPMNJTQCZ&amp;sprefix=python+programming%2Caps%2C71&amp;ref=nb_sb_noss" TargetMode="External"/><Relationship Id="rId8" Type="http://schemas.openxmlformats.org/officeDocument/2006/relationships/hyperlink" Target="https://www.amazon.com/s?k=C%2B%2B+programming&amp;crid=2FJE1426B2KHO&amp;sprefix=c%2B%2B+programming%2Caps%2C85&amp;ref=nb_sb_noss" TargetMode="Externa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hyperlink" Target="https://insights.stackoverflow.com/survey/2019#technology-_-most-loved-dreaded-and-wanted-languages" TargetMode="External"/><Relationship Id="rId10" Type="http://schemas.openxmlformats.org/officeDocument/2006/relationships/hyperlink" Target="https://insights.stackoverflow.com/survey/2019#technology-_-most-loved-dreaded-and-wanted-languages" TargetMode="External"/><Relationship Id="rId13" Type="http://schemas.openxmlformats.org/officeDocument/2006/relationships/hyperlink" Target="https://insights.stackoverflow.com/survey/2019#technology-_-most-loved-dreaded-and-wanted-languages" TargetMode="External"/><Relationship Id="rId12" Type="http://schemas.openxmlformats.org/officeDocument/2006/relationships/hyperlink" Target="https://insights.stackoverflow.com/survey/2019#technology-_-most-loved-dreaded-and-wanted-languages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hyperlink" Target="https://github.com/search?q=language%3AKotlin+pushed%3A%3E2021&amp;type=Repositories" TargetMode="External"/><Relationship Id="rId9" Type="http://schemas.openxmlformats.org/officeDocument/2006/relationships/hyperlink" Target="https://insights.stackoverflow.com/survey/2019#technology-_-most-loved-dreaded-and-wanted-languages" TargetMode="External"/><Relationship Id="rId5" Type="http://schemas.openxmlformats.org/officeDocument/2006/relationships/hyperlink" Target="https://github.com/search?q=language%3Ajava+pushed%3A%3E2021&amp;type=Repositories" TargetMode="External"/><Relationship Id="rId6" Type="http://schemas.openxmlformats.org/officeDocument/2006/relationships/hyperlink" Target="https://github.com/search?q=language%3AC+pushed%3A%3E2021&amp;type=Repositories" TargetMode="External"/><Relationship Id="rId7" Type="http://schemas.openxmlformats.org/officeDocument/2006/relationships/hyperlink" Target="https://github.com/search?q=language%3APython+pushed%3A%3E2021&amp;type=Repositories" TargetMode="External"/><Relationship Id="rId8" Type="http://schemas.openxmlformats.org/officeDocument/2006/relationships/hyperlink" Target="https://github.com/search?q=language%3AC%2B%2B+pushed%3A%3E2021&amp;type=Repositories" TargetMode="External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hyperlink" Target="https://app.joinhandshake.com/stu/postings?page=1&amp;per_page=25&amp;sort_direction=desc&amp;sort_column=default&amp;query=c" TargetMode="External"/><Relationship Id="rId10" Type="http://schemas.openxmlformats.org/officeDocument/2006/relationships/hyperlink" Target="https://app.joinhandshake.com/stu/postings?page=1&amp;per_page=25&amp;sort_direction=desc&amp;sort_column=default&amp;query=java" TargetMode="External"/><Relationship Id="rId13" Type="http://schemas.openxmlformats.org/officeDocument/2006/relationships/hyperlink" Target="https://app.joinhandshake.com/stu/postings?page=1&amp;per_page=25&amp;sort_direction=desc&amp;sort_column=default&amp;query=c" TargetMode="External"/><Relationship Id="rId12" Type="http://schemas.openxmlformats.org/officeDocument/2006/relationships/hyperlink" Target="https://app.joinhandshake.com/stu/postings?page=1&amp;per_page=25&amp;sort_direction=desc&amp;sort_column=default&amp;query=python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hyperlink" Target="https://www.linkedin.com/jobs/search/?geoId=103644278&amp;keywords=kotlin&amp;location=United%20States" TargetMode="External"/><Relationship Id="rId9" Type="http://schemas.openxmlformats.org/officeDocument/2006/relationships/hyperlink" Target="https://app.joinhandshake.com/stu/postings?page=1&amp;per_page=25&amp;sort_direction=desc&amp;sort_column=default&amp;query=kotlin" TargetMode="External"/><Relationship Id="rId5" Type="http://schemas.openxmlformats.org/officeDocument/2006/relationships/hyperlink" Target="https://www.linkedin.com/jobs/search/?geoId=103644278&amp;keywords=java&amp;location=United%20States" TargetMode="External"/><Relationship Id="rId6" Type="http://schemas.openxmlformats.org/officeDocument/2006/relationships/hyperlink" Target="https://www.linkedin.com/jobs/search/?geoId=103644278&amp;keywords=c&amp;location=United%20States" TargetMode="External"/><Relationship Id="rId7" Type="http://schemas.openxmlformats.org/officeDocument/2006/relationships/hyperlink" Target="https://www.linkedin.com/jobs/search/?geoId=103644278&amp;keywords=python&amp;location=United%20States" TargetMode="External"/><Relationship Id="rId8" Type="http://schemas.openxmlformats.org/officeDocument/2006/relationships/hyperlink" Target="https://www.linkedin.com/jobs/search/?geoId=103644278&amp;keywords=c%2B%2B&amp;location=United%20State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/>
          <p:nvPr>
            <p:ph type="ctrTitle"/>
          </p:nvPr>
        </p:nvSpPr>
        <p:spPr>
          <a:xfrm>
            <a:off x="2904925" y="1444250"/>
            <a:ext cx="33990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</a:t>
            </a:r>
            <a:endParaRPr/>
          </a:p>
        </p:txBody>
      </p:sp>
      <p:sp>
        <p:nvSpPr>
          <p:cNvPr id="114" name="Google Shape;114;p25"/>
          <p:cNvSpPr txBox="1"/>
          <p:nvPr>
            <p:ph idx="1" type="subTitle"/>
          </p:nvPr>
        </p:nvSpPr>
        <p:spPr>
          <a:xfrm>
            <a:off x="3044700" y="3217599"/>
            <a:ext cx="3054600" cy="8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M</a:t>
            </a:r>
            <a:r>
              <a:rPr b="1" lang="en" sz="3600"/>
              <a:t>ember</a:t>
            </a:r>
            <a:r>
              <a:rPr lang="en" sz="3600"/>
              <a:t>:       </a:t>
            </a:r>
            <a:r>
              <a:rPr lang="en"/>
              <a:t>                     </a:t>
            </a:r>
            <a:r>
              <a:rPr lang="en" sz="5523"/>
              <a:t>   Sudeep         Subedi</a:t>
            </a:r>
            <a:endParaRPr sz="5523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23"/>
              <a:t>Li                 Qiyuan</a:t>
            </a:r>
            <a:endParaRPr sz="5523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23"/>
              <a:t>Daniel             Song    </a:t>
            </a:r>
            <a:endParaRPr sz="5523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23"/>
              <a:t>         Yixiao              Jiang</a:t>
            </a:r>
            <a:endParaRPr sz="5523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7925" y="315925"/>
            <a:ext cx="714375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5"/>
          <p:cNvSpPr txBox="1"/>
          <p:nvPr/>
        </p:nvSpPr>
        <p:spPr>
          <a:xfrm>
            <a:off x="5208300" y="4005475"/>
            <a:ext cx="891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4/11 2022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endParaRPr/>
          </a:p>
        </p:txBody>
      </p:sp>
      <p:pic>
        <p:nvPicPr>
          <p:cNvPr id="190" name="Google Shape;1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7925" y="315925"/>
            <a:ext cx="714375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4"/>
          <p:cNvSpPr txBox="1"/>
          <p:nvPr>
            <p:ph idx="1" type="body"/>
          </p:nvPr>
        </p:nvSpPr>
        <p:spPr>
          <a:xfrm>
            <a:off x="311700" y="1285125"/>
            <a:ext cx="8609700" cy="34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/>
              <a:t>Description: Timetable app for classes </a:t>
            </a:r>
            <a:r>
              <a:rPr i="1" lang="en" sz="1600"/>
              <a:t>(Possibly provide the list of classes you can take)</a:t>
            </a:r>
            <a:endParaRPr i="1" sz="16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" sz="1600"/>
              <a:t>Constraints: Only for M.S in Computer Science students at GW and only for android mobile phones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/>
              <a:t>Features: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" sz="1600"/>
              <a:t>Builds the time </a:t>
            </a:r>
            <a:r>
              <a:rPr lang="en" sz="1600"/>
              <a:t>table</a:t>
            </a:r>
            <a:r>
              <a:rPr lang="en" sz="1600"/>
              <a:t> according to your class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" sz="1600"/>
              <a:t>Displays information about the course like professor’s name, location and course description.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" sz="1600"/>
              <a:t>Displays error if there is </a:t>
            </a:r>
            <a:r>
              <a:rPr lang="en" sz="1600"/>
              <a:t>conflict</a:t>
            </a:r>
            <a:r>
              <a:rPr lang="en" sz="1600"/>
              <a:t> in the schedule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i="1" lang="en" sz="1600"/>
              <a:t>(Enter your past classes and you’ll be provided with the list of classes you can take this semester)</a:t>
            </a:r>
            <a:endParaRPr i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/>
              <a:t>Technology Used</a:t>
            </a:r>
            <a:r>
              <a:rPr lang="en" sz="1600"/>
              <a:t>: Kotlin and Android Studio. Target device: Android mobile phone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Where the project can be applied: GWU M.S in C.S students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Note: The italicized features will be implemented if permitted by time.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endParaRPr/>
          </a:p>
        </p:txBody>
      </p:sp>
      <p:pic>
        <p:nvPicPr>
          <p:cNvPr id="197" name="Google Shape;19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7925" y="315925"/>
            <a:ext cx="714375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5"/>
          <p:cNvSpPr txBox="1"/>
          <p:nvPr>
            <p:ph idx="1" type="body"/>
          </p:nvPr>
        </p:nvSpPr>
        <p:spPr>
          <a:xfrm>
            <a:off x="267150" y="1274975"/>
            <a:ext cx="8609700" cy="34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" sz="1600"/>
              <a:t>Functions: </a:t>
            </a:r>
            <a:endParaRPr sz="1600"/>
          </a:p>
          <a:p>
            <a:pPr indent="-1206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○"/>
            </a:pPr>
            <a:r>
              <a:rPr lang="en" sz="1600"/>
              <a:t>Display class timetable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Allows to add and delete classes to the 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schedule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99" name="Google Shape;199;p35"/>
          <p:cNvSpPr/>
          <p:nvPr/>
        </p:nvSpPr>
        <p:spPr>
          <a:xfrm>
            <a:off x="5242600" y="1274975"/>
            <a:ext cx="1144200" cy="40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</a:t>
            </a:r>
            <a:endParaRPr/>
          </a:p>
        </p:txBody>
      </p:sp>
      <p:cxnSp>
        <p:nvCxnSpPr>
          <p:cNvPr id="200" name="Google Shape;200;p35"/>
          <p:cNvCxnSpPr>
            <a:stCxn id="199" idx="2"/>
            <a:endCxn id="201" idx="0"/>
          </p:cNvCxnSpPr>
          <p:nvPr/>
        </p:nvCxnSpPr>
        <p:spPr>
          <a:xfrm>
            <a:off x="5814700" y="1678175"/>
            <a:ext cx="0" cy="39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35"/>
          <p:cNvSpPr/>
          <p:nvPr/>
        </p:nvSpPr>
        <p:spPr>
          <a:xfrm>
            <a:off x="5291650" y="2076800"/>
            <a:ext cx="1046100" cy="40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Add from list</a:t>
            </a:r>
            <a:endParaRPr/>
          </a:p>
        </p:txBody>
      </p:sp>
      <p:sp>
        <p:nvSpPr>
          <p:cNvPr id="202" name="Google Shape;202;p35"/>
          <p:cNvSpPr/>
          <p:nvPr/>
        </p:nvSpPr>
        <p:spPr>
          <a:xfrm>
            <a:off x="5216050" y="2834450"/>
            <a:ext cx="1197300" cy="30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Timetable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cxnSp>
        <p:nvCxnSpPr>
          <p:cNvPr id="203" name="Google Shape;203;p35"/>
          <p:cNvCxnSpPr>
            <a:stCxn id="201" idx="2"/>
            <a:endCxn id="202" idx="0"/>
          </p:cNvCxnSpPr>
          <p:nvPr/>
        </p:nvCxnSpPr>
        <p:spPr>
          <a:xfrm>
            <a:off x="5814700" y="2480000"/>
            <a:ext cx="0" cy="3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4" name="Google Shape;204;p35"/>
          <p:cNvSpPr/>
          <p:nvPr/>
        </p:nvSpPr>
        <p:spPr>
          <a:xfrm>
            <a:off x="5216050" y="3409575"/>
            <a:ext cx="1197300" cy="30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Description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5" name="Google Shape;205;p35"/>
          <p:cNvCxnSpPr>
            <a:stCxn id="202" idx="2"/>
            <a:endCxn id="204" idx="0"/>
          </p:cNvCxnSpPr>
          <p:nvPr/>
        </p:nvCxnSpPr>
        <p:spPr>
          <a:xfrm>
            <a:off x="5814700" y="3136250"/>
            <a:ext cx="0" cy="27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>
            <p:ph type="ctrTitle"/>
          </p:nvPr>
        </p:nvSpPr>
        <p:spPr>
          <a:xfrm>
            <a:off x="2872500" y="1190425"/>
            <a:ext cx="3399000" cy="116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pic>
        <p:nvPicPr>
          <p:cNvPr id="211" name="Google Shape;21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7925" y="315925"/>
            <a:ext cx="714375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6"/>
          <p:cNvSpPr txBox="1"/>
          <p:nvPr/>
        </p:nvSpPr>
        <p:spPr>
          <a:xfrm>
            <a:off x="4041000" y="2571750"/>
            <a:ext cx="106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/11 2022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Evaluation</a:t>
            </a:r>
            <a:r>
              <a:rPr lang="en"/>
              <a:t> </a:t>
            </a:r>
            <a:r>
              <a:rPr lang="en"/>
              <a:t>Criteria</a:t>
            </a:r>
            <a:endParaRPr/>
          </a:p>
        </p:txBody>
      </p:sp>
      <p:sp>
        <p:nvSpPr>
          <p:cNvPr id="122" name="Google Shape;122;p26"/>
          <p:cNvSpPr txBox="1"/>
          <p:nvPr>
            <p:ph idx="1" type="body"/>
          </p:nvPr>
        </p:nvSpPr>
        <p:spPr>
          <a:xfrm>
            <a:off x="387950" y="1147225"/>
            <a:ext cx="3447900" cy="3695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42"/>
              <a:t>Usage</a:t>
            </a:r>
            <a:endParaRPr b="1" sz="2442"/>
          </a:p>
          <a:p>
            <a:pPr indent="-295275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Community</a:t>
            </a:r>
            <a:endParaRPr sz="1500"/>
          </a:p>
          <a:p>
            <a:pPr indent="-29527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Learning materials</a:t>
            </a:r>
            <a:endParaRPr sz="1500"/>
          </a:p>
          <a:p>
            <a:pPr indent="-29527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Employability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72"/>
              <a:t>Domains</a:t>
            </a:r>
            <a:endParaRPr b="1" sz="2472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72"/>
              <a:t>Programming Paradigms</a:t>
            </a:r>
            <a:r>
              <a:rPr lang="en" sz="2472"/>
              <a:t> </a:t>
            </a:r>
            <a:endParaRPr sz="2472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72"/>
              <a:t>Performance</a:t>
            </a:r>
            <a:endParaRPr b="1" sz="2472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7925" y="315925"/>
            <a:ext cx="714375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6"/>
          <p:cNvSpPr txBox="1"/>
          <p:nvPr>
            <p:ph idx="1" type="body"/>
          </p:nvPr>
        </p:nvSpPr>
        <p:spPr>
          <a:xfrm>
            <a:off x="4310775" y="1201550"/>
            <a:ext cx="28485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6"/>
          <p:cNvSpPr txBox="1"/>
          <p:nvPr/>
        </p:nvSpPr>
        <p:spPr>
          <a:xfrm>
            <a:off x="-1405750" y="1024350"/>
            <a:ext cx="62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6" name="Google Shape;12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1150" y="3235575"/>
            <a:ext cx="3358124" cy="167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3699" y="1147222"/>
            <a:ext cx="3077551" cy="19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>
            <p:ph idx="1" type="body"/>
          </p:nvPr>
        </p:nvSpPr>
        <p:spPr>
          <a:xfrm>
            <a:off x="311699" y="1225225"/>
            <a:ext cx="8520602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29"/>
              <a:t>Usage</a:t>
            </a:r>
            <a:endParaRPr b="1" sz="2400"/>
          </a:p>
          <a:p>
            <a:pPr indent="0" lvl="0" marL="100511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3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30"/>
              <a:t>Learning materials: </a:t>
            </a:r>
            <a:r>
              <a:rPr lang="en" sz="1230"/>
              <a:t>measured</a:t>
            </a:r>
            <a:r>
              <a:rPr lang="en" sz="1230"/>
              <a:t> by: </a:t>
            </a:r>
            <a:endParaRPr sz="1230"/>
          </a:p>
          <a:p>
            <a:pPr indent="0" lvl="0" marL="100511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65555" lvl="1" marL="74980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Amazon Books: Number of Books returned by search term “xxx programming language” on Amazon</a:t>
            </a:r>
            <a:endParaRPr/>
          </a:p>
        </p:txBody>
      </p:sp>
      <p:sp>
        <p:nvSpPr>
          <p:cNvPr id="133" name="Google Shape;133;p27"/>
          <p:cNvSpPr txBox="1"/>
          <p:nvPr>
            <p:ph type="title"/>
          </p:nvPr>
        </p:nvSpPr>
        <p:spPr>
          <a:xfrm>
            <a:off x="311699" y="315925"/>
            <a:ext cx="8520602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Economica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2. </a:t>
            </a:r>
            <a:r>
              <a:rPr lang="en"/>
              <a:t>Evaluation</a:t>
            </a:r>
            <a:endParaRPr/>
          </a:p>
        </p:txBody>
      </p:sp>
      <p:pic>
        <p:nvPicPr>
          <p:cNvPr descr="Google Shape;80;p15" id="134" name="Google Shape;13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7924" y="315924"/>
            <a:ext cx="714376" cy="5334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5" name="Google Shape;135;p27"/>
          <p:cNvGraphicFramePr/>
          <p:nvPr/>
        </p:nvGraphicFramePr>
        <p:xfrm>
          <a:off x="680075" y="336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{76AAFBE3-B5E7-41F8-BBA7-71E707AD43EB}</a:tableStyleId>
              </a:tblPr>
              <a:tblGrid>
                <a:gridCol w="1712825"/>
                <a:gridCol w="1189750"/>
                <a:gridCol w="1026300"/>
                <a:gridCol w="1309625"/>
                <a:gridCol w="1309625"/>
                <a:gridCol w="1309625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Kotlin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Java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Python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C++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Amazon Books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u="sng">
                          <a:solidFill>
                            <a:schemeClr val="hlink"/>
                          </a:solidFill>
                          <a:hlinkClick r:id="rId4"/>
                        </a:rPr>
                        <a:t>528</a:t>
                      </a:r>
                      <a:endParaRPr sz="1500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 u="sng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hlinkClick r:id="rId5"/>
                        </a:rPr>
                        <a:t>&gt;7,000 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 u="sng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hlinkClick r:id="rId6"/>
                        </a:rPr>
                        <a:t>&gt;5,000 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 u="sng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hlinkClick r:id="rId7"/>
                        </a:rPr>
                        <a:t>&gt;4,000 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 u="sng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hlinkClick r:id="rId8"/>
                        </a:rPr>
                        <a:t>&gt;2,000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/>
          <p:nvPr>
            <p:ph idx="1" type="body"/>
          </p:nvPr>
        </p:nvSpPr>
        <p:spPr>
          <a:xfrm>
            <a:off x="311699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29"/>
              <a:t>Usage</a:t>
            </a:r>
            <a:endParaRPr b="1" sz="2400"/>
          </a:p>
          <a:p>
            <a:pPr indent="0" lvl="0" marL="100511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3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30"/>
              <a:t>Community: measured by: </a:t>
            </a:r>
            <a:endParaRPr sz="1230"/>
          </a:p>
          <a:p>
            <a:pPr indent="0" lvl="0" marL="100511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65555" lvl="1" marL="74980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Github: available repositories in last year</a:t>
            </a:r>
            <a:endParaRPr/>
          </a:p>
          <a:p>
            <a:pPr indent="-265555" lvl="1" marL="74980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Stackoverflow: Most Loved, Dreaded, and Wanted Languages</a:t>
            </a:r>
            <a:endParaRPr/>
          </a:p>
        </p:txBody>
      </p:sp>
      <p:sp>
        <p:nvSpPr>
          <p:cNvPr id="141" name="Google Shape;141;p28"/>
          <p:cNvSpPr txBox="1"/>
          <p:nvPr>
            <p:ph type="title"/>
          </p:nvPr>
        </p:nvSpPr>
        <p:spPr>
          <a:xfrm>
            <a:off x="311699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Economica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2. </a:t>
            </a:r>
            <a:r>
              <a:rPr lang="en"/>
              <a:t>Evaluation</a:t>
            </a:r>
            <a:endParaRPr/>
          </a:p>
        </p:txBody>
      </p:sp>
      <p:pic>
        <p:nvPicPr>
          <p:cNvPr descr="Google Shape;80;p15" id="142" name="Google Shape;14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7924" y="315924"/>
            <a:ext cx="714376" cy="5334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3" name="Google Shape;143;p28"/>
          <p:cNvGraphicFramePr/>
          <p:nvPr/>
        </p:nvGraphicFramePr>
        <p:xfrm>
          <a:off x="680075" y="336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{76AAFBE3-B5E7-41F8-BBA7-71E707AD43EB}</a:tableStyleId>
              </a:tblPr>
              <a:tblGrid>
                <a:gridCol w="1320525"/>
                <a:gridCol w="1298725"/>
                <a:gridCol w="1309625"/>
                <a:gridCol w="1309625"/>
                <a:gridCol w="1309625"/>
                <a:gridCol w="1309625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Kotlin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Java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Python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C++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Github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 u="sng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hlinkClick r:id="rId4"/>
                        </a:rPr>
                        <a:t>72,304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 u="sng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hlinkClick r:id="rId5"/>
                        </a:rPr>
                        <a:t>627,838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 u="sng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hlinkClick r:id="rId6"/>
                        </a:rPr>
                        <a:t>108,672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 u="sng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hlinkClick r:id="rId7"/>
                        </a:rPr>
                        <a:t>745,537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 u="sng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hlinkClick r:id="rId8"/>
                        </a:rPr>
                        <a:t>166,547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Stackoverflow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9"/>
                        </a:rPr>
                        <a:t>72.6%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10"/>
                        </a:rPr>
                        <a:t>53.4%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11"/>
                        </a:rPr>
                        <a:t>42.5%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12"/>
                        </a:rPr>
                        <a:t>73.1%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13"/>
                        </a:rPr>
                        <a:t>52%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idx="1" type="body"/>
          </p:nvPr>
        </p:nvSpPr>
        <p:spPr>
          <a:xfrm>
            <a:off x="311699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29"/>
              <a:t>Usage</a:t>
            </a:r>
            <a:endParaRPr b="1" sz="2400"/>
          </a:p>
          <a:p>
            <a:pPr indent="0" lvl="0" marL="100511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3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30"/>
              <a:t>Employability: measured by: number of impressions of “xxx developer” on popular job sites</a:t>
            </a:r>
            <a:endParaRPr sz="1230"/>
          </a:p>
          <a:p>
            <a:pPr indent="0" lvl="0" marL="100511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65555" lvl="1" marL="74980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Linkedin</a:t>
            </a:r>
            <a:endParaRPr/>
          </a:p>
          <a:p>
            <a:pPr indent="-265555" lvl="1" marL="74980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Handshake</a:t>
            </a:r>
            <a:endParaRPr/>
          </a:p>
        </p:txBody>
      </p:sp>
      <p:sp>
        <p:nvSpPr>
          <p:cNvPr id="149" name="Google Shape;149;p29"/>
          <p:cNvSpPr txBox="1"/>
          <p:nvPr>
            <p:ph type="title"/>
          </p:nvPr>
        </p:nvSpPr>
        <p:spPr>
          <a:xfrm>
            <a:off x="311699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Economica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2. </a:t>
            </a:r>
            <a:r>
              <a:rPr lang="en"/>
              <a:t>Evaluation</a:t>
            </a:r>
            <a:endParaRPr/>
          </a:p>
        </p:txBody>
      </p:sp>
      <p:pic>
        <p:nvPicPr>
          <p:cNvPr descr="Google Shape;80;p15" id="150" name="Google Shape;15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7924" y="315924"/>
            <a:ext cx="714376" cy="5334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1" name="Google Shape;151;p29"/>
          <p:cNvGraphicFramePr/>
          <p:nvPr/>
        </p:nvGraphicFramePr>
        <p:xfrm>
          <a:off x="680075" y="336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{76AAFBE3-B5E7-41F8-BBA7-71E707AD43EB}</a:tableStyleId>
              </a:tblPr>
              <a:tblGrid>
                <a:gridCol w="1320525"/>
                <a:gridCol w="1298725"/>
                <a:gridCol w="1309625"/>
                <a:gridCol w="1309625"/>
                <a:gridCol w="1309625"/>
                <a:gridCol w="1309625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Kotlin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Java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Python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C++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Linkedin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u="sng">
                          <a:solidFill>
                            <a:schemeClr val="hlink"/>
                          </a:solidFill>
                          <a:highlight>
                            <a:schemeClr val="lt1"/>
                          </a:highlight>
                          <a:hlinkClick r:id="rId4"/>
                        </a:rPr>
                        <a:t>15,971</a:t>
                      </a:r>
                      <a:endParaRPr sz="1500">
                        <a:solidFill>
                          <a:srgbClr val="0000FF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0000FF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" sz="1500" u="sng">
                          <a:solidFill>
                            <a:schemeClr val="hlink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  <a:hlinkClick r:id="rId5"/>
                        </a:rPr>
                        <a:t>850,173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 u="sng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hlinkClick r:id="rId6"/>
                        </a:rPr>
                        <a:t>321,678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 u="sng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hlinkClick r:id="rId7"/>
                        </a:rPr>
                        <a:t>888,875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 u="sng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hlinkClick r:id="rId8"/>
                        </a:rPr>
                        <a:t>771,098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Handshake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9"/>
                        </a:rPr>
                        <a:t>37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10"/>
                        </a:rPr>
                        <a:t>828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11"/>
                        </a:rPr>
                        <a:t>27.6k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12"/>
                        </a:rPr>
                        <a:t>1.6k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13"/>
                        </a:rPr>
                        <a:t>27.6k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699" y="12143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29"/>
              <a:t>Domains</a:t>
            </a:r>
            <a:endParaRPr b="1" sz="1829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29"/>
              <a:t> </a:t>
            </a:r>
            <a:endParaRPr b="1" sz="1829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29"/>
              <a:t>Different </a:t>
            </a:r>
            <a:r>
              <a:rPr lang="en" sz="1629"/>
              <a:t>domains</a:t>
            </a:r>
            <a:r>
              <a:rPr lang="en" sz="1629"/>
              <a:t> popular language</a:t>
            </a:r>
            <a:endParaRPr sz="1629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65555" lvl="1" marL="74980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AI: (popular):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Python,Java,C++,R,Prolog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65555" lvl="1" marL="74980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500"/>
              <a:t>Ml: (popular): Python, R, Javascript, Java</a:t>
            </a:r>
            <a:endParaRPr sz="1500"/>
          </a:p>
          <a:p>
            <a:pPr indent="-265555" lvl="1" marL="74980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500"/>
              <a:t>Applications: Python, Java, Kotlin, Swift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Applications(Kotlin): desktop, web, android..</a:t>
            </a:r>
            <a:endParaRPr sz="1500"/>
          </a:p>
        </p:txBody>
      </p:sp>
      <p:sp>
        <p:nvSpPr>
          <p:cNvPr id="157" name="Google Shape;157;p30"/>
          <p:cNvSpPr txBox="1"/>
          <p:nvPr>
            <p:ph type="title"/>
          </p:nvPr>
        </p:nvSpPr>
        <p:spPr>
          <a:xfrm>
            <a:off x="311699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Economica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2. </a:t>
            </a:r>
            <a:r>
              <a:rPr lang="en"/>
              <a:t>Evaluation</a:t>
            </a:r>
            <a:endParaRPr/>
          </a:p>
        </p:txBody>
      </p:sp>
      <p:pic>
        <p:nvPicPr>
          <p:cNvPr descr="Google Shape;80;p15" id="158" name="Google Shape;15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7924" y="315924"/>
            <a:ext cx="714376" cy="533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770450"/>
            <a:ext cx="9144002" cy="137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idx="1" type="body"/>
          </p:nvPr>
        </p:nvSpPr>
        <p:spPr>
          <a:xfrm>
            <a:off x="311699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29"/>
              <a:t>Programming Paradigms</a:t>
            </a:r>
            <a:endParaRPr sz="1230"/>
          </a:p>
          <a:p>
            <a:pPr indent="0" lvl="0" marL="100511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Object Oriented Paradigm</a:t>
            </a:r>
            <a:endParaRPr sz="1500"/>
          </a:p>
          <a:p>
            <a:pPr indent="-221105" lvl="1" marL="74980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Char char="○"/>
            </a:pPr>
            <a:r>
              <a:rPr lang="en" sz="1100">
                <a:solidFill>
                  <a:schemeClr val="dk1"/>
                </a:solidFill>
              </a:rPr>
              <a:t>Class</a:t>
            </a:r>
            <a:endParaRPr sz="1100">
              <a:solidFill>
                <a:schemeClr val="dk1"/>
              </a:solidFill>
            </a:endParaRPr>
          </a:p>
          <a:p>
            <a:pPr indent="-221105" lvl="1" marL="74980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Char char="○"/>
            </a:pPr>
            <a:r>
              <a:rPr lang="en" sz="1100">
                <a:solidFill>
                  <a:schemeClr val="dk1"/>
                </a:solidFill>
              </a:rPr>
              <a:t>Inheritance</a:t>
            </a:r>
            <a:endParaRPr sz="1100">
              <a:solidFill>
                <a:schemeClr val="dk1"/>
              </a:solidFill>
            </a:endParaRPr>
          </a:p>
          <a:p>
            <a:pPr indent="0" lvl="0" marL="100511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5" name="Google Shape;165;p31"/>
          <p:cNvSpPr txBox="1"/>
          <p:nvPr>
            <p:ph type="title"/>
          </p:nvPr>
        </p:nvSpPr>
        <p:spPr>
          <a:xfrm>
            <a:off x="311699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Economica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2. </a:t>
            </a:r>
            <a:r>
              <a:rPr lang="en"/>
              <a:t>Evaluation</a:t>
            </a:r>
            <a:endParaRPr/>
          </a:p>
        </p:txBody>
      </p:sp>
      <p:pic>
        <p:nvPicPr>
          <p:cNvPr descr="Google Shape;80;p15" id="166" name="Google Shape;16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7924" y="315924"/>
            <a:ext cx="714376" cy="5334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7" name="Google Shape;167;p31"/>
          <p:cNvGraphicFramePr/>
          <p:nvPr/>
        </p:nvGraphicFramePr>
        <p:xfrm>
          <a:off x="712800" y="284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{76AAFBE3-B5E7-41F8-BBA7-71E707AD43EB}</a:tableStyleId>
              </a:tblPr>
              <a:tblGrid>
                <a:gridCol w="1320525"/>
                <a:gridCol w="1298725"/>
                <a:gridCol w="1309625"/>
                <a:gridCol w="1309625"/>
                <a:gridCol w="1309625"/>
                <a:gridCol w="1309625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Kotlin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Java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Python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C++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0000FF"/>
                          </a:solidFill>
                        </a:rPr>
                        <a:t>yes</a:t>
                      </a:r>
                      <a:endParaRPr sz="15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0000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0000FF"/>
                          </a:solidFill>
                        </a:rPr>
                        <a:t>no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0000FF"/>
                          </a:solidFill>
                        </a:rPr>
                        <a:t>yes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0000FF"/>
                          </a:solidFill>
                        </a:rPr>
                        <a:t>yes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Inheritance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yes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yes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no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yes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yes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idx="1" type="body"/>
          </p:nvPr>
        </p:nvSpPr>
        <p:spPr>
          <a:xfrm>
            <a:off x="311700" y="1203450"/>
            <a:ext cx="8520600" cy="3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29"/>
              <a:t>Performance</a:t>
            </a:r>
            <a:endParaRPr sz="1350">
              <a:solidFill>
                <a:srgbClr val="808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8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" sz="1350">
                <a:solidFill>
                  <a:srgbClr val="8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eadability</a:t>
            </a:r>
            <a:r>
              <a:rPr lang="en" sz="1350">
                <a:solidFill>
                  <a:srgbClr val="8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writability, reliability</a:t>
            </a:r>
            <a:endParaRPr sz="1350">
              <a:solidFill>
                <a:srgbClr val="808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00511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100511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3" name="Google Shape;173;p32"/>
          <p:cNvSpPr txBox="1"/>
          <p:nvPr>
            <p:ph type="title"/>
          </p:nvPr>
        </p:nvSpPr>
        <p:spPr>
          <a:xfrm>
            <a:off x="311699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Economica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2. </a:t>
            </a:r>
            <a:r>
              <a:rPr lang="en"/>
              <a:t>Evaluation</a:t>
            </a:r>
            <a:endParaRPr/>
          </a:p>
        </p:txBody>
      </p:sp>
      <p:pic>
        <p:nvPicPr>
          <p:cNvPr descr="Google Shape;80;p15" id="174" name="Google Shape;17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7924" y="315924"/>
            <a:ext cx="714376" cy="5334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5" name="Google Shape;175;p32"/>
          <p:cNvGraphicFramePr/>
          <p:nvPr/>
        </p:nvGraphicFramePr>
        <p:xfrm>
          <a:off x="658275" y="2049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{76AAFBE3-B5E7-41F8-BBA7-71E707AD43EB}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Readability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Writability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Reliability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Simplicity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improve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improve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improve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Data types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improve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improve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improve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Syntax design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improve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improve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improve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Support for abstraction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improve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improve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Exception</a:t>
                      </a:r>
                      <a:r>
                        <a:rPr lang="en"/>
                        <a:t> handling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improve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idx="1" type="body"/>
          </p:nvPr>
        </p:nvSpPr>
        <p:spPr>
          <a:xfrm>
            <a:off x="311700" y="1203450"/>
            <a:ext cx="8520600" cy="3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29"/>
              <a:t>Performance</a:t>
            </a:r>
            <a:endParaRPr sz="1350">
              <a:solidFill>
                <a:srgbClr val="808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8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Based on Android APP Development</a:t>
            </a:r>
            <a:endParaRPr sz="1350">
              <a:solidFill>
                <a:srgbClr val="808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00511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100511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1" name="Google Shape;181;p33"/>
          <p:cNvSpPr txBox="1"/>
          <p:nvPr>
            <p:ph type="title"/>
          </p:nvPr>
        </p:nvSpPr>
        <p:spPr>
          <a:xfrm>
            <a:off x="311699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Economica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2. </a:t>
            </a:r>
            <a:r>
              <a:rPr lang="en"/>
              <a:t>Evaluation</a:t>
            </a:r>
            <a:endParaRPr/>
          </a:p>
        </p:txBody>
      </p:sp>
      <p:pic>
        <p:nvPicPr>
          <p:cNvPr descr="Google Shape;80;p15" id="182" name="Google Shape;18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7924" y="315924"/>
            <a:ext cx="714376" cy="5334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3" name="Google Shape;183;p33"/>
          <p:cNvGraphicFramePr/>
          <p:nvPr/>
        </p:nvGraphicFramePr>
        <p:xfrm>
          <a:off x="996075" y="18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{76AAFBE3-B5E7-41F8-BBA7-71E707AD43EB}</a:tableStyleId>
              </a:tblPr>
              <a:tblGrid>
                <a:gridCol w="2351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Java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</a:rPr>
                        <a:t>an object-oriented programming language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</a:rPr>
                        <a:t>java is slowly lagging behind in speed and safety which is crucial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4" name="Google Shape;184;p33"/>
          <p:cNvGraphicFramePr/>
          <p:nvPr/>
        </p:nvGraphicFramePr>
        <p:xfrm>
          <a:off x="4059825" y="1864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{76AAFBE3-B5E7-41F8-BBA7-71E707AD43EB}</a:tableStyleId>
              </a:tblPr>
              <a:tblGrid>
                <a:gridCol w="3632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Kotlin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9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</a:rPr>
                        <a:t> a modern, statically typed programming language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3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</a:rPr>
                        <a:t>not only lightweight and explicit code, null-safety, data classes, and coroutines but also writing less code, no runtime overhead and more safety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</a:rPr>
                        <a:t> includes all existing Java frameworks &amp; libraries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