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DF9A-3922-52A3-0541-5C12C95D6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A9A38-8E96-1B17-97B8-9EDB29E83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0FA72-4AB0-227C-B85A-11A9029E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66F85-6123-9255-EBAF-B8CD4839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35CF-4A48-CF12-B65D-932E8C9A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3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3B67-BF0E-684A-9C91-CA6D4A59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2EE78-4461-A7FB-0166-90BA89BCF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1A0B-BFA6-012D-3A2C-C30AD2C8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04EFA-2BF8-6C06-1B59-40E98E1F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C8EB-35FF-3998-8EB7-5C477E35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5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A5473-2546-B150-82E3-B95C1E3F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BAF8-86C4-1A61-A361-A800E8A24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0BC39-DB26-946D-D76A-847547C9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5973D-7997-90AB-DD0D-A66D9C34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D3D5-B344-C922-A69A-36C300BF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76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B084-F911-10A6-6943-67C8B52E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0B27-7DED-F988-39A9-59A64C5E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F519D-B0ED-AC3C-25C3-C8E68294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2FC36-207E-6222-439C-0BEDD8BB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CD0B1-23B2-BDF5-C401-453551CD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3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D020-AD28-5463-A84C-FF0160A3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AA84-E666-2714-442E-AE491EA0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1D75-BE85-4D2A-7D7F-512FCDAE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DA199-84E1-FD7F-7984-C9620D09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8847-A164-A59D-E74C-0570D4B0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14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2B5F-76A4-3F7E-32AF-01C6D556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4A47-1323-4C34-FE95-CF9C18C16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D8D0C-349B-35CA-7ACF-16E5031A0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B1F41-47AA-001A-A2BE-46A2A37B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F54EF-1442-88B9-2389-820F1D04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F8DE-823D-C5F4-3CCF-3A1D8455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55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90AE-E818-3BFC-CB0E-3D8309F9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D7975-388E-05FD-5BBA-466966DC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DDF3C-0AAD-F6B3-4D25-E816294BD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0420-9DC0-36D7-A853-1344023FD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E86BB-AA83-A30F-E1B8-2C31CF54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E98CC-7FAB-912D-139B-F5403321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17E69-D686-7A35-3719-E19E7115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46A25-14F5-DB61-3092-A12E7EB7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79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F877-4B00-5682-6B73-FF07EDFD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6AFE5-A1EC-A7DB-0498-0350B87E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34204-8B98-6FF6-EAEB-7F47A319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AF4F5-05C3-0747-4940-362B214A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2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C0704-E411-CE07-319C-339C1FF4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7C248-9013-57C4-DCCA-E6FF0D2A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07E2F-1C57-702A-E1B7-81A2296C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4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CFC-4108-6866-441E-3A998A03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15C5-9CB3-0C8A-88CD-B11B0243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C19C2-C5C1-7491-BC70-42E824142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BA696-2F94-320C-F6BD-C00F92D1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9FA66-623A-65D8-366A-418FD6BE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F1DBD-2226-E0D8-0299-1534AB9F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37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3F93-88C0-4108-246C-9281E050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0D76F-C147-67E2-475B-DA3A7CAC3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D0B4A-76A4-EF77-6030-5026382FA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FE9B0-D941-3512-66DA-807DB15D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C6003-CD5A-1451-5540-7C823FB4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B4A73-021E-2F01-2670-E4D43D01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17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A4071-0BBE-D510-5007-CC67BEF8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64801-D132-8992-FAB4-C6FDAC2FE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D19C-0853-C28A-B90E-6CE9FF2D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261AE-5AEE-5C16-CDF7-5255B280C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877A8-A9E1-1AA9-4728-BED88472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56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D34DBA-4089-DF01-C5CB-1422108EFF0B}"/>
              </a:ext>
            </a:extLst>
          </p:cNvPr>
          <p:cNvSpPr txBox="1"/>
          <p:nvPr/>
        </p:nvSpPr>
        <p:spPr>
          <a:xfrm>
            <a:off x="284480" y="154642"/>
            <a:ext cx="486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Billing System Context Diagram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B6EA6B0-51B6-7EB6-42FE-F14CDC7B6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523974"/>
            <a:ext cx="11511280" cy="618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6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D52E26-E88E-BE41-7A67-D4B5BDDDD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18892"/>
              </p:ext>
            </p:extLst>
          </p:nvPr>
        </p:nvGraphicFramePr>
        <p:xfrm>
          <a:off x="317389" y="257915"/>
          <a:ext cx="11410783" cy="63421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0849">
                  <a:extLst>
                    <a:ext uri="{9D8B030D-6E8A-4147-A177-3AD203B41FA5}">
                      <a16:colId xmlns:a16="http://schemas.microsoft.com/office/drawing/2014/main" val="1317214852"/>
                    </a:ext>
                  </a:extLst>
                </a:gridCol>
                <a:gridCol w="3530408">
                  <a:extLst>
                    <a:ext uri="{9D8B030D-6E8A-4147-A177-3AD203B41FA5}">
                      <a16:colId xmlns:a16="http://schemas.microsoft.com/office/drawing/2014/main" val="889698995"/>
                    </a:ext>
                  </a:extLst>
                </a:gridCol>
                <a:gridCol w="5169526">
                  <a:extLst>
                    <a:ext uri="{9D8B030D-6E8A-4147-A177-3AD203B41FA5}">
                      <a16:colId xmlns:a16="http://schemas.microsoft.com/office/drawing/2014/main" val="3435327901"/>
                    </a:ext>
                  </a:extLst>
                </a:gridCol>
              </a:tblGrid>
              <a:tr h="1263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Billing System Ecosystem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2051282847"/>
                  </a:ext>
                </a:extLst>
              </a:tr>
              <a:tr h="1263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Subsystems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solidFill>
                      <a:schemeClr val="accent1">
                        <a:tint val="20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Technology Landscape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solidFill>
                      <a:schemeClr val="accent1">
                        <a:tint val="20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Description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solidFill>
                      <a:schemeClr val="accent1">
                        <a:tint val="20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777346"/>
                  </a:ext>
                </a:extLst>
              </a:tr>
              <a:tr h="15157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Billing System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Java Based Microservices, REST API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Distributed microservices to provide the following functions: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1. Register Customer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2. Fetch Billers and Bills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3. Create Customer Wallet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4. Online Bill Payment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5. Interface with Payment Gateway to pay Biller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6. Load Customer Wallet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7. Update Customer Wallet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8. Process Bulk Payment (File Upload)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9. Register standing instruction for Offline Payment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10. Log Customer interactions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093892292"/>
                  </a:ext>
                </a:extLst>
              </a:tr>
              <a:tr h="1263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Springboot with Hibernate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3017708468"/>
                  </a:ext>
                </a:extLst>
              </a:tr>
              <a:tr h="1263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Openshift Containerized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4096243375"/>
                  </a:ext>
                </a:extLst>
              </a:tr>
              <a:tr h="25263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Customer Facing WebApp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ReactJS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ReactJS based UI interfacing with Customers for performing all the operations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810657696"/>
                  </a:ext>
                </a:extLst>
              </a:tr>
              <a:tr h="631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Customer Repo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RDBMS (MySQL)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Stores the following entities: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1. Customer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2. Customer Wallet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3. Customer Transactions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4. Customer Standing Instructions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3574053047"/>
                  </a:ext>
                </a:extLst>
              </a:tr>
              <a:tr h="75788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Batch Processor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Java Based Microservices, REST API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Distributed microservices to provide the following functions: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1. Offline Bill Payment - based on queue, asynchronous.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2. Update Customer Wallet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625058318"/>
                  </a:ext>
                </a:extLst>
              </a:tr>
              <a:tr h="1263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RabbitMQ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986363540"/>
                  </a:ext>
                </a:extLst>
              </a:tr>
              <a:tr h="1263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Openshift Containerized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126729879"/>
                  </a:ext>
                </a:extLst>
              </a:tr>
              <a:tr h="88420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Accounting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Java Based Microservices, REST API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Distributed microservices to provide the following functions: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1. Manage transaction Logs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2. Update Customer Wallet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3. Reporting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r>
                        <a:rPr lang="en-GB" sz="1200" u="none" strike="noStrike" dirty="0">
                          <a:effectLst/>
                        </a:rPr>
                        <a:t>4. Generate Alert for insufficient balance</a:t>
                      </a:r>
                      <a:br>
                        <a:rPr lang="en-GB" sz="1200" u="none" strike="noStrike" dirty="0">
                          <a:effectLst/>
                        </a:rPr>
                      </a:b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298298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73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D52E26-E88E-BE41-7A67-D4B5BDDDD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90450"/>
              </p:ext>
            </p:extLst>
          </p:nvPr>
        </p:nvGraphicFramePr>
        <p:xfrm>
          <a:off x="426720" y="447040"/>
          <a:ext cx="11410783" cy="1822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0849">
                  <a:extLst>
                    <a:ext uri="{9D8B030D-6E8A-4147-A177-3AD203B41FA5}">
                      <a16:colId xmlns:a16="http://schemas.microsoft.com/office/drawing/2014/main" val="1317214852"/>
                    </a:ext>
                  </a:extLst>
                </a:gridCol>
                <a:gridCol w="3530408">
                  <a:extLst>
                    <a:ext uri="{9D8B030D-6E8A-4147-A177-3AD203B41FA5}">
                      <a16:colId xmlns:a16="http://schemas.microsoft.com/office/drawing/2014/main" val="889698995"/>
                    </a:ext>
                  </a:extLst>
                </a:gridCol>
                <a:gridCol w="5169526">
                  <a:extLst>
                    <a:ext uri="{9D8B030D-6E8A-4147-A177-3AD203B41FA5}">
                      <a16:colId xmlns:a16="http://schemas.microsoft.com/office/drawing/2014/main" val="3435327901"/>
                    </a:ext>
                  </a:extLst>
                </a:gridCol>
              </a:tblGrid>
              <a:tr h="1263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Billing System Ecosystem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2051282847"/>
                  </a:ext>
                </a:extLst>
              </a:tr>
              <a:tr h="1263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External Interfaces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solidFill>
                      <a:schemeClr val="accent1">
                        <a:tint val="20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Technology Landscape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solidFill>
                      <a:schemeClr val="accent1">
                        <a:tint val="20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Description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>
                    <a:solidFill>
                      <a:schemeClr val="accent1">
                        <a:tint val="20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777346"/>
                  </a:ext>
                </a:extLst>
              </a:tr>
              <a:tr h="6315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Payment Gateway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External System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Payment Gateway connecting to different Payment Systems/Banks depending on the payment type. Currently, payment only comes from Customer Wallet. But possible to extend it to other payment types like UPI/Credit Card/Net Banking etc.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2039094057"/>
                  </a:ext>
                </a:extLst>
              </a:tr>
              <a:tr h="378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External Biller Registry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External System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 register of Billers and the bills for a customer. Interface available to pull bills applicable for a customer identified by email Id.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3303521352"/>
                  </a:ext>
                </a:extLst>
              </a:tr>
              <a:tr h="37894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OTP Generator</a:t>
                      </a: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External System</a:t>
                      </a:r>
                    </a:p>
                  </a:txBody>
                  <a:tcPr marL="3126" marR="3126" marT="31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 for two factor authentication. Customer enters the email Id and the MFA generates an OTP and sends it to the email.</a:t>
                      </a:r>
                    </a:p>
                  </a:txBody>
                  <a:tcPr marL="3126" marR="3126" marT="3126" marB="0" anchor="b"/>
                </a:tc>
                <a:extLst>
                  <a:ext uri="{0D108BD9-81ED-4DB2-BD59-A6C34878D82A}">
                    <a16:rowId xmlns:a16="http://schemas.microsoft.com/office/drawing/2014/main" val="1527585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4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F50580-99F0-42F1-D96B-3C6F89A42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47301"/>
              </p:ext>
            </p:extLst>
          </p:nvPr>
        </p:nvGraphicFramePr>
        <p:xfrm>
          <a:off x="218661" y="521473"/>
          <a:ext cx="10890857" cy="6247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1879">
                  <a:extLst>
                    <a:ext uri="{9D8B030D-6E8A-4147-A177-3AD203B41FA5}">
                      <a16:colId xmlns:a16="http://schemas.microsoft.com/office/drawing/2014/main" val="4106891447"/>
                    </a:ext>
                  </a:extLst>
                </a:gridCol>
                <a:gridCol w="2394439">
                  <a:extLst>
                    <a:ext uri="{9D8B030D-6E8A-4147-A177-3AD203B41FA5}">
                      <a16:colId xmlns:a16="http://schemas.microsoft.com/office/drawing/2014/main" val="2421942216"/>
                    </a:ext>
                  </a:extLst>
                </a:gridCol>
                <a:gridCol w="1652799">
                  <a:extLst>
                    <a:ext uri="{9D8B030D-6E8A-4147-A177-3AD203B41FA5}">
                      <a16:colId xmlns:a16="http://schemas.microsoft.com/office/drawing/2014/main" val="147286251"/>
                    </a:ext>
                  </a:extLst>
                </a:gridCol>
                <a:gridCol w="4661740">
                  <a:extLst>
                    <a:ext uri="{9D8B030D-6E8A-4147-A177-3AD203B41FA5}">
                      <a16:colId xmlns:a16="http://schemas.microsoft.com/office/drawing/2014/main" val="1048102038"/>
                    </a:ext>
                  </a:extLst>
                </a:gridCol>
              </a:tblGrid>
              <a:tr h="2839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Subsystems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Microservices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Consumer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Interface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15070554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Billing System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Register Customer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WebApp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Customer Repo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1668131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Fetch Bills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WebApp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Biller Registry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570317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Create Customer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WebApp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Customer Repo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8547693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Create Wallet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Billing System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Customer Repo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3986806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Load Wallet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WebApp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Customer Repo, Accounting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9777697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Update Wallet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WebApp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Customer Repo, Accounting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4824987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Customer Login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WebApp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OTP System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0532306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Pay Bill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WebApp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Payment Gateway, Customer Repo, Accounting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470857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Upload File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WebApp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Customer Repo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1477459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Pay Bulk Bills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Billing System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Batch Processor, Customer Repo, Accounting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4739942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Register SI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WebApp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Customer Repo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3377312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Trigger Offline Payment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Billing System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Batch Processor, Customer Repo, Accounting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2195563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Log Transactions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Billing System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Customer Repo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4310253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3372804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Batch Processor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Pay Bulk Bills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Billing System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Payment Gateway, Accounting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3461425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Update Wallet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Customer Repo, Accounting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6597514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Log Transactions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Batch Processor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Customer Repo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7130038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3443871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Accounting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Update Wallet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Billing System, Batch processor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3028939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Update Biller Account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Billing System, Batch processor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1465339"/>
                  </a:ext>
                </a:extLst>
              </a:tr>
              <a:tr h="283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Manage Transaction Log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Billing System, Batch processor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3238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70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524</Words>
  <Application>Microsoft Office PowerPoint</Application>
  <PresentationFormat>Widescreen</PresentationFormat>
  <Paragraphs>137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Chakraborty, Sudeepta (IBM ADC)</dc:creator>
  <cp:lastModifiedBy>Chakraborty, Sudeepta (IBM ADC)</cp:lastModifiedBy>
  <cp:revision>5</cp:revision>
  <dcterms:created xsi:type="dcterms:W3CDTF">2022-12-18T14:25:41Z</dcterms:created>
  <dcterms:modified xsi:type="dcterms:W3CDTF">2022-12-18T18:30:23Z</dcterms:modified>
</cp:coreProperties>
</file>