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3" r:id="rId8"/>
    <p:sldId id="264" r:id="rId9"/>
    <p:sldId id="262" r:id="rId10"/>
    <p:sldId id="268" r:id="rId11"/>
    <p:sldId id="269" r:id="rId12"/>
    <p:sldId id="270" r:id="rId13"/>
    <p:sldId id="271" r:id="rId14"/>
    <p:sldId id="265" r:id="rId15"/>
    <p:sldId id="266" r:id="rId16"/>
    <p:sldId id="267"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Helvetica Neue"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124" d="100"/>
          <a:sy n="124" d="100"/>
        </p:scale>
        <p:origin x="31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10c3d543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10c3d54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10c3d543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10c3d543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10c3d54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10c3d54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ndawi.com/journals/wcmc/2020/885464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iopscience.iop.org/article/10.1088/1755-1315/87/4/042016/pdf#:~:text=It%20is%20established%20that%20the,pollution%20in%20an%20industrial%20cit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intechopen.com/books/air-pollution/artificial-neural-networks-for-pollution-forecast#B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intechopen.com/books/air-pollution/artificial-neural-networks-for-pollution-forecast#B2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ciencedirect.com/science/article/pii/S1352231015001491#bib22" TargetMode="External"/><Relationship Id="rId13" Type="http://schemas.openxmlformats.org/officeDocument/2006/relationships/hyperlink" Target="https://www.sciencedirect.com/topics/earth-and-planetary-sciences/self-organizing-map" TargetMode="External"/><Relationship Id="rId3" Type="http://schemas.openxmlformats.org/officeDocument/2006/relationships/hyperlink" Target="https://www.sciencedirect.com/topics/earth-and-planetary-sciences/artificial-neural-network" TargetMode="External"/><Relationship Id="rId7" Type="http://schemas.openxmlformats.org/officeDocument/2006/relationships/hyperlink" Target="https://www.sciencedirect.com/science/article/pii/S1352231015001491#bib34" TargetMode="External"/><Relationship Id="rId12" Type="http://schemas.openxmlformats.org/officeDocument/2006/relationships/hyperlink" Target="https://www.sciencedirect.com/science/article/pii/S1352231015001491#bib2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sciencedirect.com/topics/earth-and-planetary-sciences/nonlinear-systems" TargetMode="External"/><Relationship Id="rId11" Type="http://schemas.openxmlformats.org/officeDocument/2006/relationships/hyperlink" Target="https://www.sciencedirect.com/topics/earth-and-planetary-sciences/particulate-matter" TargetMode="External"/><Relationship Id="rId5" Type="http://schemas.openxmlformats.org/officeDocument/2006/relationships/hyperlink" Target="https://www.sciencedirect.com/topics/earth-and-planetary-sciences/atmospheric-science" TargetMode="External"/><Relationship Id="rId10" Type="http://schemas.openxmlformats.org/officeDocument/2006/relationships/hyperlink" Target="https://www.sciencedirect.com/science/article/pii/S1352231015001491#bib19" TargetMode="External"/><Relationship Id="rId4" Type="http://schemas.openxmlformats.org/officeDocument/2006/relationships/hyperlink" Target="https://www.sciencedirect.com/science/article/pii/S1352231015001491#bib13" TargetMode="External"/><Relationship Id="rId9" Type="http://schemas.openxmlformats.org/officeDocument/2006/relationships/hyperlink" Target="https://www.sciencedirect.com/science/article/pii/S1352231015001491#bib21"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ciencedirect.com/science/article/pii/S1352231015001491#bib41" TargetMode="External"/><Relationship Id="rId3" Type="http://schemas.openxmlformats.org/officeDocument/2006/relationships/hyperlink" Target="https://www.sciencedirect.com/science/article/pii/S1352231015001491#bib3" TargetMode="External"/><Relationship Id="rId7" Type="http://schemas.openxmlformats.org/officeDocument/2006/relationships/hyperlink" Target="https://www.sciencedirect.com/science/article/pii/S1352231015001491#bib24"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sciencedirect.com/topics/earth-and-planetary-sciences/correlation-coefficient" TargetMode="External"/><Relationship Id="rId5" Type="http://schemas.openxmlformats.org/officeDocument/2006/relationships/hyperlink" Target="https://www.sciencedirect.com/science/article/pii/S1352231015001491#bib20" TargetMode="External"/><Relationship Id="rId10" Type="http://schemas.openxmlformats.org/officeDocument/2006/relationships/hyperlink" Target="https://www.sciencedirect.com/science/article/pii/S1352231015001491#bib50" TargetMode="External"/><Relationship Id="rId4" Type="http://schemas.openxmlformats.org/officeDocument/2006/relationships/hyperlink" Target="https://www.sciencedirect.com/science/article/pii/S1352231015001491#bib7" TargetMode="External"/><Relationship Id="rId9" Type="http://schemas.openxmlformats.org/officeDocument/2006/relationships/hyperlink" Target="https://www.sciencedirect.com/science/article/pii/S1352231015001491#bib4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05663"/>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sz="4000" i="1">
                <a:highlight>
                  <a:schemeClr val="lt1"/>
                </a:highlight>
              </a:rPr>
              <a:t>Artificial Neural Network for Air Pollution Forecast</a:t>
            </a:r>
            <a:r>
              <a:rPr lang="en-US" sz="4000">
                <a:highlight>
                  <a:schemeClr val="lt1"/>
                </a:highlight>
              </a:rPr>
              <a:t>​</a:t>
            </a:r>
            <a:endParaRPr sz="4000">
              <a:highlight>
                <a:schemeClr val="lt1"/>
              </a:highlight>
            </a:endParaRPr>
          </a:p>
        </p:txBody>
      </p:sp>
      <p:sp>
        <p:nvSpPr>
          <p:cNvPr id="55" name="Google Shape;55;p13"/>
          <p:cNvSpPr txBox="1">
            <a:spLocks noGrp="1"/>
          </p:cNvSpPr>
          <p:nvPr>
            <p:ph type="subTitle" idx="1"/>
          </p:nvPr>
        </p:nvSpPr>
        <p:spPr>
          <a:xfrm>
            <a:off x="5708822" y="3181350"/>
            <a:ext cx="2014151" cy="352682"/>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Clr>
                <a:schemeClr val="dk1"/>
              </a:buClr>
              <a:buSzPct val="73333"/>
              <a:buFont typeface="Arial"/>
              <a:buNone/>
            </a:pPr>
            <a:r>
              <a:rPr lang="en-US" sz="1500" dirty="0">
                <a:solidFill>
                  <a:schemeClr val="dk1"/>
                </a:solidFill>
                <a:highlight>
                  <a:schemeClr val="lt1"/>
                </a:highlight>
              </a:rPr>
              <a:t>                                                                                                                                               </a:t>
            </a:r>
            <a:r>
              <a:rPr lang="en-US" sz="5000" dirty="0">
                <a:solidFill>
                  <a:schemeClr val="dk1"/>
                </a:solidFill>
                <a:highlight>
                  <a:schemeClr val="lt1"/>
                </a:highlight>
                <a:latin typeface="Times New Roman"/>
                <a:ea typeface="Times New Roman"/>
                <a:cs typeface="Times New Roman"/>
                <a:sym typeface="Times New Roman"/>
              </a:rPr>
              <a:t>Sudeepthi Gangarapu</a:t>
            </a:r>
          </a:p>
          <a:p>
            <a:pPr marL="0" lvl="0" indent="0" algn="l" rtl="0">
              <a:lnSpc>
                <a:spcPct val="115000"/>
              </a:lnSpc>
              <a:spcBef>
                <a:spcPts val="0"/>
              </a:spcBef>
              <a:spcAft>
                <a:spcPts val="0"/>
              </a:spcAft>
              <a:buClr>
                <a:schemeClr val="dk1"/>
              </a:buClr>
              <a:buSzPct val="73333"/>
              <a:buFont typeface="Arial"/>
              <a:buNone/>
            </a:pPr>
            <a:endParaRPr lang="en-US" sz="5000" dirty="0">
              <a:solidFill>
                <a:schemeClr val="dk1"/>
              </a:solidFill>
              <a:highlight>
                <a:schemeClr val="lt1"/>
              </a:highlight>
              <a:latin typeface="Times New Roman"/>
              <a:ea typeface="Times New Roman"/>
              <a:cs typeface="Times New Roman"/>
              <a:sym typeface="Times New Roman"/>
            </a:endParaRPr>
          </a:p>
          <a:p>
            <a:pPr marL="0" indent="0" algn="l">
              <a:lnSpc>
                <a:spcPct val="115000"/>
              </a:lnSpc>
              <a:buClr>
                <a:schemeClr val="dk1"/>
              </a:buClr>
              <a:buSzPct val="73333"/>
            </a:pPr>
            <a:r>
              <a:rPr lang="en-US" sz="5000" dirty="0">
                <a:solidFill>
                  <a:schemeClr val="dk1"/>
                </a:solidFill>
                <a:highlight>
                  <a:schemeClr val="lt1"/>
                </a:highlight>
                <a:latin typeface="Times New Roman"/>
                <a:cs typeface="Times New Roman"/>
                <a:sym typeface="Times New Roman"/>
              </a:rPr>
              <a:t>                                          </a:t>
            </a:r>
            <a:endParaRPr lang="en-US" dirty="0"/>
          </a:p>
          <a:p>
            <a:pPr marL="0" lvl="0" indent="0" algn="l" rtl="0">
              <a:lnSpc>
                <a:spcPct val="115000"/>
              </a:lnSpc>
              <a:spcBef>
                <a:spcPts val="0"/>
              </a:spcBef>
              <a:spcAft>
                <a:spcPts val="0"/>
              </a:spcAft>
              <a:buClr>
                <a:schemeClr val="dk1"/>
              </a:buClr>
              <a:buSzPct val="73333"/>
              <a:buFont typeface="Arial"/>
              <a:buNone/>
            </a:pPr>
            <a:r>
              <a:rPr lang="en-US" sz="5000" dirty="0">
                <a:solidFill>
                  <a:schemeClr val="dk1"/>
                </a:solidFill>
                <a:highlight>
                  <a:schemeClr val="lt1"/>
                </a:highlight>
                <a:latin typeface="Times New Roman"/>
                <a:ea typeface="Times New Roman"/>
                <a:cs typeface="Times New Roman"/>
                <a:sym typeface="Times New Roman"/>
              </a:rPr>
              <a:t>                           </a:t>
            </a:r>
            <a:endParaRPr dirty="0"/>
          </a:p>
          <a:p>
            <a:pPr marL="457200" lvl="0" indent="-342900" algn="l" rtl="0">
              <a:lnSpc>
                <a:spcPct val="100000"/>
              </a:lnSpc>
              <a:spcBef>
                <a:spcPts val="0"/>
              </a:spcBef>
              <a:spcAft>
                <a:spcPts val="0"/>
              </a:spcAft>
              <a:buSzPct val="224000"/>
              <a:buNone/>
            </a:pPr>
            <a:r>
              <a:rPr lang="en-US" sz="5000" dirty="0">
                <a:solidFill>
                  <a:schemeClr val="dk1"/>
                </a:solidFill>
                <a:highlight>
                  <a:schemeClr val="lt1"/>
                </a:highlight>
                <a:latin typeface="Times New Roman"/>
                <a:ea typeface="Times New Roman"/>
                <a:cs typeface="Times New Roman"/>
                <a:sym typeface="Times New Roman"/>
              </a:rPr>
              <a:t>                           </a:t>
            </a:r>
            <a:br>
              <a:rPr lang="en-US" sz="5000" dirty="0"/>
            </a:br>
            <a:endParaRPr sz="5000" dirty="0">
              <a:solidFill>
                <a:schemeClr val="dk1"/>
              </a:solidFill>
              <a:highlight>
                <a:schemeClr val="lt1"/>
              </a:highlight>
              <a:latin typeface="Helvetica Neue"/>
              <a:ea typeface="Helvetica Neue"/>
              <a:cs typeface="Helvetica Neue"/>
              <a:sym typeface="Helvetica Neue"/>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4431-4258-4AAC-B9F1-8A01234EA45B}"/>
              </a:ext>
            </a:extLst>
          </p:cNvPr>
          <p:cNvSpPr>
            <a:spLocks noGrp="1"/>
          </p:cNvSpPr>
          <p:nvPr>
            <p:ph type="title"/>
          </p:nvPr>
        </p:nvSpPr>
        <p:spPr>
          <a:xfrm>
            <a:off x="311700" y="445025"/>
            <a:ext cx="8520600" cy="500267"/>
          </a:xfrm>
        </p:spPr>
        <p:txBody>
          <a:bodyPr>
            <a:normAutofit fontScale="90000"/>
          </a:bodyPr>
          <a:lstStyle/>
          <a:p>
            <a:r>
              <a:rPr lang="en-IN" dirty="0"/>
              <a:t>Data set :</a:t>
            </a:r>
          </a:p>
        </p:txBody>
      </p:sp>
      <p:sp>
        <p:nvSpPr>
          <p:cNvPr id="3" name="Text Placeholder 2">
            <a:extLst>
              <a:ext uri="{FF2B5EF4-FFF2-40B4-BE49-F238E27FC236}">
                <a16:creationId xmlns:a16="http://schemas.microsoft.com/office/drawing/2014/main" id="{D0CA03DF-48DD-46EA-B938-0B0A555779BD}"/>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960B4554-B749-4052-AF4E-359CE40B50D1}"/>
              </a:ext>
            </a:extLst>
          </p:cNvPr>
          <p:cNvGraphicFramePr>
            <a:graphicFrameLocks noGrp="1"/>
          </p:cNvGraphicFramePr>
          <p:nvPr>
            <p:extLst>
              <p:ext uri="{D42A27DB-BD31-4B8C-83A1-F6EECF244321}">
                <p14:modId xmlns:p14="http://schemas.microsoft.com/office/powerpoint/2010/main" val="1364329052"/>
              </p:ext>
            </p:extLst>
          </p:nvPr>
        </p:nvGraphicFramePr>
        <p:xfrm>
          <a:off x="854676" y="2032772"/>
          <a:ext cx="6705600" cy="1873199"/>
        </p:xfrm>
        <a:graphic>
          <a:graphicData uri="http://schemas.openxmlformats.org/drawingml/2006/table">
            <a:tbl>
              <a:tblPr/>
              <a:tblGrid>
                <a:gridCol w="609600">
                  <a:extLst>
                    <a:ext uri="{9D8B030D-6E8A-4147-A177-3AD203B41FA5}">
                      <a16:colId xmlns:a16="http://schemas.microsoft.com/office/drawing/2014/main" val="2954879749"/>
                    </a:ext>
                  </a:extLst>
                </a:gridCol>
                <a:gridCol w="609600">
                  <a:extLst>
                    <a:ext uri="{9D8B030D-6E8A-4147-A177-3AD203B41FA5}">
                      <a16:colId xmlns:a16="http://schemas.microsoft.com/office/drawing/2014/main" val="3688097121"/>
                    </a:ext>
                  </a:extLst>
                </a:gridCol>
                <a:gridCol w="609600">
                  <a:extLst>
                    <a:ext uri="{9D8B030D-6E8A-4147-A177-3AD203B41FA5}">
                      <a16:colId xmlns:a16="http://schemas.microsoft.com/office/drawing/2014/main" val="3150025996"/>
                    </a:ext>
                  </a:extLst>
                </a:gridCol>
                <a:gridCol w="609600">
                  <a:extLst>
                    <a:ext uri="{9D8B030D-6E8A-4147-A177-3AD203B41FA5}">
                      <a16:colId xmlns:a16="http://schemas.microsoft.com/office/drawing/2014/main" val="726661332"/>
                    </a:ext>
                  </a:extLst>
                </a:gridCol>
                <a:gridCol w="609600">
                  <a:extLst>
                    <a:ext uri="{9D8B030D-6E8A-4147-A177-3AD203B41FA5}">
                      <a16:colId xmlns:a16="http://schemas.microsoft.com/office/drawing/2014/main" val="215075970"/>
                    </a:ext>
                  </a:extLst>
                </a:gridCol>
                <a:gridCol w="609600">
                  <a:extLst>
                    <a:ext uri="{9D8B030D-6E8A-4147-A177-3AD203B41FA5}">
                      <a16:colId xmlns:a16="http://schemas.microsoft.com/office/drawing/2014/main" val="1253084398"/>
                    </a:ext>
                  </a:extLst>
                </a:gridCol>
                <a:gridCol w="609600">
                  <a:extLst>
                    <a:ext uri="{9D8B030D-6E8A-4147-A177-3AD203B41FA5}">
                      <a16:colId xmlns:a16="http://schemas.microsoft.com/office/drawing/2014/main" val="1102246178"/>
                    </a:ext>
                  </a:extLst>
                </a:gridCol>
                <a:gridCol w="609600">
                  <a:extLst>
                    <a:ext uri="{9D8B030D-6E8A-4147-A177-3AD203B41FA5}">
                      <a16:colId xmlns:a16="http://schemas.microsoft.com/office/drawing/2014/main" val="1392994112"/>
                    </a:ext>
                  </a:extLst>
                </a:gridCol>
                <a:gridCol w="609600">
                  <a:extLst>
                    <a:ext uri="{9D8B030D-6E8A-4147-A177-3AD203B41FA5}">
                      <a16:colId xmlns:a16="http://schemas.microsoft.com/office/drawing/2014/main" val="737275493"/>
                    </a:ext>
                  </a:extLst>
                </a:gridCol>
                <a:gridCol w="547816">
                  <a:extLst>
                    <a:ext uri="{9D8B030D-6E8A-4147-A177-3AD203B41FA5}">
                      <a16:colId xmlns:a16="http://schemas.microsoft.com/office/drawing/2014/main" val="340702673"/>
                    </a:ext>
                  </a:extLst>
                </a:gridCol>
                <a:gridCol w="671384">
                  <a:extLst>
                    <a:ext uri="{9D8B030D-6E8A-4147-A177-3AD203B41FA5}">
                      <a16:colId xmlns:a16="http://schemas.microsoft.com/office/drawing/2014/main" val="1692525870"/>
                    </a:ext>
                  </a:extLst>
                </a:gridCol>
              </a:tblGrid>
              <a:tr h="182880">
                <a:tc>
                  <a:txBody>
                    <a:bodyPr/>
                    <a:lstStyle/>
                    <a:p>
                      <a:pPr algn="r"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healthy</a:t>
                      </a:r>
                    </a:p>
                  </a:txBody>
                  <a:tcPr marL="7620" marR="7620" marT="7620" marB="0" anchor="b">
                    <a:lnL>
                      <a:noFill/>
                    </a:lnL>
                    <a:lnR>
                      <a:noFill/>
                    </a:lnR>
                    <a:lnT>
                      <a:noFill/>
                    </a:lnT>
                    <a:lnB>
                      <a:noFill/>
                    </a:lnB>
                  </a:tcPr>
                </a:tc>
                <a:extLst>
                  <a:ext uri="{0D108BD9-81ED-4DB2-BD59-A6C34878D82A}">
                    <a16:rowId xmlns:a16="http://schemas.microsoft.com/office/drawing/2014/main" val="886255359"/>
                  </a:ext>
                </a:extLst>
              </a:tr>
              <a:tr h="182880">
                <a:tc>
                  <a:txBody>
                    <a:bodyPr/>
                    <a:lstStyle/>
                    <a:p>
                      <a:pPr algn="r" fontAlgn="b"/>
                      <a:r>
                        <a:rPr lang="en-IN" sz="1100" b="0" i="0" u="none" strike="noStrike">
                          <a:solidFill>
                            <a:srgbClr val="000000"/>
                          </a:solidFill>
                          <a:effectLst/>
                          <a:latin typeface="Calibri" panose="020F0502020204030204" pitchFamily="34" charset="0"/>
                        </a:rPr>
                        <a:t>103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healthy</a:t>
                      </a:r>
                    </a:p>
                  </a:txBody>
                  <a:tcPr marL="7620" marR="7620" marT="7620" marB="0" anchor="b">
                    <a:lnL>
                      <a:noFill/>
                    </a:lnL>
                    <a:lnR>
                      <a:noFill/>
                    </a:lnR>
                    <a:lnT>
                      <a:noFill/>
                    </a:lnT>
                    <a:lnB>
                      <a:noFill/>
                    </a:lnB>
                  </a:tcPr>
                </a:tc>
                <a:extLst>
                  <a:ext uri="{0D108BD9-81ED-4DB2-BD59-A6C34878D82A}">
                    <a16:rowId xmlns:a16="http://schemas.microsoft.com/office/drawing/2014/main" val="4232953892"/>
                  </a:ext>
                </a:extLst>
              </a:tr>
              <a:tr h="227279">
                <a:tc>
                  <a:txBody>
                    <a:bodyPr/>
                    <a:lstStyle/>
                    <a:p>
                      <a:pPr algn="r" fontAlgn="b"/>
                      <a:r>
                        <a:rPr lang="en-IN" sz="1100" b="0" i="0" u="none" strike="noStrike">
                          <a:solidFill>
                            <a:srgbClr val="000000"/>
                          </a:solidFill>
                          <a:effectLst/>
                          <a:latin typeface="Calibri" panose="020F0502020204030204" pitchFamily="34" charset="0"/>
                        </a:rPr>
                        <a:t>147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unhealthy</a:t>
                      </a:r>
                    </a:p>
                  </a:txBody>
                  <a:tcPr marL="7620" marR="7620" marT="7620" marB="0" anchor="b">
                    <a:lnL>
                      <a:noFill/>
                    </a:lnL>
                    <a:lnR>
                      <a:noFill/>
                    </a:lnR>
                    <a:lnT>
                      <a:noFill/>
                    </a:lnT>
                    <a:lnB>
                      <a:noFill/>
                    </a:lnB>
                  </a:tcPr>
                </a:tc>
                <a:extLst>
                  <a:ext uri="{0D108BD9-81ED-4DB2-BD59-A6C34878D82A}">
                    <a16:rowId xmlns:a16="http://schemas.microsoft.com/office/drawing/2014/main" val="2219367072"/>
                  </a:ext>
                </a:extLst>
              </a:tr>
              <a:tr h="182880">
                <a:tc>
                  <a:txBody>
                    <a:bodyPr/>
                    <a:lstStyle/>
                    <a:p>
                      <a:pPr algn="r" fontAlgn="b"/>
                      <a:r>
                        <a:rPr lang="en-IN" sz="1100" b="0" i="0" u="none" strike="noStrike">
                          <a:solidFill>
                            <a:srgbClr val="000000"/>
                          </a:solidFill>
                          <a:effectLst/>
                          <a:latin typeface="Calibri" panose="020F0502020204030204" pitchFamily="34" charset="0"/>
                        </a:rPr>
                        <a:t>142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unhealthy</a:t>
                      </a:r>
                    </a:p>
                  </a:txBody>
                  <a:tcPr marL="7620" marR="7620" marT="7620" marB="0" anchor="b">
                    <a:lnL>
                      <a:noFill/>
                    </a:lnL>
                    <a:lnR>
                      <a:noFill/>
                    </a:lnR>
                    <a:lnT>
                      <a:noFill/>
                    </a:lnT>
                    <a:lnB>
                      <a:noFill/>
                    </a:lnB>
                  </a:tcPr>
                </a:tc>
                <a:extLst>
                  <a:ext uri="{0D108BD9-81ED-4DB2-BD59-A6C34878D82A}">
                    <a16:rowId xmlns:a16="http://schemas.microsoft.com/office/drawing/2014/main" val="1527087778"/>
                  </a:ext>
                </a:extLst>
              </a:tr>
              <a:tr h="182880">
                <a:tc>
                  <a:txBody>
                    <a:bodyPr/>
                    <a:lstStyle/>
                    <a:p>
                      <a:pPr algn="r" fontAlgn="b"/>
                      <a:r>
                        <a:rPr lang="en-IN" sz="1100" b="0" i="0" u="none" strike="noStrike">
                          <a:solidFill>
                            <a:srgbClr val="000000"/>
                          </a:solidFill>
                          <a:effectLst/>
                          <a:latin typeface="Calibri" panose="020F0502020204030204" pitchFamily="34" charset="0"/>
                        </a:rPr>
                        <a:t>144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unhealthy</a:t>
                      </a:r>
                    </a:p>
                  </a:txBody>
                  <a:tcPr marL="7620" marR="7620" marT="7620" marB="0" anchor="b">
                    <a:lnL>
                      <a:noFill/>
                    </a:lnL>
                    <a:lnR>
                      <a:noFill/>
                    </a:lnR>
                    <a:lnT>
                      <a:noFill/>
                    </a:lnT>
                    <a:lnB>
                      <a:noFill/>
                    </a:lnB>
                  </a:tcPr>
                </a:tc>
                <a:extLst>
                  <a:ext uri="{0D108BD9-81ED-4DB2-BD59-A6C34878D82A}">
                    <a16:rowId xmlns:a16="http://schemas.microsoft.com/office/drawing/2014/main" val="3807532713"/>
                  </a:ext>
                </a:extLst>
              </a:tr>
              <a:tr h="182880">
                <a:tc>
                  <a:txBody>
                    <a:bodyPr/>
                    <a:lstStyle/>
                    <a:p>
                      <a:pPr algn="r" fontAlgn="b"/>
                      <a:r>
                        <a:rPr lang="en-IN" sz="1100" b="0" i="0" u="none" strike="noStrike">
                          <a:solidFill>
                            <a:srgbClr val="000000"/>
                          </a:solidFill>
                          <a:effectLst/>
                          <a:latin typeface="Calibri" panose="020F0502020204030204" pitchFamily="34" charset="0"/>
                        </a:rPr>
                        <a:t>93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healthy</a:t>
                      </a:r>
                    </a:p>
                  </a:txBody>
                  <a:tcPr marL="7620" marR="7620" marT="7620" marB="0" anchor="b">
                    <a:lnL>
                      <a:noFill/>
                    </a:lnL>
                    <a:lnR>
                      <a:noFill/>
                    </a:lnR>
                    <a:lnT>
                      <a:noFill/>
                    </a:lnT>
                    <a:lnB>
                      <a:noFill/>
                    </a:lnB>
                  </a:tcPr>
                </a:tc>
                <a:extLst>
                  <a:ext uri="{0D108BD9-81ED-4DB2-BD59-A6C34878D82A}">
                    <a16:rowId xmlns:a16="http://schemas.microsoft.com/office/drawing/2014/main" val="280481952"/>
                  </a:ext>
                </a:extLst>
              </a:tr>
              <a:tr h="182880">
                <a:tc>
                  <a:txBody>
                    <a:bodyPr/>
                    <a:lstStyle/>
                    <a:p>
                      <a:pPr algn="r" fontAlgn="b"/>
                      <a:r>
                        <a:rPr lang="en-IN" sz="1100" b="0" i="0" u="none" strike="noStrike">
                          <a:solidFill>
                            <a:srgbClr val="000000"/>
                          </a:solidFill>
                          <a:effectLst/>
                          <a:latin typeface="Calibri" panose="020F0502020204030204" pitchFamily="34" charset="0"/>
                        </a:rPr>
                        <a:t>196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unhealthy</a:t>
                      </a:r>
                    </a:p>
                  </a:txBody>
                  <a:tcPr marL="7620" marR="7620" marT="7620" marB="0" anchor="b">
                    <a:lnL>
                      <a:noFill/>
                    </a:lnL>
                    <a:lnR>
                      <a:noFill/>
                    </a:lnR>
                    <a:lnT>
                      <a:noFill/>
                    </a:lnT>
                    <a:lnB>
                      <a:noFill/>
                    </a:lnB>
                  </a:tcPr>
                </a:tc>
                <a:extLst>
                  <a:ext uri="{0D108BD9-81ED-4DB2-BD59-A6C34878D82A}">
                    <a16:rowId xmlns:a16="http://schemas.microsoft.com/office/drawing/2014/main" val="2776615925"/>
                  </a:ext>
                </a:extLst>
              </a:tr>
              <a:tr h="182880">
                <a:tc>
                  <a:txBody>
                    <a:bodyPr/>
                    <a:lstStyle/>
                    <a:p>
                      <a:pPr algn="r" fontAlgn="b"/>
                      <a:r>
                        <a:rPr lang="en-IN"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healthy</a:t>
                      </a:r>
                    </a:p>
                  </a:txBody>
                  <a:tcPr marL="7620" marR="7620" marT="7620" marB="0" anchor="b">
                    <a:lnL>
                      <a:noFill/>
                    </a:lnL>
                    <a:lnR>
                      <a:noFill/>
                    </a:lnR>
                    <a:lnT>
                      <a:noFill/>
                    </a:lnT>
                    <a:lnB>
                      <a:noFill/>
                    </a:lnB>
                  </a:tcPr>
                </a:tc>
                <a:extLst>
                  <a:ext uri="{0D108BD9-81ED-4DB2-BD59-A6C34878D82A}">
                    <a16:rowId xmlns:a16="http://schemas.microsoft.com/office/drawing/2014/main" val="547046954"/>
                  </a:ext>
                </a:extLst>
              </a:tr>
              <a:tr h="182880">
                <a:tc>
                  <a:txBody>
                    <a:bodyPr/>
                    <a:lstStyle/>
                    <a:p>
                      <a:pPr algn="r" fontAlgn="b"/>
                      <a:r>
                        <a:rPr lang="en-IN" sz="1100" b="0" i="0" u="none" strike="noStrike">
                          <a:solidFill>
                            <a:srgbClr val="000000"/>
                          </a:solidFill>
                          <a:effectLst/>
                          <a:latin typeface="Calibri" panose="020F0502020204030204" pitchFamily="34" charset="0"/>
                        </a:rPr>
                        <a:t>132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unhealthy</a:t>
                      </a:r>
                    </a:p>
                  </a:txBody>
                  <a:tcPr marL="7620" marR="7620" marT="7620" marB="0" anchor="b">
                    <a:lnL>
                      <a:noFill/>
                    </a:lnL>
                    <a:lnR>
                      <a:noFill/>
                    </a:lnR>
                    <a:lnT>
                      <a:noFill/>
                    </a:lnT>
                    <a:lnB>
                      <a:noFill/>
                    </a:lnB>
                  </a:tcPr>
                </a:tc>
                <a:extLst>
                  <a:ext uri="{0D108BD9-81ED-4DB2-BD59-A6C34878D82A}">
                    <a16:rowId xmlns:a16="http://schemas.microsoft.com/office/drawing/2014/main" val="3950886974"/>
                  </a:ext>
                </a:extLst>
              </a:tr>
              <a:tr h="182880">
                <a:tc>
                  <a:txBody>
                    <a:bodyPr/>
                    <a:lstStyle/>
                    <a:p>
                      <a:pPr algn="r" fontAlgn="b"/>
                      <a:r>
                        <a:rPr lang="en-IN"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1006</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41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l" fontAlgn="b"/>
                      <a:r>
                        <a:rPr lang="en-IN" sz="1100" b="0" i="0" u="none" strike="noStrike" dirty="0">
                          <a:solidFill>
                            <a:srgbClr val="000000"/>
                          </a:solidFill>
                          <a:effectLst/>
                          <a:latin typeface="Calibri" panose="020F0502020204030204" pitchFamily="34" charset="0"/>
                        </a:rPr>
                        <a:t> healthy</a:t>
                      </a:r>
                    </a:p>
                  </a:txBody>
                  <a:tcPr marL="7620" marR="7620" marT="7620" marB="0" anchor="b">
                    <a:lnL>
                      <a:noFill/>
                    </a:lnL>
                    <a:lnR>
                      <a:noFill/>
                    </a:lnR>
                    <a:lnT>
                      <a:noFill/>
                    </a:lnT>
                    <a:lnB>
                      <a:noFill/>
                    </a:lnB>
                  </a:tcPr>
                </a:tc>
                <a:extLst>
                  <a:ext uri="{0D108BD9-81ED-4DB2-BD59-A6C34878D82A}">
                    <a16:rowId xmlns:a16="http://schemas.microsoft.com/office/drawing/2014/main" val="3949158027"/>
                  </a:ext>
                </a:extLst>
              </a:tr>
            </a:tbl>
          </a:graphicData>
        </a:graphic>
      </p:graphicFrame>
      <p:graphicFrame>
        <p:nvGraphicFramePr>
          <p:cNvPr id="5" name="Table 5">
            <a:extLst>
              <a:ext uri="{FF2B5EF4-FFF2-40B4-BE49-F238E27FC236}">
                <a16:creationId xmlns:a16="http://schemas.microsoft.com/office/drawing/2014/main" id="{D6860691-21DF-4973-BAA2-BE38366C22D1}"/>
              </a:ext>
            </a:extLst>
          </p:cNvPr>
          <p:cNvGraphicFramePr>
            <a:graphicFrameLocks noGrp="1"/>
          </p:cNvGraphicFramePr>
          <p:nvPr>
            <p:extLst>
              <p:ext uri="{D42A27DB-BD31-4B8C-83A1-F6EECF244321}">
                <p14:modId xmlns:p14="http://schemas.microsoft.com/office/powerpoint/2010/main" val="2201512303"/>
              </p:ext>
            </p:extLst>
          </p:nvPr>
        </p:nvGraphicFramePr>
        <p:xfrm>
          <a:off x="973095" y="1476632"/>
          <a:ext cx="6705599" cy="529694"/>
        </p:xfrm>
        <a:graphic>
          <a:graphicData uri="http://schemas.openxmlformats.org/drawingml/2006/table">
            <a:tbl>
              <a:tblPr firstRow="1" bandRow="1">
                <a:tableStyleId>{5C22544A-7EE6-4342-B048-85BDC9FD1C3A}</a:tableStyleId>
              </a:tblPr>
              <a:tblGrid>
                <a:gridCol w="572178">
                  <a:extLst>
                    <a:ext uri="{9D8B030D-6E8A-4147-A177-3AD203B41FA5}">
                      <a16:colId xmlns:a16="http://schemas.microsoft.com/office/drawing/2014/main" val="3465662803"/>
                    </a:ext>
                  </a:extLst>
                </a:gridCol>
                <a:gridCol w="629386">
                  <a:extLst>
                    <a:ext uri="{9D8B030D-6E8A-4147-A177-3AD203B41FA5}">
                      <a16:colId xmlns:a16="http://schemas.microsoft.com/office/drawing/2014/main" val="1300695635"/>
                    </a:ext>
                  </a:extLst>
                </a:gridCol>
                <a:gridCol w="681354">
                  <a:extLst>
                    <a:ext uri="{9D8B030D-6E8A-4147-A177-3AD203B41FA5}">
                      <a16:colId xmlns:a16="http://schemas.microsoft.com/office/drawing/2014/main" val="3415953869"/>
                    </a:ext>
                  </a:extLst>
                </a:gridCol>
                <a:gridCol w="583192">
                  <a:extLst>
                    <a:ext uri="{9D8B030D-6E8A-4147-A177-3AD203B41FA5}">
                      <a16:colId xmlns:a16="http://schemas.microsoft.com/office/drawing/2014/main" val="809322781"/>
                    </a:ext>
                  </a:extLst>
                </a:gridCol>
                <a:gridCol w="536998">
                  <a:extLst>
                    <a:ext uri="{9D8B030D-6E8A-4147-A177-3AD203B41FA5}">
                      <a16:colId xmlns:a16="http://schemas.microsoft.com/office/drawing/2014/main" val="2058614741"/>
                    </a:ext>
                  </a:extLst>
                </a:gridCol>
                <a:gridCol w="508129">
                  <a:extLst>
                    <a:ext uri="{9D8B030D-6E8A-4147-A177-3AD203B41FA5}">
                      <a16:colId xmlns:a16="http://schemas.microsoft.com/office/drawing/2014/main" val="1728797963"/>
                    </a:ext>
                  </a:extLst>
                </a:gridCol>
                <a:gridCol w="658256">
                  <a:extLst>
                    <a:ext uri="{9D8B030D-6E8A-4147-A177-3AD203B41FA5}">
                      <a16:colId xmlns:a16="http://schemas.microsoft.com/office/drawing/2014/main" val="2572411035"/>
                    </a:ext>
                  </a:extLst>
                </a:gridCol>
                <a:gridCol w="628017">
                  <a:extLst>
                    <a:ext uri="{9D8B030D-6E8A-4147-A177-3AD203B41FA5}">
                      <a16:colId xmlns:a16="http://schemas.microsoft.com/office/drawing/2014/main" val="593944896"/>
                    </a:ext>
                  </a:extLst>
                </a:gridCol>
                <a:gridCol w="639133">
                  <a:extLst>
                    <a:ext uri="{9D8B030D-6E8A-4147-A177-3AD203B41FA5}">
                      <a16:colId xmlns:a16="http://schemas.microsoft.com/office/drawing/2014/main" val="767820636"/>
                    </a:ext>
                  </a:extLst>
                </a:gridCol>
                <a:gridCol w="634478">
                  <a:extLst>
                    <a:ext uri="{9D8B030D-6E8A-4147-A177-3AD203B41FA5}">
                      <a16:colId xmlns:a16="http://schemas.microsoft.com/office/drawing/2014/main" val="49403601"/>
                    </a:ext>
                  </a:extLst>
                </a:gridCol>
                <a:gridCol w="634478">
                  <a:extLst>
                    <a:ext uri="{9D8B030D-6E8A-4147-A177-3AD203B41FA5}">
                      <a16:colId xmlns:a16="http://schemas.microsoft.com/office/drawing/2014/main" val="1431847439"/>
                    </a:ext>
                  </a:extLst>
                </a:gridCol>
              </a:tblGrid>
              <a:tr h="529694">
                <a:tc>
                  <a:txBody>
                    <a:bodyPr/>
                    <a:lstStyle/>
                    <a:p>
                      <a:r>
                        <a:rPr lang="en-IN" sz="1000" dirty="0"/>
                        <a:t>Pm2.5</a:t>
                      </a:r>
                    </a:p>
                  </a:txBody>
                  <a:tcPr/>
                </a:tc>
                <a:tc>
                  <a:txBody>
                    <a:bodyPr/>
                    <a:lstStyle/>
                    <a:p>
                      <a:r>
                        <a:rPr lang="en-IN" sz="1000" dirty="0"/>
                        <a:t>Pm10</a:t>
                      </a:r>
                    </a:p>
                  </a:txBody>
                  <a:tcPr/>
                </a:tc>
                <a:tc>
                  <a:txBody>
                    <a:bodyPr/>
                    <a:lstStyle/>
                    <a:p>
                      <a:r>
                        <a:rPr lang="en-IN" dirty="0"/>
                        <a:t>  o3</a:t>
                      </a:r>
                    </a:p>
                  </a:txBody>
                  <a:tcPr/>
                </a:tc>
                <a:tc>
                  <a:txBody>
                    <a:bodyPr/>
                    <a:lstStyle/>
                    <a:p>
                      <a:r>
                        <a:rPr lang="en-IN" dirty="0"/>
                        <a:t>NO2</a:t>
                      </a:r>
                    </a:p>
                  </a:txBody>
                  <a:tcPr/>
                </a:tc>
                <a:tc>
                  <a:txBody>
                    <a:bodyPr/>
                    <a:lstStyle/>
                    <a:p>
                      <a:r>
                        <a:rPr lang="en-IN" dirty="0"/>
                        <a:t>SO2</a:t>
                      </a:r>
                    </a:p>
                  </a:txBody>
                  <a:tcPr/>
                </a:tc>
                <a:tc>
                  <a:txBody>
                    <a:bodyPr/>
                    <a:lstStyle/>
                    <a:p>
                      <a:r>
                        <a:rPr lang="en-IN" dirty="0"/>
                        <a:t> CO</a:t>
                      </a:r>
                    </a:p>
                  </a:txBody>
                  <a:tcPr/>
                </a:tc>
                <a:tc>
                  <a:txBody>
                    <a:bodyPr/>
                    <a:lstStyle/>
                    <a:p>
                      <a:r>
                        <a:rPr lang="en-IN" dirty="0"/>
                        <a:t>Temp</a:t>
                      </a:r>
                    </a:p>
                  </a:txBody>
                  <a:tcPr/>
                </a:tc>
                <a:tc>
                  <a:txBody>
                    <a:bodyPr/>
                    <a:lstStyle/>
                    <a:p>
                      <a:r>
                        <a:rPr lang="en-IN" sz="800" dirty="0"/>
                        <a:t>Pressure</a:t>
                      </a:r>
                    </a:p>
                  </a:txBody>
                  <a:tcPr/>
                </a:tc>
                <a:tc>
                  <a:txBody>
                    <a:bodyPr/>
                    <a:lstStyle/>
                    <a:p>
                      <a:r>
                        <a:rPr lang="en-IN" sz="800" dirty="0"/>
                        <a:t>Humidity</a:t>
                      </a:r>
                    </a:p>
                  </a:txBody>
                  <a:tcPr/>
                </a:tc>
                <a:tc>
                  <a:txBody>
                    <a:bodyPr/>
                    <a:lstStyle/>
                    <a:p>
                      <a:r>
                        <a:rPr lang="en-IN" sz="800" dirty="0"/>
                        <a:t>wind</a:t>
                      </a:r>
                    </a:p>
                  </a:txBody>
                  <a:tcPr/>
                </a:tc>
                <a:tc>
                  <a:txBody>
                    <a:bodyPr/>
                    <a:lstStyle/>
                    <a:p>
                      <a:r>
                        <a:rPr lang="en-IN" sz="800" dirty="0"/>
                        <a:t>Air</a:t>
                      </a:r>
                    </a:p>
                    <a:p>
                      <a:r>
                        <a:rPr lang="en-IN" sz="800" dirty="0"/>
                        <a:t>quality</a:t>
                      </a:r>
                    </a:p>
                  </a:txBody>
                  <a:tcPr/>
                </a:tc>
                <a:extLst>
                  <a:ext uri="{0D108BD9-81ED-4DB2-BD59-A6C34878D82A}">
                    <a16:rowId xmlns:a16="http://schemas.microsoft.com/office/drawing/2014/main" val="672013932"/>
                  </a:ext>
                </a:extLst>
              </a:tr>
            </a:tbl>
          </a:graphicData>
        </a:graphic>
      </p:graphicFrame>
    </p:spTree>
    <p:extLst>
      <p:ext uri="{BB962C8B-B14F-4D97-AF65-F5344CB8AC3E}">
        <p14:creationId xmlns:p14="http://schemas.microsoft.com/office/powerpoint/2010/main" val="245451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EC3171-9562-4666-9861-847EFADE72D4}"/>
              </a:ext>
            </a:extLst>
          </p:cNvPr>
          <p:cNvSpPr>
            <a:spLocks noGrp="1"/>
          </p:cNvSpPr>
          <p:nvPr>
            <p:ph type="body" idx="1"/>
          </p:nvPr>
        </p:nvSpPr>
        <p:spPr>
          <a:xfrm>
            <a:off x="243738" y="540815"/>
            <a:ext cx="8520600" cy="4457493"/>
          </a:xfrm>
        </p:spPr>
        <p:txBody>
          <a:bodyPr>
            <a:normAutofit fontScale="25000" lnSpcReduction="20000"/>
          </a:bodyPr>
          <a:lstStyle/>
          <a:p>
            <a:pPr marL="114300" indent="0">
              <a:buNone/>
            </a:pPr>
            <a:r>
              <a:rPr lang="en-IN" sz="4800" b="1" dirty="0">
                <a:solidFill>
                  <a:srgbClr val="000000"/>
                </a:solidFill>
                <a:effectLst/>
                <a:latin typeface="Times New Roman" panose="02020603050405020304" pitchFamily="18" charset="0"/>
                <a:cs typeface="Times New Roman" panose="02020603050405020304" pitchFamily="18" charset="0"/>
              </a:rPr>
              <a:t>Code:</a:t>
            </a:r>
          </a:p>
          <a:p>
            <a:pPr marL="114300" indent="0">
              <a:buNone/>
            </a:pPr>
            <a:endParaRPr lang="en-IN" sz="3600" dirty="0">
              <a:solidFill>
                <a:srgbClr val="008000"/>
              </a:solidFill>
              <a:latin typeface="Times New Roman" panose="02020603050405020304" pitchFamily="18" charset="0"/>
              <a:cs typeface="Times New Roman" panose="02020603050405020304" pitchFamily="18" charset="0"/>
            </a:endParaRPr>
          </a:p>
          <a:p>
            <a:pPr marL="114300" indent="0">
              <a:buNone/>
            </a:pPr>
            <a:r>
              <a:rPr lang="en-IN" sz="3600" b="0" dirty="0">
                <a:solidFill>
                  <a:srgbClr val="008000"/>
                </a:solidFill>
                <a:effectLst/>
                <a:latin typeface="Times New Roman" panose="02020603050405020304" pitchFamily="18" charset="0"/>
                <a:cs typeface="Times New Roman" panose="02020603050405020304" pitchFamily="18" charset="0"/>
              </a:rPr>
              <a:t>#Importing libraries</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tensorflow</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as</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tf</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numpy</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as</a:t>
            </a:r>
            <a:r>
              <a:rPr lang="en-IN" sz="3600" b="0" dirty="0">
                <a:solidFill>
                  <a:srgbClr val="000000"/>
                </a:solidFill>
                <a:effectLst/>
                <a:latin typeface="Times New Roman" panose="02020603050405020304" pitchFamily="18" charset="0"/>
                <a:cs typeface="Times New Roman" panose="02020603050405020304" pitchFamily="18" charset="0"/>
              </a:rPr>
              <a:t> np</a:t>
            </a: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pandas </a:t>
            </a:r>
            <a:r>
              <a:rPr lang="en-IN" sz="3600" b="0" dirty="0">
                <a:solidFill>
                  <a:srgbClr val="AF00DB"/>
                </a:solidFill>
                <a:effectLst/>
                <a:latin typeface="Times New Roman" panose="02020603050405020304" pitchFamily="18" charset="0"/>
                <a:cs typeface="Times New Roman" panose="02020603050405020304" pitchFamily="18" charset="0"/>
              </a:rPr>
              <a:t>as</a:t>
            </a:r>
            <a:r>
              <a:rPr lang="en-IN" sz="3600" b="0" dirty="0">
                <a:solidFill>
                  <a:srgbClr val="000000"/>
                </a:solidFill>
                <a:effectLst/>
                <a:latin typeface="Times New Roman" panose="02020603050405020304" pitchFamily="18" charset="0"/>
                <a:cs typeface="Times New Roman" panose="02020603050405020304" pitchFamily="18" charset="0"/>
              </a:rPr>
              <a:t> pd</a:t>
            </a: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from</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sklearn.preprocessing</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LabelEncoder</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from</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sklearn.utils</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shuffle</a:t>
            </a: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from</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sklearn.model_selection</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train_test_split</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a:solidFill>
                  <a:srgbClr val="AF00DB"/>
                </a:solidFill>
                <a:effectLst/>
                <a:latin typeface="Times New Roman" panose="02020603050405020304" pitchFamily="18" charset="0"/>
                <a:cs typeface="Times New Roman" panose="02020603050405020304" pitchFamily="18" charset="0"/>
              </a:rPr>
              <a:t>from</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sklearn.preprocessing</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AF00DB"/>
                </a:solidFill>
                <a:effectLst/>
                <a:latin typeface="Times New Roman" panose="02020603050405020304" pitchFamily="18" charset="0"/>
                <a:cs typeface="Times New Roman" panose="02020603050405020304" pitchFamily="18" charset="0"/>
              </a:rPr>
              <a:t>import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StandardScaler</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br>
              <a:rPr lang="en-IN" sz="3600" b="0" dirty="0">
                <a:solidFill>
                  <a:srgbClr val="000000"/>
                </a:solidFill>
                <a:effectLst/>
                <a:latin typeface="Times New Roman" panose="02020603050405020304" pitchFamily="18" charset="0"/>
                <a:cs typeface="Times New Roman" panose="02020603050405020304" pitchFamily="18" charset="0"/>
              </a:rPr>
            </a:br>
            <a:r>
              <a:rPr lang="en-IN" sz="3600" b="0" dirty="0">
                <a:solidFill>
                  <a:srgbClr val="008000"/>
                </a:solidFill>
                <a:effectLst/>
                <a:latin typeface="Times New Roman" panose="02020603050405020304" pitchFamily="18" charset="0"/>
                <a:cs typeface="Times New Roman" panose="02020603050405020304" pitchFamily="18" charset="0"/>
              </a:rPr>
              <a:t># Reading Dataset</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br>
              <a:rPr lang="en-IN" sz="3600" b="0" dirty="0">
                <a:solidFill>
                  <a:srgbClr val="000000"/>
                </a:solidFill>
                <a:effectLst/>
                <a:latin typeface="Times New Roman" panose="02020603050405020304" pitchFamily="18" charset="0"/>
                <a:cs typeface="Times New Roman" panose="02020603050405020304" pitchFamily="18" charset="0"/>
              </a:rPr>
            </a:br>
            <a:r>
              <a:rPr lang="en-IN" sz="3600" b="0" dirty="0">
                <a:solidFill>
                  <a:srgbClr val="000000"/>
                </a:solidFill>
                <a:effectLst/>
                <a:latin typeface="Times New Roman" panose="02020603050405020304" pitchFamily="18" charset="0"/>
                <a:cs typeface="Times New Roman" panose="02020603050405020304" pitchFamily="18" charset="0"/>
              </a:rPr>
              <a:t>ds=</a:t>
            </a:r>
            <a:r>
              <a:rPr lang="en-IN" sz="3600" b="0" dirty="0" err="1">
                <a:solidFill>
                  <a:srgbClr val="000000"/>
                </a:solidFill>
                <a:effectLst/>
                <a:latin typeface="Times New Roman" panose="02020603050405020304" pitchFamily="18" charset="0"/>
                <a:cs typeface="Times New Roman" panose="02020603050405020304" pitchFamily="18" charset="0"/>
              </a:rPr>
              <a:t>pd.read_csv</a:t>
            </a:r>
            <a:r>
              <a:rPr lang="en-IN" sz="3600" b="0" dirty="0">
                <a:solidFill>
                  <a:srgbClr val="000000"/>
                </a:solidFill>
                <a:effectLst/>
                <a:latin typeface="Times New Roman" panose="02020603050405020304" pitchFamily="18" charset="0"/>
                <a:cs typeface="Times New Roman" panose="02020603050405020304" pitchFamily="18" charset="0"/>
              </a:rPr>
              <a:t>(</a:t>
            </a:r>
            <a:r>
              <a:rPr lang="en-IN" sz="3600" b="0" dirty="0">
                <a:solidFill>
                  <a:srgbClr val="A31515"/>
                </a:solidFill>
                <a:effectLst/>
                <a:latin typeface="Times New Roman" panose="02020603050405020304" pitchFamily="18" charset="0"/>
                <a:cs typeface="Times New Roman" panose="02020603050405020304" pitchFamily="18" charset="0"/>
              </a:rPr>
              <a:t>"/content/delhi.csv"</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r>
              <a:rPr lang="en-IN" sz="3600" b="0" dirty="0">
                <a:solidFill>
                  <a:srgbClr val="000000"/>
                </a:solidFill>
                <a:effectLst/>
                <a:latin typeface="Times New Roman" panose="02020603050405020304" pitchFamily="18" charset="0"/>
                <a:cs typeface="Times New Roman" panose="02020603050405020304" pitchFamily="18" charset="0"/>
              </a:rPr>
              <a:t>X=</a:t>
            </a:r>
            <a:r>
              <a:rPr lang="en-IN" sz="3600" b="0" dirty="0" err="1">
                <a:solidFill>
                  <a:srgbClr val="000000"/>
                </a:solidFill>
                <a:effectLst/>
                <a:latin typeface="Times New Roman" panose="02020603050405020304" pitchFamily="18" charset="0"/>
                <a:cs typeface="Times New Roman" panose="02020603050405020304" pitchFamily="18" charset="0"/>
              </a:rPr>
              <a:t>ds.iloc</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a:solidFill>
                  <a:srgbClr val="09885A"/>
                </a:solidFill>
                <a:effectLst/>
                <a:latin typeface="Times New Roman" panose="02020603050405020304" pitchFamily="18" charset="0"/>
                <a:cs typeface="Times New Roman" panose="02020603050405020304" pitchFamily="18" charset="0"/>
              </a:rPr>
              <a:t>0</a:t>
            </a:r>
            <a:r>
              <a:rPr lang="en-IN" sz="3600" b="0" dirty="0">
                <a:solidFill>
                  <a:srgbClr val="000000"/>
                </a:solidFill>
                <a:effectLst/>
                <a:latin typeface="Times New Roman" panose="02020603050405020304" pitchFamily="18" charset="0"/>
                <a:cs typeface="Times New Roman" panose="02020603050405020304" pitchFamily="18" charset="0"/>
              </a:rPr>
              <a:t>:</a:t>
            </a:r>
            <a:r>
              <a:rPr lang="en-IN" sz="3600" b="0" dirty="0">
                <a:solidFill>
                  <a:srgbClr val="09885A"/>
                </a:solidFill>
                <a:effectLst/>
                <a:latin typeface="Times New Roman" panose="02020603050405020304" pitchFamily="18" charset="0"/>
                <a:cs typeface="Times New Roman" panose="02020603050405020304" pitchFamily="18" charset="0"/>
              </a:rPr>
              <a:t>-1</a:t>
            </a:r>
            <a:r>
              <a:rPr lang="en-IN" sz="3600" b="0" dirty="0">
                <a:solidFill>
                  <a:srgbClr val="000000"/>
                </a:solidFill>
                <a:effectLst/>
                <a:latin typeface="Times New Roman" panose="02020603050405020304" pitchFamily="18" charset="0"/>
                <a:cs typeface="Times New Roman" panose="02020603050405020304" pitchFamily="18" charset="0"/>
              </a:rPr>
              <a:t>].values</a:t>
            </a:r>
          </a:p>
          <a:p>
            <a:pPr marL="114300" indent="0">
              <a:buNone/>
            </a:pPr>
            <a:r>
              <a:rPr lang="en-IN" sz="3600" b="0" dirty="0">
                <a:solidFill>
                  <a:srgbClr val="000000"/>
                </a:solidFill>
                <a:effectLst/>
                <a:latin typeface="Times New Roman" panose="02020603050405020304" pitchFamily="18" charset="0"/>
                <a:cs typeface="Times New Roman" panose="02020603050405020304" pitchFamily="18" charset="0"/>
              </a:rPr>
              <a:t>y=</a:t>
            </a:r>
            <a:r>
              <a:rPr lang="en-IN" sz="3600" b="0" dirty="0" err="1">
                <a:solidFill>
                  <a:srgbClr val="000000"/>
                </a:solidFill>
                <a:effectLst/>
                <a:latin typeface="Times New Roman" panose="02020603050405020304" pitchFamily="18" charset="0"/>
                <a:cs typeface="Times New Roman" panose="02020603050405020304" pitchFamily="18" charset="0"/>
              </a:rPr>
              <a:t>ds.iloc</a:t>
            </a:r>
            <a:r>
              <a:rPr lang="en-IN" sz="3600" b="0" dirty="0">
                <a:solidFill>
                  <a:srgbClr val="000000"/>
                </a:solidFill>
                <a:effectLst/>
                <a:latin typeface="Times New Roman" panose="02020603050405020304" pitchFamily="18" charset="0"/>
                <a:cs typeface="Times New Roman" panose="02020603050405020304" pitchFamily="18" charset="0"/>
              </a:rPr>
              <a:t>[:,</a:t>
            </a:r>
            <a:r>
              <a:rPr lang="en-IN" sz="3600" b="0" dirty="0">
                <a:solidFill>
                  <a:srgbClr val="09885A"/>
                </a:solidFill>
                <a:effectLst/>
                <a:latin typeface="Times New Roman" panose="02020603050405020304" pitchFamily="18" charset="0"/>
                <a:cs typeface="Times New Roman" panose="02020603050405020304" pitchFamily="18" charset="0"/>
              </a:rPr>
              <a:t>-1</a:t>
            </a:r>
            <a:r>
              <a:rPr lang="en-IN" sz="3600" b="0" dirty="0">
                <a:solidFill>
                  <a:srgbClr val="000000"/>
                </a:solidFill>
                <a:effectLst/>
                <a:latin typeface="Times New Roman" panose="02020603050405020304" pitchFamily="18" charset="0"/>
                <a:cs typeface="Times New Roman" panose="02020603050405020304" pitchFamily="18" charset="0"/>
              </a:rPr>
              <a:t>].values</a:t>
            </a:r>
          </a:p>
          <a:p>
            <a:pPr marL="114300" indent="0">
              <a:buNone/>
            </a:pPr>
            <a:r>
              <a:rPr lang="en-IN" sz="3600" b="0" dirty="0">
                <a:solidFill>
                  <a:srgbClr val="000000"/>
                </a:solidFill>
                <a:effectLst/>
                <a:latin typeface="Times New Roman" panose="02020603050405020304" pitchFamily="18" charset="0"/>
                <a:cs typeface="Times New Roman" panose="02020603050405020304" pitchFamily="18" charset="0"/>
              </a:rPr>
              <a:t>le = </a:t>
            </a:r>
            <a:r>
              <a:rPr lang="en-IN" sz="3600" b="0" dirty="0" err="1">
                <a:solidFill>
                  <a:srgbClr val="000000"/>
                </a:solidFill>
                <a:effectLst/>
                <a:latin typeface="Times New Roman" panose="02020603050405020304" pitchFamily="18" charset="0"/>
                <a:cs typeface="Times New Roman" panose="02020603050405020304" pitchFamily="18" charset="0"/>
              </a:rPr>
              <a:t>LabelEncoder</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r>
              <a:rPr lang="en-IN" sz="3600" b="0" dirty="0">
                <a:solidFill>
                  <a:srgbClr val="000000"/>
                </a:solidFill>
                <a:effectLst/>
                <a:latin typeface="Times New Roman" panose="02020603050405020304" pitchFamily="18" charset="0"/>
                <a:cs typeface="Times New Roman" panose="02020603050405020304" pitchFamily="18" charset="0"/>
              </a:rPr>
              <a:t>y  = </a:t>
            </a:r>
            <a:r>
              <a:rPr lang="en-IN" sz="3600" b="0" dirty="0" err="1">
                <a:solidFill>
                  <a:srgbClr val="000000"/>
                </a:solidFill>
                <a:effectLst/>
                <a:latin typeface="Times New Roman" panose="02020603050405020304" pitchFamily="18" charset="0"/>
                <a:cs typeface="Times New Roman" panose="02020603050405020304" pitchFamily="18" charset="0"/>
              </a:rPr>
              <a:t>le.fit_transform</a:t>
            </a:r>
            <a:r>
              <a:rPr lang="en-IN" sz="3600" b="0" dirty="0">
                <a:solidFill>
                  <a:srgbClr val="000000"/>
                </a:solidFill>
                <a:effectLst/>
                <a:latin typeface="Times New Roman" panose="02020603050405020304" pitchFamily="18" charset="0"/>
                <a:cs typeface="Times New Roman" panose="02020603050405020304" pitchFamily="18" charset="0"/>
              </a:rPr>
              <a:t>(y)</a:t>
            </a:r>
          </a:p>
          <a:p>
            <a:pPr marL="114300" indent="0">
              <a:buNone/>
            </a:pPr>
            <a:r>
              <a:rPr lang="en-IN" sz="3600" b="0" dirty="0">
                <a:solidFill>
                  <a:srgbClr val="795E26"/>
                </a:solidFill>
                <a:effectLst/>
                <a:latin typeface="Times New Roman" panose="02020603050405020304" pitchFamily="18" charset="0"/>
                <a:cs typeface="Times New Roman" panose="02020603050405020304" pitchFamily="18" charset="0"/>
              </a:rPr>
              <a:t>print</a:t>
            </a:r>
            <a:r>
              <a:rPr lang="en-IN" sz="3600" b="0" dirty="0">
                <a:solidFill>
                  <a:srgbClr val="000000"/>
                </a:solidFill>
                <a:effectLst/>
                <a:latin typeface="Times New Roman" panose="02020603050405020304" pitchFamily="18" charset="0"/>
                <a:cs typeface="Times New Roman" panose="02020603050405020304" pitchFamily="18" charset="0"/>
              </a:rPr>
              <a:t>(y)</a:t>
            </a:r>
          </a:p>
          <a:p>
            <a:pPr marL="114300" indent="0">
              <a:buNone/>
            </a:pPr>
            <a:br>
              <a:rPr lang="en-IN" sz="3600" b="0" dirty="0">
                <a:solidFill>
                  <a:srgbClr val="000000"/>
                </a:solidFill>
                <a:effectLst/>
                <a:latin typeface="Times New Roman" panose="02020603050405020304" pitchFamily="18" charset="0"/>
                <a:cs typeface="Times New Roman" panose="02020603050405020304" pitchFamily="18" charset="0"/>
              </a:rPr>
            </a:br>
            <a:r>
              <a:rPr lang="en-IN" sz="3600" b="0" dirty="0">
                <a:solidFill>
                  <a:srgbClr val="008000"/>
                </a:solidFill>
                <a:effectLst/>
                <a:latin typeface="Times New Roman" panose="02020603050405020304" pitchFamily="18" charset="0"/>
                <a:cs typeface="Times New Roman" panose="02020603050405020304" pitchFamily="18" charset="0"/>
              </a:rPr>
              <a:t>#train and test the dataset</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err="1">
                <a:solidFill>
                  <a:srgbClr val="000000"/>
                </a:solidFill>
                <a:effectLst/>
                <a:latin typeface="Times New Roman" panose="02020603050405020304" pitchFamily="18" charset="0"/>
                <a:cs typeface="Times New Roman" panose="02020603050405020304" pitchFamily="18" charset="0"/>
              </a:rPr>
              <a:t>x_train</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x_test</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y_train</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y_test</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err="1">
                <a:solidFill>
                  <a:srgbClr val="000000"/>
                </a:solidFill>
                <a:effectLst/>
                <a:latin typeface="Times New Roman" panose="02020603050405020304" pitchFamily="18" charset="0"/>
                <a:cs typeface="Times New Roman" panose="02020603050405020304" pitchFamily="18" charset="0"/>
              </a:rPr>
              <a:t>train_test_split</a:t>
            </a:r>
            <a:r>
              <a:rPr lang="en-IN" sz="3600" b="0" dirty="0">
                <a:solidFill>
                  <a:srgbClr val="000000"/>
                </a:solidFill>
                <a:effectLst/>
                <a:latin typeface="Times New Roman" panose="02020603050405020304" pitchFamily="18" charset="0"/>
                <a:cs typeface="Times New Roman" panose="02020603050405020304" pitchFamily="18" charset="0"/>
              </a:rPr>
              <a:t>(X, y, </a:t>
            </a:r>
            <a:r>
              <a:rPr lang="en-IN" sz="3600" b="0" dirty="0" err="1">
                <a:solidFill>
                  <a:srgbClr val="000000"/>
                </a:solidFill>
                <a:effectLst/>
                <a:latin typeface="Times New Roman" panose="02020603050405020304" pitchFamily="18" charset="0"/>
                <a:cs typeface="Times New Roman" panose="02020603050405020304" pitchFamily="18" charset="0"/>
              </a:rPr>
              <a:t>test_size</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a:solidFill>
                  <a:srgbClr val="09885A"/>
                </a:solidFill>
                <a:effectLst/>
                <a:latin typeface="Times New Roman" panose="02020603050405020304" pitchFamily="18" charset="0"/>
                <a:cs typeface="Times New Roman" panose="02020603050405020304" pitchFamily="18" charset="0"/>
              </a:rPr>
              <a:t>0.2</a:t>
            </a:r>
            <a:r>
              <a:rPr lang="en-IN" sz="3600" b="0" dirty="0">
                <a:solidFill>
                  <a:srgbClr val="000000"/>
                </a:solidFill>
                <a:effectLst/>
                <a:latin typeface="Times New Roman" panose="02020603050405020304" pitchFamily="18" charset="0"/>
                <a:cs typeface="Times New Roman" panose="02020603050405020304" pitchFamily="18" charset="0"/>
              </a:rPr>
              <a:t>, </a:t>
            </a:r>
            <a:r>
              <a:rPr lang="en-IN" sz="3600" b="0" dirty="0" err="1">
                <a:solidFill>
                  <a:srgbClr val="000000"/>
                </a:solidFill>
                <a:effectLst/>
                <a:latin typeface="Times New Roman" panose="02020603050405020304" pitchFamily="18" charset="0"/>
                <a:cs typeface="Times New Roman" panose="02020603050405020304" pitchFamily="18" charset="0"/>
              </a:rPr>
              <a:t>random_state</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a:solidFill>
                  <a:srgbClr val="09885A"/>
                </a:solidFill>
                <a:effectLst/>
                <a:latin typeface="Times New Roman" panose="02020603050405020304" pitchFamily="18" charset="0"/>
                <a:cs typeface="Times New Roman" panose="02020603050405020304" pitchFamily="18" charset="0"/>
              </a:rPr>
              <a:t>0</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br>
              <a:rPr lang="en-IN" sz="3600" b="0" dirty="0">
                <a:solidFill>
                  <a:srgbClr val="000000"/>
                </a:solidFill>
                <a:effectLst/>
                <a:latin typeface="Times New Roman" panose="02020603050405020304" pitchFamily="18" charset="0"/>
                <a:cs typeface="Times New Roman" panose="02020603050405020304" pitchFamily="18" charset="0"/>
              </a:rPr>
            </a:br>
            <a:br>
              <a:rPr lang="en-IN" sz="3600" b="0" dirty="0">
                <a:solidFill>
                  <a:srgbClr val="000000"/>
                </a:solidFill>
                <a:effectLst/>
                <a:latin typeface="Times New Roman" panose="02020603050405020304" pitchFamily="18" charset="0"/>
                <a:cs typeface="Times New Roman" panose="02020603050405020304" pitchFamily="18" charset="0"/>
              </a:rPr>
            </a:br>
            <a:br>
              <a:rPr lang="en-IN" sz="3600" b="0" dirty="0">
                <a:solidFill>
                  <a:srgbClr val="000000"/>
                </a:solidFill>
                <a:effectLst/>
                <a:latin typeface="Times New Roman" panose="02020603050405020304" pitchFamily="18" charset="0"/>
                <a:cs typeface="Times New Roman" panose="02020603050405020304" pitchFamily="18" charset="0"/>
              </a:rPr>
            </a:br>
            <a:r>
              <a:rPr lang="en-IN" sz="3600" b="0" dirty="0">
                <a:solidFill>
                  <a:srgbClr val="008000"/>
                </a:solidFill>
                <a:effectLst/>
                <a:latin typeface="Times New Roman" panose="02020603050405020304" pitchFamily="18" charset="0"/>
                <a:cs typeface="Times New Roman" panose="02020603050405020304" pitchFamily="18" charset="0"/>
              </a:rPr>
              <a:t># feature scaling</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err="1">
                <a:solidFill>
                  <a:srgbClr val="000000"/>
                </a:solidFill>
                <a:effectLst/>
                <a:latin typeface="Times New Roman" panose="02020603050405020304" pitchFamily="18" charset="0"/>
                <a:cs typeface="Times New Roman" panose="02020603050405020304" pitchFamily="18" charset="0"/>
              </a:rPr>
              <a:t>sc</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err="1">
                <a:solidFill>
                  <a:srgbClr val="000000"/>
                </a:solidFill>
                <a:effectLst/>
                <a:latin typeface="Times New Roman" panose="02020603050405020304" pitchFamily="18" charset="0"/>
                <a:cs typeface="Times New Roman" panose="02020603050405020304" pitchFamily="18" charset="0"/>
              </a:rPr>
              <a:t>StandardScaler</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r>
              <a:rPr lang="en-IN" sz="3600" b="0" dirty="0" err="1">
                <a:solidFill>
                  <a:srgbClr val="000000"/>
                </a:solidFill>
                <a:effectLst/>
                <a:latin typeface="Times New Roman" panose="02020603050405020304" pitchFamily="18" charset="0"/>
                <a:cs typeface="Times New Roman" panose="02020603050405020304" pitchFamily="18" charset="0"/>
              </a:rPr>
              <a:t>x_train</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err="1">
                <a:solidFill>
                  <a:srgbClr val="000000"/>
                </a:solidFill>
                <a:effectLst/>
                <a:latin typeface="Times New Roman" panose="02020603050405020304" pitchFamily="18" charset="0"/>
                <a:cs typeface="Times New Roman" panose="02020603050405020304" pitchFamily="18" charset="0"/>
              </a:rPr>
              <a:t>sc.fit_transform</a:t>
            </a:r>
            <a:r>
              <a:rPr lang="en-IN" sz="3600" b="0" dirty="0">
                <a:solidFill>
                  <a:srgbClr val="000000"/>
                </a:solidFill>
                <a:effectLst/>
                <a:latin typeface="Times New Roman" panose="02020603050405020304" pitchFamily="18" charset="0"/>
                <a:cs typeface="Times New Roman" panose="02020603050405020304" pitchFamily="18" charset="0"/>
              </a:rPr>
              <a:t>(</a:t>
            </a:r>
            <a:r>
              <a:rPr lang="en-IN" sz="3600" b="0" dirty="0" err="1">
                <a:solidFill>
                  <a:srgbClr val="000000"/>
                </a:solidFill>
                <a:effectLst/>
                <a:latin typeface="Times New Roman" panose="02020603050405020304" pitchFamily="18" charset="0"/>
                <a:cs typeface="Times New Roman" panose="02020603050405020304" pitchFamily="18" charset="0"/>
              </a:rPr>
              <a:t>x_train</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r>
              <a:rPr lang="en-IN" sz="3600" b="0" dirty="0" err="1">
                <a:solidFill>
                  <a:srgbClr val="000000"/>
                </a:solidFill>
                <a:effectLst/>
                <a:latin typeface="Times New Roman" panose="02020603050405020304" pitchFamily="18" charset="0"/>
                <a:cs typeface="Times New Roman" panose="02020603050405020304" pitchFamily="18" charset="0"/>
              </a:rPr>
              <a:t>x_test</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err="1">
                <a:solidFill>
                  <a:srgbClr val="000000"/>
                </a:solidFill>
                <a:effectLst/>
                <a:latin typeface="Times New Roman" panose="02020603050405020304" pitchFamily="18" charset="0"/>
                <a:cs typeface="Times New Roman" panose="02020603050405020304" pitchFamily="18" charset="0"/>
              </a:rPr>
              <a:t>sc.transform</a:t>
            </a:r>
            <a:r>
              <a:rPr lang="en-IN" sz="3600" b="0" dirty="0">
                <a:solidFill>
                  <a:srgbClr val="000000"/>
                </a:solidFill>
                <a:effectLst/>
                <a:latin typeface="Times New Roman" panose="02020603050405020304" pitchFamily="18" charset="0"/>
                <a:cs typeface="Times New Roman" panose="02020603050405020304" pitchFamily="18" charset="0"/>
              </a:rPr>
              <a:t>(</a:t>
            </a:r>
            <a:r>
              <a:rPr lang="en-IN" sz="3600" b="0" dirty="0" err="1">
                <a:solidFill>
                  <a:srgbClr val="000000"/>
                </a:solidFill>
                <a:effectLst/>
                <a:latin typeface="Times New Roman" panose="02020603050405020304" pitchFamily="18" charset="0"/>
                <a:cs typeface="Times New Roman" panose="02020603050405020304" pitchFamily="18" charset="0"/>
              </a:rPr>
              <a:t>x_test</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br>
              <a:rPr lang="en-IN" sz="3600" b="0" dirty="0">
                <a:solidFill>
                  <a:srgbClr val="000000"/>
                </a:solidFill>
                <a:effectLst/>
                <a:latin typeface="Times New Roman" panose="02020603050405020304" pitchFamily="18" charset="0"/>
                <a:cs typeface="Times New Roman" panose="02020603050405020304" pitchFamily="18" charset="0"/>
              </a:rPr>
            </a:br>
            <a:r>
              <a:rPr lang="en-IN" sz="3600" b="0" dirty="0">
                <a:solidFill>
                  <a:srgbClr val="008000"/>
                </a:solidFill>
                <a:effectLst/>
                <a:latin typeface="Times New Roman" panose="02020603050405020304" pitchFamily="18" charset="0"/>
                <a:cs typeface="Times New Roman" panose="02020603050405020304" pitchFamily="18" charset="0"/>
              </a:rPr>
              <a:t>#intialising </a:t>
            </a:r>
            <a:r>
              <a:rPr lang="en-IN" sz="3600" b="0" dirty="0" err="1">
                <a:solidFill>
                  <a:srgbClr val="008000"/>
                </a:solidFill>
                <a:effectLst/>
                <a:latin typeface="Times New Roman" panose="02020603050405020304" pitchFamily="18" charset="0"/>
                <a:cs typeface="Times New Roman" panose="02020603050405020304" pitchFamily="18" charset="0"/>
              </a:rPr>
              <a:t>ann</a:t>
            </a:r>
            <a:endParaRPr lang="en-IN" sz="3600" b="0" dirty="0">
              <a:solidFill>
                <a:srgbClr val="000000"/>
              </a:solidFill>
              <a:effectLst/>
              <a:latin typeface="Times New Roman" panose="02020603050405020304" pitchFamily="18" charset="0"/>
              <a:cs typeface="Times New Roman" panose="02020603050405020304" pitchFamily="18" charset="0"/>
            </a:endParaRPr>
          </a:p>
          <a:p>
            <a:pPr marL="114300" indent="0">
              <a:buNone/>
            </a:pPr>
            <a:r>
              <a:rPr lang="en-IN" sz="3600" b="0" dirty="0" err="1">
                <a:solidFill>
                  <a:srgbClr val="000000"/>
                </a:solidFill>
                <a:effectLst/>
                <a:latin typeface="Times New Roman" panose="02020603050405020304" pitchFamily="18" charset="0"/>
                <a:cs typeface="Times New Roman" panose="02020603050405020304" pitchFamily="18" charset="0"/>
              </a:rPr>
              <a:t>ann</a:t>
            </a:r>
            <a:r>
              <a:rPr lang="en-IN" sz="3600" b="0" dirty="0">
                <a:solidFill>
                  <a:srgbClr val="000000"/>
                </a:solidFill>
                <a:effectLst/>
                <a:latin typeface="Times New Roman" panose="02020603050405020304" pitchFamily="18" charset="0"/>
                <a:cs typeface="Times New Roman" panose="02020603050405020304" pitchFamily="18" charset="0"/>
              </a:rPr>
              <a:t> = </a:t>
            </a:r>
            <a:r>
              <a:rPr lang="en-IN" sz="3600" b="0" dirty="0" err="1">
                <a:solidFill>
                  <a:srgbClr val="000000"/>
                </a:solidFill>
                <a:effectLst/>
                <a:latin typeface="Times New Roman" panose="02020603050405020304" pitchFamily="18" charset="0"/>
                <a:cs typeface="Times New Roman" panose="02020603050405020304" pitchFamily="18" charset="0"/>
              </a:rPr>
              <a:t>tf.keras.models.Sequential</a:t>
            </a:r>
            <a:r>
              <a:rPr lang="en-IN" sz="3600" b="0" dirty="0">
                <a:solidFill>
                  <a:srgbClr val="000000"/>
                </a:solidFill>
                <a:effectLst/>
                <a:latin typeface="Times New Roman" panose="02020603050405020304" pitchFamily="18" charset="0"/>
                <a:cs typeface="Times New Roman" panose="02020603050405020304" pitchFamily="18" charset="0"/>
              </a:rPr>
              <a:t>()</a:t>
            </a:r>
          </a:p>
          <a:p>
            <a:pPr marL="114300" indent="0">
              <a:buNone/>
            </a:pPr>
            <a:br>
              <a:rPr lang="en-IN" sz="2800" b="0" dirty="0">
                <a:solidFill>
                  <a:srgbClr val="000000"/>
                </a:solidFill>
                <a:effectLst/>
                <a:latin typeface="Courier New" panose="02070309020205020404" pitchFamily="49" charset="0"/>
              </a:rPr>
            </a:br>
            <a:endParaRPr lang="en-IN" sz="2800" dirty="0"/>
          </a:p>
        </p:txBody>
      </p:sp>
    </p:spTree>
    <p:extLst>
      <p:ext uri="{BB962C8B-B14F-4D97-AF65-F5344CB8AC3E}">
        <p14:creationId xmlns:p14="http://schemas.microsoft.com/office/powerpoint/2010/main" val="23125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46F40E-0DFF-427A-BD64-13E4FAA9F0EC}"/>
              </a:ext>
            </a:extLst>
          </p:cNvPr>
          <p:cNvSpPr txBox="1"/>
          <p:nvPr/>
        </p:nvSpPr>
        <p:spPr>
          <a:xfrm>
            <a:off x="525162" y="574589"/>
            <a:ext cx="7685903" cy="2923877"/>
          </a:xfrm>
          <a:prstGeom prst="rect">
            <a:avLst/>
          </a:prstGeom>
          <a:noFill/>
        </p:spPr>
        <p:txBody>
          <a:bodyPr wrap="square" rtlCol="0">
            <a:spAutoFit/>
          </a:bodyPr>
          <a:lstStyle/>
          <a:p>
            <a:r>
              <a:rPr lang="en-IN" sz="1000" b="0" dirty="0">
                <a:solidFill>
                  <a:srgbClr val="008000"/>
                </a:solidFill>
                <a:effectLst/>
                <a:latin typeface="Times New Roman" panose="02020603050405020304" pitchFamily="18" charset="0"/>
                <a:cs typeface="Times New Roman" panose="02020603050405020304" pitchFamily="18" charset="0"/>
              </a:rPr>
              <a:t># adding input layer</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ann.add</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tf.keras.layers.Dense</a:t>
            </a:r>
            <a:r>
              <a:rPr lang="en-IN" sz="1000" b="0" dirty="0">
                <a:solidFill>
                  <a:srgbClr val="000000"/>
                </a:solidFill>
                <a:effectLst/>
                <a:latin typeface="Times New Roman" panose="02020603050405020304" pitchFamily="18" charset="0"/>
                <a:cs typeface="Times New Roman" panose="02020603050405020304" pitchFamily="18" charset="0"/>
              </a:rPr>
              <a:t>(units=</a:t>
            </a:r>
            <a:r>
              <a:rPr lang="en-IN" sz="1000" b="0" dirty="0">
                <a:solidFill>
                  <a:srgbClr val="09885A"/>
                </a:solidFill>
                <a:effectLst/>
                <a:latin typeface="Times New Roman" panose="02020603050405020304" pitchFamily="18" charset="0"/>
                <a:cs typeface="Times New Roman" panose="02020603050405020304" pitchFamily="18" charset="0"/>
              </a:rPr>
              <a:t>6</a:t>
            </a:r>
            <a:r>
              <a:rPr lang="en-IN" sz="1000" b="0" dirty="0">
                <a:solidFill>
                  <a:srgbClr val="000000"/>
                </a:solidFill>
                <a:effectLst/>
                <a:latin typeface="Times New Roman" panose="02020603050405020304" pitchFamily="18" charset="0"/>
                <a:cs typeface="Times New Roman" panose="02020603050405020304" pitchFamily="18" charset="0"/>
              </a:rPr>
              <a:t>, activation=</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err="1">
                <a:solidFill>
                  <a:srgbClr val="A31515"/>
                </a:solidFill>
                <a:effectLst/>
                <a:latin typeface="Times New Roman" panose="02020603050405020304" pitchFamily="18" charset="0"/>
                <a:cs typeface="Times New Roman" panose="02020603050405020304" pitchFamily="18" charset="0"/>
              </a:rPr>
              <a:t>relu</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a:solidFill>
                  <a:srgbClr val="000000"/>
                </a:solidFill>
                <a:effectLst/>
                <a:latin typeface="Times New Roman" panose="02020603050405020304" pitchFamily="18" charset="0"/>
                <a:cs typeface="Times New Roman" panose="02020603050405020304" pitchFamily="18" charset="0"/>
              </a:rPr>
              <a:t>))</a:t>
            </a:r>
          </a:p>
          <a:p>
            <a:r>
              <a:rPr lang="en-IN" sz="1000" b="0" dirty="0">
                <a:solidFill>
                  <a:srgbClr val="008000"/>
                </a:solidFill>
                <a:effectLst/>
                <a:latin typeface="Times New Roman" panose="02020603050405020304" pitchFamily="18" charset="0"/>
                <a:cs typeface="Times New Roman" panose="02020603050405020304" pitchFamily="18" charset="0"/>
              </a:rPr>
              <a:t># second layer</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ann.add</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tf.keras.layers.Dense</a:t>
            </a:r>
            <a:r>
              <a:rPr lang="en-IN" sz="1000" b="0" dirty="0">
                <a:solidFill>
                  <a:srgbClr val="000000"/>
                </a:solidFill>
                <a:effectLst/>
                <a:latin typeface="Times New Roman" panose="02020603050405020304" pitchFamily="18" charset="0"/>
                <a:cs typeface="Times New Roman" panose="02020603050405020304" pitchFamily="18" charset="0"/>
              </a:rPr>
              <a:t>(units=</a:t>
            </a:r>
            <a:r>
              <a:rPr lang="en-IN" sz="1000" b="0" dirty="0">
                <a:solidFill>
                  <a:srgbClr val="09885A"/>
                </a:solidFill>
                <a:effectLst/>
                <a:latin typeface="Times New Roman" panose="02020603050405020304" pitchFamily="18" charset="0"/>
                <a:cs typeface="Times New Roman" panose="02020603050405020304" pitchFamily="18" charset="0"/>
              </a:rPr>
              <a:t>4</a:t>
            </a:r>
            <a:r>
              <a:rPr lang="en-IN" sz="1000" b="0" dirty="0">
                <a:solidFill>
                  <a:srgbClr val="000000"/>
                </a:solidFill>
                <a:effectLst/>
                <a:latin typeface="Times New Roman" panose="02020603050405020304" pitchFamily="18" charset="0"/>
                <a:cs typeface="Times New Roman" panose="02020603050405020304" pitchFamily="18" charset="0"/>
              </a:rPr>
              <a:t>, activation=</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err="1">
                <a:solidFill>
                  <a:srgbClr val="A31515"/>
                </a:solidFill>
                <a:effectLst/>
                <a:latin typeface="Times New Roman" panose="02020603050405020304" pitchFamily="18" charset="0"/>
                <a:cs typeface="Times New Roman" panose="02020603050405020304" pitchFamily="18" charset="0"/>
              </a:rPr>
              <a:t>relu</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a:solidFill>
                  <a:srgbClr val="000000"/>
                </a:solidFill>
                <a:effectLst/>
                <a:latin typeface="Times New Roman" panose="02020603050405020304" pitchFamily="18" charset="0"/>
                <a:cs typeface="Times New Roman" panose="02020603050405020304" pitchFamily="18" charset="0"/>
              </a:rPr>
              <a:t>))</a:t>
            </a:r>
          </a:p>
          <a:p>
            <a:r>
              <a:rPr lang="en-IN" sz="1000" b="0" dirty="0">
                <a:solidFill>
                  <a:srgbClr val="008000"/>
                </a:solidFill>
                <a:effectLst/>
                <a:latin typeface="Times New Roman" panose="02020603050405020304" pitchFamily="18" charset="0"/>
                <a:cs typeface="Times New Roman" panose="02020603050405020304" pitchFamily="18" charset="0"/>
              </a:rPr>
              <a:t># third layer</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ann.add</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tf.keras.layers.Dense</a:t>
            </a:r>
            <a:r>
              <a:rPr lang="en-IN" sz="1000" b="0" dirty="0">
                <a:solidFill>
                  <a:srgbClr val="000000"/>
                </a:solidFill>
                <a:effectLst/>
                <a:latin typeface="Times New Roman" panose="02020603050405020304" pitchFamily="18" charset="0"/>
                <a:cs typeface="Times New Roman" panose="02020603050405020304" pitchFamily="18" charset="0"/>
              </a:rPr>
              <a:t>(units=</a:t>
            </a:r>
            <a:r>
              <a:rPr lang="en-IN" sz="1000" b="0" dirty="0">
                <a:solidFill>
                  <a:srgbClr val="09885A"/>
                </a:solidFill>
                <a:effectLst/>
                <a:latin typeface="Times New Roman" panose="02020603050405020304" pitchFamily="18" charset="0"/>
                <a:cs typeface="Times New Roman" panose="02020603050405020304" pitchFamily="18" charset="0"/>
              </a:rPr>
              <a:t>3</a:t>
            </a:r>
            <a:r>
              <a:rPr lang="en-IN" sz="1000" b="0" dirty="0">
                <a:solidFill>
                  <a:srgbClr val="000000"/>
                </a:solidFill>
                <a:effectLst/>
                <a:latin typeface="Times New Roman" panose="02020603050405020304" pitchFamily="18" charset="0"/>
                <a:cs typeface="Times New Roman" panose="02020603050405020304" pitchFamily="18" charset="0"/>
              </a:rPr>
              <a:t>, activation=</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err="1">
                <a:solidFill>
                  <a:srgbClr val="A31515"/>
                </a:solidFill>
                <a:effectLst/>
                <a:latin typeface="Times New Roman" panose="02020603050405020304" pitchFamily="18" charset="0"/>
                <a:cs typeface="Times New Roman" panose="02020603050405020304" pitchFamily="18" charset="0"/>
              </a:rPr>
              <a:t>relu</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a:solidFill>
                  <a:srgbClr val="000000"/>
                </a:solidFill>
                <a:effectLst/>
                <a:latin typeface="Times New Roman" panose="02020603050405020304" pitchFamily="18" charset="0"/>
                <a:cs typeface="Times New Roman" panose="02020603050405020304" pitchFamily="18" charset="0"/>
              </a:rPr>
              <a:t>))</a:t>
            </a:r>
          </a:p>
          <a:p>
            <a:br>
              <a:rPr lang="en-IN" sz="1000" b="0" dirty="0">
                <a:solidFill>
                  <a:srgbClr val="000000"/>
                </a:solidFill>
                <a:effectLst/>
                <a:latin typeface="Times New Roman" panose="02020603050405020304" pitchFamily="18" charset="0"/>
                <a:cs typeface="Times New Roman" panose="02020603050405020304" pitchFamily="18" charset="0"/>
              </a:rPr>
            </a:br>
            <a:r>
              <a:rPr lang="en-IN" sz="1000" b="0" dirty="0">
                <a:solidFill>
                  <a:srgbClr val="008000"/>
                </a:solidFill>
                <a:effectLst/>
                <a:latin typeface="Times New Roman" panose="02020603050405020304" pitchFamily="18" charset="0"/>
                <a:cs typeface="Times New Roman" panose="02020603050405020304" pitchFamily="18" charset="0"/>
              </a:rPr>
              <a:t># </a:t>
            </a:r>
            <a:r>
              <a:rPr lang="en-IN" sz="1000" b="0" dirty="0" err="1">
                <a:solidFill>
                  <a:srgbClr val="008000"/>
                </a:solidFill>
                <a:effectLst/>
                <a:latin typeface="Times New Roman" panose="02020603050405020304" pitchFamily="18" charset="0"/>
                <a:cs typeface="Times New Roman" panose="02020603050405020304" pitchFamily="18" charset="0"/>
              </a:rPr>
              <a:t>ouput</a:t>
            </a:r>
            <a:r>
              <a:rPr lang="en-IN" sz="1000" b="0" dirty="0">
                <a:solidFill>
                  <a:srgbClr val="008000"/>
                </a:solidFill>
                <a:effectLst/>
                <a:latin typeface="Times New Roman" panose="02020603050405020304" pitchFamily="18" charset="0"/>
                <a:cs typeface="Times New Roman" panose="02020603050405020304" pitchFamily="18" charset="0"/>
              </a:rPr>
              <a:t> layer</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ann.add</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tf.keras.layers.Dense</a:t>
            </a:r>
            <a:r>
              <a:rPr lang="en-IN" sz="1000" b="0" dirty="0">
                <a:solidFill>
                  <a:srgbClr val="000000"/>
                </a:solidFill>
                <a:effectLst/>
                <a:latin typeface="Times New Roman" panose="02020603050405020304" pitchFamily="18" charset="0"/>
                <a:cs typeface="Times New Roman" panose="02020603050405020304" pitchFamily="18" charset="0"/>
              </a:rPr>
              <a:t>(units=</a:t>
            </a:r>
            <a:r>
              <a:rPr lang="en-IN" sz="1000" b="0" dirty="0">
                <a:solidFill>
                  <a:srgbClr val="09885A"/>
                </a:solidFill>
                <a:effectLst/>
                <a:latin typeface="Times New Roman" panose="02020603050405020304" pitchFamily="18" charset="0"/>
                <a:cs typeface="Times New Roman" panose="02020603050405020304" pitchFamily="18" charset="0"/>
              </a:rPr>
              <a:t>1</a:t>
            </a:r>
            <a:r>
              <a:rPr lang="en-IN" sz="1000" b="0" dirty="0">
                <a:solidFill>
                  <a:srgbClr val="000000"/>
                </a:solidFill>
                <a:effectLst/>
                <a:latin typeface="Times New Roman" panose="02020603050405020304" pitchFamily="18" charset="0"/>
                <a:cs typeface="Times New Roman" panose="02020603050405020304" pitchFamily="18" charset="0"/>
              </a:rPr>
              <a:t>, activation=</a:t>
            </a:r>
            <a:r>
              <a:rPr lang="en-IN" sz="1000" b="0" dirty="0">
                <a:solidFill>
                  <a:srgbClr val="A31515"/>
                </a:solidFill>
                <a:effectLst/>
                <a:latin typeface="Times New Roman" panose="02020603050405020304" pitchFamily="18" charset="0"/>
                <a:cs typeface="Times New Roman" panose="02020603050405020304" pitchFamily="18" charset="0"/>
              </a:rPr>
              <a:t>'sigmoid'</a:t>
            </a:r>
            <a:r>
              <a:rPr lang="en-IN" sz="1000" b="0" dirty="0">
                <a:solidFill>
                  <a:srgbClr val="000000"/>
                </a:solidFill>
                <a:effectLst/>
                <a:latin typeface="Times New Roman" panose="02020603050405020304" pitchFamily="18" charset="0"/>
                <a:cs typeface="Times New Roman" panose="02020603050405020304" pitchFamily="18" charset="0"/>
              </a:rPr>
              <a:t>))</a:t>
            </a:r>
          </a:p>
          <a:p>
            <a:br>
              <a:rPr lang="en-IN" sz="1000" b="0" dirty="0">
                <a:solidFill>
                  <a:srgbClr val="000000"/>
                </a:solidFill>
                <a:effectLst/>
                <a:latin typeface="Times New Roman" panose="02020603050405020304" pitchFamily="18" charset="0"/>
                <a:cs typeface="Times New Roman" panose="02020603050405020304" pitchFamily="18" charset="0"/>
              </a:rPr>
            </a:br>
            <a:r>
              <a:rPr lang="en-IN" sz="1000" b="0" dirty="0">
                <a:solidFill>
                  <a:srgbClr val="008000"/>
                </a:solidFill>
                <a:effectLst/>
                <a:latin typeface="Times New Roman" panose="02020603050405020304" pitchFamily="18" charset="0"/>
                <a:cs typeface="Times New Roman" panose="02020603050405020304" pitchFamily="18" charset="0"/>
              </a:rPr>
              <a:t># compile the neural network</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a:t>
            </a:r>
            <a:r>
              <a:rPr lang="en-IN" sz="1000" b="0" dirty="0" err="1">
                <a:solidFill>
                  <a:srgbClr val="795E26"/>
                </a:solidFill>
                <a:effectLst/>
                <a:latin typeface="Times New Roman" panose="02020603050405020304" pitchFamily="18" charset="0"/>
                <a:cs typeface="Times New Roman" panose="02020603050405020304" pitchFamily="18" charset="0"/>
              </a:rPr>
              <a:t>compile</a:t>
            </a:r>
            <a:r>
              <a:rPr lang="en-IN" sz="1000" b="0" dirty="0">
                <a:solidFill>
                  <a:srgbClr val="000000"/>
                </a:solidFill>
                <a:effectLst/>
                <a:latin typeface="Times New Roman" panose="02020603050405020304" pitchFamily="18" charset="0"/>
                <a:cs typeface="Times New Roman" panose="02020603050405020304" pitchFamily="18" charset="0"/>
              </a:rPr>
              <a:t>(optimizer = </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err="1">
                <a:solidFill>
                  <a:srgbClr val="A31515"/>
                </a:solidFill>
                <a:effectLst/>
                <a:latin typeface="Times New Roman" panose="02020603050405020304" pitchFamily="18" charset="0"/>
                <a:cs typeface="Times New Roman" panose="02020603050405020304" pitchFamily="18" charset="0"/>
              </a:rPr>
              <a:t>adam</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a:solidFill>
                  <a:srgbClr val="000000"/>
                </a:solidFill>
                <a:effectLst/>
                <a:latin typeface="Times New Roman" panose="02020603050405020304" pitchFamily="18" charset="0"/>
                <a:cs typeface="Times New Roman" panose="02020603050405020304" pitchFamily="18" charset="0"/>
              </a:rPr>
              <a:t>, loss = </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err="1">
                <a:solidFill>
                  <a:srgbClr val="A31515"/>
                </a:solidFill>
                <a:effectLst/>
                <a:latin typeface="Times New Roman" panose="02020603050405020304" pitchFamily="18" charset="0"/>
                <a:cs typeface="Times New Roman" panose="02020603050405020304" pitchFamily="18" charset="0"/>
              </a:rPr>
              <a:t>binary_crossentropy</a:t>
            </a:r>
            <a:r>
              <a:rPr lang="en-IN" sz="1000" b="0" dirty="0">
                <a:solidFill>
                  <a:srgbClr val="A31515"/>
                </a:solidFill>
                <a:effectLst/>
                <a:latin typeface="Times New Roman" panose="02020603050405020304" pitchFamily="18" charset="0"/>
                <a:cs typeface="Times New Roman" panose="02020603050405020304" pitchFamily="18" charset="0"/>
              </a:rPr>
              <a:t>'</a:t>
            </a:r>
            <a:r>
              <a:rPr lang="en-IN" sz="1000" b="0" dirty="0">
                <a:solidFill>
                  <a:srgbClr val="000000"/>
                </a:solidFill>
                <a:effectLst/>
                <a:latin typeface="Times New Roman" panose="02020603050405020304" pitchFamily="18" charset="0"/>
                <a:cs typeface="Times New Roman" panose="02020603050405020304" pitchFamily="18" charset="0"/>
              </a:rPr>
              <a:t>, metrics = [</a:t>
            </a:r>
            <a:r>
              <a:rPr lang="en-IN" sz="1000" b="0" dirty="0">
                <a:solidFill>
                  <a:srgbClr val="A31515"/>
                </a:solidFill>
                <a:effectLst/>
                <a:latin typeface="Times New Roman" panose="02020603050405020304" pitchFamily="18" charset="0"/>
                <a:cs typeface="Times New Roman" panose="02020603050405020304" pitchFamily="18" charset="0"/>
              </a:rPr>
              <a:t>'accuracy'</a:t>
            </a:r>
            <a:r>
              <a:rPr lang="en-IN" sz="1000" b="0" dirty="0">
                <a:solidFill>
                  <a:srgbClr val="000000"/>
                </a:solidFill>
                <a:effectLst/>
                <a:latin typeface="Times New Roman" panose="02020603050405020304" pitchFamily="18" charset="0"/>
                <a:cs typeface="Times New Roman" panose="02020603050405020304" pitchFamily="18" charset="0"/>
              </a:rPr>
              <a:t>])</a:t>
            </a:r>
          </a:p>
          <a:p>
            <a:r>
              <a:rPr lang="en-IN" sz="1000" b="0" dirty="0">
                <a:solidFill>
                  <a:srgbClr val="008000"/>
                </a:solidFill>
                <a:effectLst/>
                <a:latin typeface="Times New Roman" panose="02020603050405020304" pitchFamily="18" charset="0"/>
                <a:cs typeface="Times New Roman" panose="02020603050405020304" pitchFamily="18" charset="0"/>
              </a:rPr>
              <a:t>#training the </a:t>
            </a:r>
            <a:r>
              <a:rPr lang="en-IN" sz="1000" b="0" dirty="0" err="1">
                <a:solidFill>
                  <a:srgbClr val="008000"/>
                </a:solidFill>
                <a:effectLst/>
                <a:latin typeface="Times New Roman" panose="02020603050405020304" pitchFamily="18" charset="0"/>
                <a:cs typeface="Times New Roman" panose="02020603050405020304" pitchFamily="18" charset="0"/>
              </a:rPr>
              <a:t>ann</a:t>
            </a:r>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b="0" dirty="0" err="1">
                <a:solidFill>
                  <a:srgbClr val="000000"/>
                </a:solidFill>
                <a:effectLst/>
                <a:latin typeface="Times New Roman" panose="02020603050405020304" pitchFamily="18" charset="0"/>
                <a:cs typeface="Times New Roman" panose="02020603050405020304" pitchFamily="18" charset="0"/>
              </a:rPr>
              <a:t>ann.fit</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x_train</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err="1">
                <a:solidFill>
                  <a:srgbClr val="000000"/>
                </a:solidFill>
                <a:effectLst/>
                <a:latin typeface="Times New Roman" panose="02020603050405020304" pitchFamily="18" charset="0"/>
                <a:cs typeface="Times New Roman" panose="02020603050405020304" pitchFamily="18" charset="0"/>
              </a:rPr>
              <a:t>y_train</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err="1">
                <a:solidFill>
                  <a:srgbClr val="000000"/>
                </a:solidFill>
                <a:effectLst/>
                <a:latin typeface="Times New Roman" panose="02020603050405020304" pitchFamily="18" charset="0"/>
                <a:cs typeface="Times New Roman" panose="02020603050405020304" pitchFamily="18" charset="0"/>
              </a:rPr>
              <a:t>batch_size</a:t>
            </a:r>
            <a:r>
              <a:rPr lang="en-IN" sz="1000" b="0" dirty="0">
                <a:solidFill>
                  <a:srgbClr val="000000"/>
                </a:solidFill>
                <a:effectLst/>
                <a:latin typeface="Times New Roman" panose="02020603050405020304" pitchFamily="18" charset="0"/>
                <a:cs typeface="Times New Roman" panose="02020603050405020304" pitchFamily="18" charset="0"/>
              </a:rPr>
              <a:t> = </a:t>
            </a:r>
            <a:r>
              <a:rPr lang="en-IN" sz="1000" b="0" dirty="0">
                <a:solidFill>
                  <a:srgbClr val="09885A"/>
                </a:solidFill>
                <a:effectLst/>
                <a:latin typeface="Times New Roman" panose="02020603050405020304" pitchFamily="18" charset="0"/>
                <a:cs typeface="Times New Roman" panose="02020603050405020304" pitchFamily="18" charset="0"/>
              </a:rPr>
              <a:t>32</a:t>
            </a:r>
            <a:r>
              <a:rPr lang="en-IN" sz="1000" b="0" dirty="0">
                <a:solidFill>
                  <a:srgbClr val="000000"/>
                </a:solidFill>
                <a:effectLst/>
                <a:latin typeface="Times New Roman" panose="02020603050405020304" pitchFamily="18" charset="0"/>
                <a:cs typeface="Times New Roman" panose="02020603050405020304" pitchFamily="18" charset="0"/>
              </a:rPr>
              <a:t>, epochs = </a:t>
            </a:r>
            <a:r>
              <a:rPr lang="en-IN" sz="1000" b="0" dirty="0">
                <a:solidFill>
                  <a:srgbClr val="09885A"/>
                </a:solidFill>
                <a:effectLst/>
                <a:latin typeface="Times New Roman" panose="02020603050405020304" pitchFamily="18" charset="0"/>
                <a:cs typeface="Times New Roman" panose="02020603050405020304" pitchFamily="18" charset="0"/>
              </a:rPr>
              <a:t>150</a:t>
            </a:r>
            <a:r>
              <a:rPr lang="en-IN" sz="1000" b="0" dirty="0">
                <a:solidFill>
                  <a:srgbClr val="000000"/>
                </a:solidFill>
                <a:effectLst/>
                <a:latin typeface="Times New Roman" panose="02020603050405020304" pitchFamily="18" charset="0"/>
                <a:cs typeface="Times New Roman" panose="02020603050405020304" pitchFamily="18" charset="0"/>
              </a:rPr>
              <a:t>)</a:t>
            </a:r>
          </a:p>
          <a:p>
            <a:endParaRPr lang="en-IN" sz="1000" b="0" dirty="0">
              <a:solidFill>
                <a:srgbClr val="000000"/>
              </a:solidFill>
              <a:effectLst/>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testing the model</a:t>
            </a:r>
            <a:br>
              <a:rPr lang="en-IN" sz="1000" b="0" dirty="0">
                <a:solidFill>
                  <a:srgbClr val="000000"/>
                </a:solidFill>
                <a:effectLst/>
                <a:latin typeface="Times New Roman" panose="02020603050405020304" pitchFamily="18" charset="0"/>
                <a:cs typeface="Times New Roman" panose="02020603050405020304" pitchFamily="18" charset="0"/>
              </a:rPr>
            </a:br>
            <a:r>
              <a:rPr lang="en-IN" sz="1000" b="0" dirty="0">
                <a:solidFill>
                  <a:srgbClr val="795E26"/>
                </a:solidFill>
                <a:effectLst/>
                <a:latin typeface="Times New Roman" panose="02020603050405020304" pitchFamily="18" charset="0"/>
                <a:cs typeface="Times New Roman" panose="02020603050405020304" pitchFamily="18" charset="0"/>
              </a:rPr>
              <a:t>print</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ann.predict</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err="1">
                <a:solidFill>
                  <a:srgbClr val="000000"/>
                </a:solidFill>
                <a:effectLst/>
                <a:latin typeface="Times New Roman" panose="02020603050405020304" pitchFamily="18" charset="0"/>
                <a:cs typeface="Times New Roman" panose="02020603050405020304" pitchFamily="18" charset="0"/>
              </a:rPr>
              <a:t>sc.transform</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a:solidFill>
                  <a:srgbClr val="09885A"/>
                </a:solidFill>
                <a:effectLst/>
                <a:latin typeface="Times New Roman" panose="02020603050405020304" pitchFamily="18" charset="0"/>
                <a:cs typeface="Times New Roman" panose="02020603050405020304" pitchFamily="18" charset="0"/>
              </a:rPr>
              <a:t>130</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124</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32</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20</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11</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17</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28</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1004</a:t>
            </a:r>
            <a:r>
              <a:rPr lang="en-IN" sz="1000" b="0" dirty="0">
                <a:solidFill>
                  <a:srgbClr val="000000"/>
                </a:solidFill>
                <a:effectLst/>
                <a:latin typeface="Times New Roman" panose="02020603050405020304" pitchFamily="18" charset="0"/>
                <a:cs typeface="Times New Roman" panose="02020603050405020304" pitchFamily="18" charset="0"/>
              </a:rPr>
              <a:t>, </a:t>
            </a:r>
            <a:r>
              <a:rPr lang="en-IN" sz="1000" b="0" dirty="0">
                <a:solidFill>
                  <a:srgbClr val="09885A"/>
                </a:solidFill>
                <a:effectLst/>
                <a:latin typeface="Times New Roman" panose="02020603050405020304" pitchFamily="18" charset="0"/>
                <a:cs typeface="Times New Roman" panose="02020603050405020304" pitchFamily="18" charset="0"/>
              </a:rPr>
              <a:t>40</a:t>
            </a:r>
            <a:r>
              <a:rPr lang="en-IN" sz="1000" b="0" dirty="0">
                <a:solidFill>
                  <a:srgbClr val="000000"/>
                </a:solidFill>
                <a:effectLst/>
                <a:latin typeface="Times New Roman" panose="02020603050405020304" pitchFamily="18" charset="0"/>
                <a:cs typeface="Times New Roman" panose="02020603050405020304" pitchFamily="18" charset="0"/>
              </a:rPr>
              <a:t>,</a:t>
            </a:r>
            <a:r>
              <a:rPr lang="en-IN" sz="1000" b="0" dirty="0">
                <a:solidFill>
                  <a:srgbClr val="09885A"/>
                </a:solidFill>
                <a:effectLst/>
                <a:latin typeface="Times New Roman" panose="02020603050405020304" pitchFamily="18" charset="0"/>
                <a:cs typeface="Times New Roman" panose="02020603050405020304" pitchFamily="18" charset="0"/>
              </a:rPr>
              <a:t>12</a:t>
            </a:r>
            <a:r>
              <a:rPr lang="en-IN" sz="1000" b="0" dirty="0">
                <a:solidFill>
                  <a:srgbClr val="000000"/>
                </a:solidFill>
                <a:effectLst/>
                <a:latin typeface="Times New Roman" panose="02020603050405020304" pitchFamily="18" charset="0"/>
                <a:cs typeface="Times New Roman" panose="02020603050405020304" pitchFamily="18" charset="0"/>
              </a:rPr>
              <a:t>]]))&gt;</a:t>
            </a:r>
            <a:r>
              <a:rPr lang="en-IN" sz="1000" b="0" dirty="0">
                <a:solidFill>
                  <a:srgbClr val="09885A"/>
                </a:solidFill>
                <a:effectLst/>
                <a:latin typeface="Times New Roman" panose="02020603050405020304" pitchFamily="18" charset="0"/>
                <a:cs typeface="Times New Roman" panose="02020603050405020304" pitchFamily="18" charset="0"/>
              </a:rPr>
              <a:t>0.5</a:t>
            </a:r>
            <a:r>
              <a:rPr lang="en-IN" sz="1000" b="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7590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5DAA08-F92C-487A-B04B-00071C3522E8}"/>
              </a:ext>
            </a:extLst>
          </p:cNvPr>
          <p:cNvSpPr txBox="1"/>
          <p:nvPr/>
        </p:nvSpPr>
        <p:spPr>
          <a:xfrm>
            <a:off x="401595" y="302741"/>
            <a:ext cx="8180173" cy="4524315"/>
          </a:xfrm>
          <a:prstGeom prst="rect">
            <a:avLst/>
          </a:prstGeom>
          <a:noFill/>
        </p:spPr>
        <p:txBody>
          <a:bodyPr wrap="square" rtlCol="0">
            <a:spAutoFit/>
          </a:bodyPr>
          <a:lstStyle/>
          <a:p>
            <a:endParaRPr lang="en-IN" sz="900" b="0" i="0" dirty="0">
              <a:solidFill>
                <a:srgbClr val="212121"/>
              </a:solidFill>
              <a:effectLst/>
              <a:latin typeface="Times New Roman" panose="02020603050405020304" pitchFamily="18" charset="0"/>
              <a:cs typeface="Times New Roman" panose="02020603050405020304" pitchFamily="18" charset="0"/>
            </a:endParaRPr>
          </a:p>
          <a:p>
            <a:r>
              <a:rPr lang="en-IN" sz="1050" b="1" i="0" dirty="0">
                <a:solidFill>
                  <a:srgbClr val="212121"/>
                </a:solidFill>
                <a:effectLst/>
                <a:latin typeface="Times New Roman" panose="02020603050405020304" pitchFamily="18" charset="0"/>
                <a:cs typeface="Times New Roman" panose="02020603050405020304" pitchFamily="18" charset="0"/>
              </a:rPr>
              <a:t>OUTPUT:</a:t>
            </a:r>
          </a:p>
          <a:p>
            <a:endParaRPr lang="en-IN" sz="900" dirty="0">
              <a:solidFill>
                <a:srgbClr val="212121"/>
              </a:solidFill>
              <a:latin typeface="Times New Roman" panose="02020603050405020304" pitchFamily="18" charset="0"/>
              <a:cs typeface="Times New Roman" panose="02020603050405020304" pitchFamily="18" charset="0"/>
            </a:endParaRPr>
          </a:p>
          <a:p>
            <a:r>
              <a:rPr lang="en-IN" sz="900" b="0" i="0" dirty="0">
                <a:solidFill>
                  <a:srgbClr val="212121"/>
                </a:solidFill>
                <a:effectLst/>
                <a:latin typeface="Times New Roman" panose="02020603050405020304" pitchFamily="18" charset="0"/>
                <a:cs typeface="Times New Roman" panose="02020603050405020304" pitchFamily="18" charset="0"/>
              </a:rPr>
              <a:t>[0 1 1 1 0 1 0 1 0] </a:t>
            </a:r>
          </a:p>
          <a:p>
            <a:endParaRPr lang="en-IN" sz="900" dirty="0">
              <a:solidFill>
                <a:srgbClr val="212121"/>
              </a:solidFill>
              <a:latin typeface="Times New Roman" panose="02020603050405020304" pitchFamily="18" charset="0"/>
              <a:cs typeface="Times New Roman" panose="02020603050405020304" pitchFamily="18" charset="0"/>
            </a:endParaRPr>
          </a:p>
          <a:p>
            <a:r>
              <a:rPr lang="en-IN" sz="900" b="0" i="0" dirty="0">
                <a:solidFill>
                  <a:srgbClr val="212121"/>
                </a:solidFill>
                <a:effectLst/>
                <a:latin typeface="Times New Roman" panose="02020603050405020304" pitchFamily="18" charset="0"/>
                <a:cs typeface="Times New Roman" panose="02020603050405020304" pitchFamily="18" charset="0"/>
              </a:rPr>
              <a:t>Epoch 1/150 1/1 [==============================] - 0s 385ms/step - loss: 0.7036 - accuracy: 0.5714 Epoch 2/150 1/1 [==============================] - 0s 9ms/step - loss: 0.7023 - accuracy: 0.5714 Epoch 3/150 1/1 [==============================] - 0s 6ms/step - loss: 0.7010 - accuracy: 0.5714 Epoch 4/150 1/1 [==============================] - 0s 4ms/step - loss: 0.6998 - accuracy: 0.5714 Epoch 5/150 1/1 [==============================] - 0s 5ms/step - loss: 0.6985 - accuracy: 0.5714 Epoch 6/150 1/1 [==============================] - 0s 6ms/step - loss: 0.6972 - accuracy: 0.5714 Epoch 7/150 1/1 [==============================] - 0s 6ms/step - loss: 0.6960 - accuracy: 0.5714 Epoch 8/150 1/1 [==============================] - 0s 9ms/step - loss: 0.6947 - accuracy: 0.5714 Epoch 9/150 1/1 [==============================] - 0s 7ms/step - loss: 0.6935 - accuracy: 0.5714 Epoch 10/150 1/1 [==============================] - 0s 3ms/step - loss: 0.6923 - accuracy: 0.5714 Epoch 11/150 1/1 [==============================] - 0s 5ms/step - loss: 0.6911 - accuracy: 0.5714 Epoch 12/150 1/1 [==============================] - 0s 5ms/step - loss: 0.6899 - accuracy: 0.5714 Epoch 13/150 1/1 [==============================] - 0s 7ms/step - loss: 0.6887 - accuracy: 0.5714 Epoch 14/150 1/1 [==============================] - 0s 10ms/step - loss: 0.6875 - accuracy: 0.5714 Epoch 15/150 1/1 [==============================] - 0s 6ms/step - loss: 0.6863 - accuracy: 0.5714 Epoch 16/150 1/1 [==============================] - 0s 4ms/step - loss: 0.6851 - accuracy: 0.5714 Epoch 17/150 1/1 [==============================] - 0s 4ms/step - loss: 0.6839 - accuracy: 0.5714 Epoch 18/150 1/1 [==============================] - 0s 6ms/step - loss: 0.6827 - accuracy: 0.7143 Epoch 19/150 1/1 [==============================] - 0s 3ms/step - loss: 0.6815 - accuracy: 0.7143 Epoch 20/150 1/1 [==============================] - 0s 3ms/step - loss: 0.6804 - accuracy: 0.7143</a:t>
            </a:r>
          </a:p>
          <a:p>
            <a:r>
              <a:rPr lang="en-IN" sz="900" b="0" i="0" dirty="0">
                <a:solidFill>
                  <a:srgbClr val="212121"/>
                </a:solidFill>
                <a:effectLst/>
                <a:latin typeface="Times New Roman" panose="02020603050405020304" pitchFamily="18" charset="0"/>
                <a:cs typeface="Times New Roman" panose="02020603050405020304" pitchFamily="18" charset="0"/>
              </a:rPr>
              <a:t>--</a:t>
            </a:r>
          </a:p>
          <a:p>
            <a:r>
              <a:rPr lang="en-IN" sz="900" dirty="0">
                <a:solidFill>
                  <a:srgbClr val="212121"/>
                </a:solidFill>
                <a:latin typeface="Times New Roman" panose="02020603050405020304" pitchFamily="18" charset="0"/>
                <a:cs typeface="Times New Roman" panose="02020603050405020304" pitchFamily="18" charset="0"/>
              </a:rPr>
              <a:t>--</a:t>
            </a:r>
          </a:p>
          <a:p>
            <a:r>
              <a:rPr lang="en-IN" sz="900" b="0" i="0" dirty="0">
                <a:solidFill>
                  <a:srgbClr val="212121"/>
                </a:solidFill>
                <a:effectLst/>
                <a:latin typeface="Times New Roman" panose="02020603050405020304" pitchFamily="18" charset="0"/>
                <a:cs typeface="Times New Roman" panose="02020603050405020304" pitchFamily="18" charset="0"/>
              </a:rPr>
              <a:t>--</a:t>
            </a:r>
          </a:p>
          <a:p>
            <a:r>
              <a:rPr lang="en-IN" sz="900" dirty="0">
                <a:solidFill>
                  <a:srgbClr val="212121"/>
                </a:solidFill>
                <a:latin typeface="Times New Roman" panose="02020603050405020304" pitchFamily="18" charset="0"/>
                <a:cs typeface="Times New Roman" panose="02020603050405020304" pitchFamily="18" charset="0"/>
              </a:rPr>
              <a:t>--</a:t>
            </a:r>
            <a:endParaRPr lang="en-IN" sz="900" b="0" i="0" dirty="0">
              <a:solidFill>
                <a:srgbClr val="212121"/>
              </a:solidFill>
              <a:effectLst/>
              <a:latin typeface="Times New Roman" panose="02020603050405020304" pitchFamily="18" charset="0"/>
              <a:cs typeface="Times New Roman" panose="02020603050405020304" pitchFamily="18" charset="0"/>
            </a:endParaRPr>
          </a:p>
          <a:p>
            <a:r>
              <a:rPr lang="en-IN" sz="900" b="0" i="0" dirty="0">
                <a:solidFill>
                  <a:srgbClr val="212121"/>
                </a:solidFill>
                <a:effectLst/>
                <a:latin typeface="Times New Roman" panose="02020603050405020304" pitchFamily="18" charset="0"/>
                <a:cs typeface="Times New Roman" panose="02020603050405020304" pitchFamily="18" charset="0"/>
              </a:rPr>
              <a:t>Epoch 141/150 1/1 [==============================] - 0s 4ms/step - loss: 0.5126 - accuracy: 1.0000 Epoch 142/150 1/1 [==============================] - 0s 5ms/step - loss: 0.5107 - accuracy: 1.0000 Epoch 143/150 1/1 [==============================] - 0s 4ms/step - loss: 0.5088 - accuracy: 1.0000 Epoch 144/150 1/1 [==============================] - 0s 5ms/step - loss: 0.5069 - accuracy: 1.0000 Epoch 145/150 1/1 [==============================] - 0s 6ms/step - loss: 0.5049 - accuracy: 1.0000 Epoch 146/150 1/1 [==============================] - 0s 6ms/step - loss: 0.5030 - accuracy: 1.0000 Epoch 147/150 1/1 [==============================] - 0s 5ms/step - loss: 0.5011 - accuracy: 1.0000 Epoch 148/150 1/1 [==============================] - 0s 14ms/step - loss: 0.4992 - accuracy: 1.0000 Epoch 149/150 1/1 [==============================] - 0s 3ms/step - loss: 0.4972 - accuracy: 1.0000 Epoch 150/150 1/1 [==============================] - 0s 3ms/step - loss: 0.4953 - accuracy: 1.0000 </a:t>
            </a:r>
          </a:p>
          <a:p>
            <a:endParaRPr lang="en-IN" sz="900" dirty="0">
              <a:solidFill>
                <a:srgbClr val="212121"/>
              </a:solidFill>
              <a:latin typeface="Times New Roman" panose="02020603050405020304" pitchFamily="18" charset="0"/>
              <a:cs typeface="Times New Roman" panose="02020603050405020304" pitchFamily="18" charset="0"/>
            </a:endParaRPr>
          </a:p>
          <a:p>
            <a:r>
              <a:rPr lang="en-IN" sz="900" b="0" i="0" dirty="0">
                <a:solidFill>
                  <a:srgbClr val="212121"/>
                </a:solidFill>
                <a:effectLst/>
                <a:latin typeface="Times New Roman" panose="02020603050405020304" pitchFamily="18" charset="0"/>
                <a:cs typeface="Times New Roman" panose="02020603050405020304" pitchFamily="18" charset="0"/>
              </a:rPr>
              <a:t>[[ True]]</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80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p:nvPr/>
        </p:nvSpPr>
        <p:spPr>
          <a:xfrm>
            <a:off x="364325" y="246450"/>
            <a:ext cx="8454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i="1"/>
              <a:t>Result Analysis</a:t>
            </a:r>
            <a:endParaRPr sz="3600" i="1"/>
          </a:p>
        </p:txBody>
      </p:sp>
      <p:sp>
        <p:nvSpPr>
          <p:cNvPr id="131" name="Google Shape;131;p22"/>
          <p:cNvSpPr txBox="1"/>
          <p:nvPr/>
        </p:nvSpPr>
        <p:spPr>
          <a:xfrm>
            <a:off x="353525" y="1358272"/>
            <a:ext cx="84762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Joint measurements of meteorological data and pollutants concentrations is useful in order to increase the number of parameters to be studied for the construction of mathematical air quality forecasting models and hence to improve forecast performances. Weather variables have a non-linear relationship with air quality, which can be captured by non-linear models such as Artificial Neural Networks. The principal causes of air pollution are identified and the best subset of features (meteorological data and air pollutants concentrations) for each air pollutant is selected in order to predict its medium-term concentration (in particular for the PM</a:t>
            </a:r>
            <a:r>
              <a:rPr lang="en-US" b="0" i="0" baseline="-25000" dirty="0">
                <a:solidFill>
                  <a:srgbClr val="000000"/>
                </a:solidFill>
                <a:effectLst/>
                <a:latin typeface="Times New Roman" panose="02020603050405020304" pitchFamily="18" charset="0"/>
                <a:cs typeface="Times New Roman" panose="02020603050405020304" pitchFamily="18" charset="0"/>
              </a:rPr>
              <a:t>10</a:t>
            </a:r>
            <a:r>
              <a:rPr lang="en-US" b="0" i="0" dirty="0">
                <a:solidFill>
                  <a:srgbClr val="000000"/>
                </a:solidFill>
                <a:effectLst/>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We focused on the selection of features and the modelling and processing techniques based on the theory of Artificial Neural Networks</a:t>
            </a:r>
            <a:r>
              <a:rPr lang="en-US" dirty="0">
                <a:latin typeface="Times New Roman" panose="02020603050405020304" pitchFamily="18" charset="0"/>
                <a:cs typeface="Times New Roman" panose="02020603050405020304" pitchFamily="18" charset="0"/>
              </a:rPr>
              <a:t>.</a:t>
            </a:r>
            <a:r>
              <a:rPr lang="en-US" b="0" i="0" dirty="0">
                <a:solidFill>
                  <a:srgbClr val="111111"/>
                </a:solidFill>
                <a:effectLst/>
                <a:latin typeface="Times New Roman" panose="02020603050405020304" pitchFamily="18" charset="0"/>
                <a:cs typeface="Times New Roman" panose="02020603050405020304" pitchFamily="18" charset="0"/>
              </a:rPr>
              <a:t> ANN models have been very accurate in many environmental health application areas, especially indoor environment.</a:t>
            </a:r>
            <a:r>
              <a:rPr lang="en-US" dirty="0">
                <a:latin typeface="Times New Roman" panose="02020603050405020304" pitchFamily="18" charset="0"/>
                <a:cs typeface="Times New Roman" panose="02020603050405020304" pitchFamily="18" charset="0"/>
              </a:rPr>
              <a:t> The adoption of the neural networks models in the air basin monitoring system of the industrial city will undoubtedly improve the quality of work of the both municipal authorities and the environmental safety departments of the industrial enterprises in the city. However, despite the obvious advantages of the neural network models, they should not be considered as a panacea.</a:t>
            </a:r>
          </a:p>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The best way to achieve the adequate environmental results is to use the neural network models in conjunction with a competent strategy of the environmental management</a:t>
            </a:r>
            <a:r>
              <a:rPr lang="en-US" dirty="0"/>
              <a:t>. </a:t>
            </a: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117875" y="139300"/>
            <a:ext cx="8883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i="1"/>
              <a:t>Conclusion</a:t>
            </a:r>
            <a:endParaRPr sz="3600" i="1"/>
          </a:p>
        </p:txBody>
      </p:sp>
      <p:sp>
        <p:nvSpPr>
          <p:cNvPr id="137" name="Google Shape;137;p23"/>
          <p:cNvSpPr txBox="1"/>
          <p:nvPr/>
        </p:nvSpPr>
        <p:spPr>
          <a:xfrm>
            <a:off x="128600" y="1028700"/>
            <a:ext cx="8872500" cy="30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highlight>
                  <a:schemeClr val="lt1"/>
                </a:highlight>
                <a:latin typeface="Times New Roman"/>
                <a:ea typeface="Times New Roman"/>
                <a:cs typeface="Times New Roman"/>
                <a:sym typeface="Times New Roman"/>
              </a:rPr>
              <a:t>The final aim of this project is the implementation of a prognostic tool able to reduce the risk for the air pollutants concentrations to be above the alarm thresholds fixed by the law. The detection of meteorological and air pollutant data, the automatic selection of optimal descriptors of such data and the use of Multi Layer </a:t>
            </a:r>
            <a:r>
              <a:rPr lang="en-US" sz="1600" dirty="0" err="1">
                <a:solidFill>
                  <a:schemeClr val="dk1"/>
                </a:solidFill>
                <a:highlight>
                  <a:schemeClr val="lt1"/>
                </a:highlight>
                <a:latin typeface="Times New Roman"/>
                <a:ea typeface="Times New Roman"/>
                <a:cs typeface="Times New Roman"/>
                <a:sym typeface="Times New Roman"/>
              </a:rPr>
              <a:t>Perceptrons</a:t>
            </a:r>
            <a:r>
              <a:rPr lang="en-US" sz="1600" dirty="0">
                <a:solidFill>
                  <a:schemeClr val="dk1"/>
                </a:solidFill>
                <a:highlight>
                  <a:schemeClr val="lt1"/>
                </a:highlight>
                <a:latin typeface="Times New Roman"/>
                <a:ea typeface="Times New Roman"/>
                <a:cs typeface="Times New Roman"/>
                <a:sym typeface="Times New Roman"/>
              </a:rPr>
              <a:t> and Support Vector</a:t>
            </a:r>
            <a:endParaRPr sz="1600" dirty="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3600"/>
              </a:spcBef>
              <a:spcAft>
                <a:spcPts val="0"/>
              </a:spcAft>
              <a:buClr>
                <a:schemeClr val="dk1"/>
              </a:buClr>
              <a:buSzPts val="1100"/>
              <a:buFont typeface="Arial"/>
              <a:buNone/>
            </a:pPr>
            <a:r>
              <a:rPr lang="en-US" sz="1600" dirty="0">
                <a:solidFill>
                  <a:schemeClr val="dk1"/>
                </a:solidFill>
                <a:highlight>
                  <a:schemeClr val="lt1"/>
                </a:highlight>
                <a:latin typeface="Times New Roman"/>
                <a:ea typeface="Times New Roman"/>
                <a:cs typeface="Times New Roman"/>
                <a:sym typeface="Times New Roman"/>
              </a:rPr>
              <a:t>Machines are proposed as an efficient strategy to perform an accurate prediction of the time evolution of air pollutant concentration.</a:t>
            </a:r>
            <a:endParaRPr sz="1600" dirty="0">
              <a:solidFill>
                <a:schemeClr val="dk1"/>
              </a:solidFill>
              <a:highlight>
                <a:schemeClr val="lt1"/>
              </a:highlight>
              <a:latin typeface="Times New Roman"/>
              <a:ea typeface="Times New Roman"/>
              <a:cs typeface="Times New Roman"/>
              <a:sym typeface="Times New Roman"/>
            </a:endParaRPr>
          </a:p>
          <a:p>
            <a:pPr marL="0" lvl="0" indent="0" algn="l" rtl="0">
              <a:spcBef>
                <a:spcPts val="36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438912" y="316992"/>
            <a:ext cx="8595300" cy="317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1" u="none" strike="noStrike" cap="none" dirty="0">
                <a:solidFill>
                  <a:srgbClr val="000000"/>
                </a:solidFill>
                <a:latin typeface="Arial"/>
                <a:ea typeface="Arial"/>
                <a:cs typeface="Arial"/>
                <a:sym typeface="Arial"/>
              </a:rPr>
              <a:t>References</a:t>
            </a:r>
            <a:r>
              <a:rPr lang="en-US" sz="3600" b="0" i="0" u="none" strike="noStrike" cap="none" dirty="0">
                <a:solidFill>
                  <a:srgbClr val="000000"/>
                </a:solidFill>
                <a:latin typeface="Arial"/>
                <a:ea typeface="Arial"/>
                <a:cs typeface="Arial"/>
                <a:sym typeface="Arial"/>
              </a:rPr>
              <a:t>:</a:t>
            </a:r>
            <a:endParaRPr sz="1800"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sng" strike="noStrike" cap="none" dirty="0">
                <a:solidFill>
                  <a:schemeClr val="hlink"/>
                </a:solidFill>
                <a:latin typeface="Times New Roman"/>
                <a:ea typeface="Times New Roman"/>
                <a:cs typeface="Times New Roman"/>
                <a:sym typeface="Times New Roman"/>
                <a:hlinkClick r:id="rId3"/>
              </a:rPr>
              <a:t>https://www.hindawi.com/journals/wcmc/2020/8854649/</a:t>
            </a:r>
            <a:endParaRPr sz="16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sng" strike="noStrike" cap="none" dirty="0">
                <a:solidFill>
                  <a:schemeClr val="hlink"/>
                </a:solidFill>
                <a:latin typeface="Times New Roman"/>
                <a:ea typeface="Times New Roman"/>
                <a:cs typeface="Times New Roman"/>
                <a:sym typeface="Times New Roman"/>
                <a:hlinkClick r:id="rId4"/>
              </a:rPr>
              <a:t>https://iopscience.iop.org/article/10.1088/1755-1315/87/4/042016/pdf#:~:text=It%20is%20established%20that%20the,pollution%20in%20an%20industrial%20city</a:t>
            </a:r>
            <a:endParaRPr sz="16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a:solidFill>
                  <a:srgbClr val="000000"/>
                </a:solidFill>
                <a:latin typeface="Times New Roman"/>
                <a:ea typeface="Times New Roman"/>
                <a:cs typeface="Times New Roman"/>
                <a:sym typeface="Times New Roman"/>
              </a:rPr>
              <a:t>Caudill M and Butler C 1992 Understanding Neural Networks: Computer Explorations (Cambridge: MIT Press)</a:t>
            </a:r>
            <a:endParaRPr sz="16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dirty="0">
                <a:solidFill>
                  <a:srgbClr val="000000"/>
                </a:solidFill>
                <a:latin typeface="Times New Roman"/>
                <a:ea typeface="Times New Roman"/>
                <a:cs typeface="Times New Roman"/>
                <a:sym typeface="Times New Roman"/>
              </a:rPr>
              <a:t>Fine T L 1999 Feedforward Neural Network Methodology (Springer-Verlag New York)</a:t>
            </a: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68376"/>
              <a:buNone/>
            </a:pPr>
            <a:r>
              <a:rPr lang="en-US" sz="4550" i="1">
                <a:solidFill>
                  <a:srgbClr val="262626"/>
                </a:solidFill>
                <a:highlight>
                  <a:schemeClr val="lt1"/>
                </a:highlight>
              </a:rPr>
              <a:t>Problem Statement</a:t>
            </a:r>
            <a:r>
              <a:rPr lang="en-US" sz="4550">
                <a:highlight>
                  <a:schemeClr val="lt1"/>
                </a:highlight>
              </a:rPr>
              <a:t>​</a:t>
            </a:r>
            <a:endParaRPr>
              <a:highlight>
                <a:schemeClr val="lt1"/>
              </a:highlight>
            </a:endParaRPr>
          </a:p>
        </p:txBody>
      </p:sp>
      <p:sp>
        <p:nvSpPr>
          <p:cNvPr id="61" name="Google Shape;61;p14"/>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SzPts val="1900"/>
              <a:buChar char="●"/>
            </a:pPr>
            <a:r>
              <a:rPr lang="en-US" sz="1600">
                <a:solidFill>
                  <a:schemeClr val="dk1"/>
                </a:solidFill>
                <a:highlight>
                  <a:schemeClr val="lt1"/>
                </a:highlight>
                <a:latin typeface="Times New Roman"/>
                <a:ea typeface="Times New Roman"/>
                <a:cs typeface="Times New Roman"/>
                <a:sym typeface="Times New Roman"/>
              </a:rPr>
              <a:t>Critical air pollution events frequently occur where the geographical and meteorological conditions do not permit an easy circulation of air and a large part of the population moves frequently between distant places of a city. These events require drastic measures such as the closing of the schools and factories and the restriction of vehicular traffic. Indeed, many epidemiological studies have consistently shown an association between particulate air pollution and cardiovascular (</a:t>
            </a:r>
            <a:r>
              <a:rPr lang="en-US" sz="1600">
                <a:solidFill>
                  <a:schemeClr val="hlink"/>
                </a:solidFill>
                <a:highlight>
                  <a:schemeClr val="lt1"/>
                </a:highlight>
                <a:uFill>
                  <a:noFill/>
                </a:uFill>
                <a:latin typeface="Times New Roman"/>
                <a:ea typeface="Times New Roman"/>
                <a:cs typeface="Times New Roman"/>
                <a:sym typeface="Times New Roman"/>
                <a:hlinkClick r:id="rId3"/>
              </a:rPr>
              <a:t>Brook et al., 2007</a:t>
            </a:r>
            <a:r>
              <a:rPr lang="en-US" sz="1600">
                <a:solidFill>
                  <a:schemeClr val="dk1"/>
                </a:solidFill>
                <a:highlight>
                  <a:schemeClr val="lt1"/>
                </a:highlight>
                <a:latin typeface="Times New Roman"/>
                <a:ea typeface="Times New Roman"/>
                <a:cs typeface="Times New Roman"/>
                <a:sym typeface="Times New Roman"/>
              </a:rPr>
              <a:t>) and respiratory (</a:t>
            </a:r>
            <a:r>
              <a:rPr lang="en-US" sz="1600">
                <a:solidFill>
                  <a:schemeClr val="hlink"/>
                </a:solidFill>
                <a:highlight>
                  <a:schemeClr val="lt1"/>
                </a:highlight>
                <a:uFill>
                  <a:noFill/>
                </a:uFill>
                <a:latin typeface="Times New Roman"/>
                <a:ea typeface="Times New Roman"/>
                <a:cs typeface="Times New Roman"/>
                <a:sym typeface="Times New Roman"/>
                <a:hlinkClick r:id="rId4"/>
              </a:rPr>
              <a:t>Pope et al., 1991</a:t>
            </a:r>
            <a:r>
              <a:rPr lang="en-US" sz="1600">
                <a:solidFill>
                  <a:schemeClr val="dk1"/>
                </a:solidFill>
                <a:highlight>
                  <a:schemeClr val="lt1"/>
                </a:highlight>
                <a:latin typeface="Times New Roman"/>
                <a:ea typeface="Times New Roman"/>
                <a:cs typeface="Times New Roman"/>
                <a:sym typeface="Times New Roman"/>
              </a:rPr>
              <a:t>) diseases. The forecasting of such phenomena with up to two days in advance would allow taking more efficient countermeasures to safeguard citizens’ health.</a:t>
            </a:r>
            <a:endParaRPr sz="1600">
              <a:solidFill>
                <a:schemeClr val="dk1"/>
              </a:solidFill>
              <a:highlight>
                <a:schemeClr val="lt1"/>
              </a:highlight>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800"/>
              <a:buNone/>
            </a:pP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699" y="305724"/>
            <a:ext cx="8560451" cy="70744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3600" i="1">
                <a:solidFill>
                  <a:srgbClr val="262626"/>
                </a:solidFill>
                <a:highlight>
                  <a:schemeClr val="lt1"/>
                </a:highlight>
              </a:rPr>
              <a:t>Objective</a:t>
            </a:r>
            <a:endParaRPr sz="3600"/>
          </a:p>
        </p:txBody>
      </p:sp>
      <p:sp>
        <p:nvSpPr>
          <p:cNvPr id="67" name="Google Shape;67;p15"/>
          <p:cNvSpPr txBox="1">
            <a:spLocks noGrp="1"/>
          </p:cNvSpPr>
          <p:nvPr>
            <p:ph type="body" idx="1"/>
          </p:nvPr>
        </p:nvSpPr>
        <p:spPr>
          <a:xfrm>
            <a:off x="311700" y="1013175"/>
            <a:ext cx="8671500" cy="40446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US" sz="1500">
                <a:solidFill>
                  <a:schemeClr val="dk1"/>
                </a:solidFill>
                <a:highlight>
                  <a:schemeClr val="lt1"/>
                </a:highlight>
                <a:latin typeface="Times New Roman"/>
                <a:ea typeface="Times New Roman"/>
                <a:cs typeface="Times New Roman"/>
                <a:sym typeface="Times New Roman"/>
              </a:rPr>
              <a:t>Air pollutants (</a:t>
            </a:r>
            <a:r>
              <a:rPr lang="en-US" sz="1500" b="1">
                <a:solidFill>
                  <a:schemeClr val="dk1"/>
                </a:solidFill>
                <a:highlight>
                  <a:schemeClr val="lt1"/>
                </a:highlight>
                <a:latin typeface="Times New Roman"/>
                <a:ea typeface="Times New Roman"/>
                <a:cs typeface="Times New Roman"/>
                <a:sym typeface="Times New Roman"/>
              </a:rPr>
              <a:t>Sulphur Dioxide SO</a:t>
            </a:r>
            <a:r>
              <a:rPr lang="en-US" sz="1500" b="1" baseline="-25000">
                <a:solidFill>
                  <a:schemeClr val="dk1"/>
                </a:solidFill>
                <a:highlight>
                  <a:schemeClr val="lt1"/>
                </a:highlight>
                <a:latin typeface="Times New Roman"/>
                <a:ea typeface="Times New Roman"/>
                <a:cs typeface="Times New Roman"/>
                <a:sym typeface="Times New Roman"/>
              </a:rPr>
              <a:t>2</a:t>
            </a:r>
            <a:r>
              <a:rPr lang="en-US" sz="1500" b="1">
                <a:solidFill>
                  <a:schemeClr val="dk1"/>
                </a:solidFill>
                <a:highlight>
                  <a:schemeClr val="lt1"/>
                </a:highlight>
                <a:latin typeface="Times New Roman"/>
                <a:ea typeface="Times New Roman"/>
                <a:cs typeface="Times New Roman"/>
                <a:sym typeface="Times New Roman"/>
              </a:rPr>
              <a:t>, Nitrogen Dioxide NO</a:t>
            </a:r>
            <a:r>
              <a:rPr lang="en-US" sz="1500" b="1" baseline="-25000">
                <a:solidFill>
                  <a:schemeClr val="dk1"/>
                </a:solidFill>
                <a:highlight>
                  <a:schemeClr val="lt1"/>
                </a:highlight>
                <a:latin typeface="Times New Roman"/>
                <a:ea typeface="Times New Roman"/>
                <a:cs typeface="Times New Roman"/>
                <a:sym typeface="Times New Roman"/>
              </a:rPr>
              <a:t>2</a:t>
            </a:r>
            <a:r>
              <a:rPr lang="en-US" sz="1500" b="1">
                <a:solidFill>
                  <a:schemeClr val="dk1"/>
                </a:solidFill>
                <a:highlight>
                  <a:schemeClr val="lt1"/>
                </a:highlight>
                <a:latin typeface="Times New Roman"/>
                <a:ea typeface="Times New Roman"/>
                <a:cs typeface="Times New Roman"/>
                <a:sym typeface="Times New Roman"/>
              </a:rPr>
              <a:t>, Nitrogen Oxides NO</a:t>
            </a:r>
            <a:r>
              <a:rPr lang="en-US" sz="1500" b="1" baseline="-25000">
                <a:solidFill>
                  <a:schemeClr val="dk1"/>
                </a:solidFill>
                <a:highlight>
                  <a:schemeClr val="lt1"/>
                </a:highlight>
                <a:latin typeface="Times New Roman"/>
                <a:ea typeface="Times New Roman"/>
                <a:cs typeface="Times New Roman"/>
                <a:sym typeface="Times New Roman"/>
              </a:rPr>
              <a:t>x</a:t>
            </a:r>
            <a:r>
              <a:rPr lang="en-US" sz="1500" b="1">
                <a:solidFill>
                  <a:schemeClr val="dk1"/>
                </a:solidFill>
                <a:highlight>
                  <a:schemeClr val="lt1"/>
                </a:highlight>
                <a:latin typeface="Times New Roman"/>
                <a:ea typeface="Times New Roman"/>
                <a:cs typeface="Times New Roman"/>
                <a:sym typeface="Times New Roman"/>
              </a:rPr>
              <a:t>, Carbon Monoxide CO, Ozone O</a:t>
            </a:r>
            <a:r>
              <a:rPr lang="en-US" sz="1500" b="1" baseline="-25000">
                <a:solidFill>
                  <a:schemeClr val="dk1"/>
                </a:solidFill>
                <a:highlight>
                  <a:schemeClr val="lt1"/>
                </a:highlight>
                <a:latin typeface="Times New Roman"/>
                <a:ea typeface="Times New Roman"/>
                <a:cs typeface="Times New Roman"/>
                <a:sym typeface="Times New Roman"/>
              </a:rPr>
              <a:t>3</a:t>
            </a:r>
            <a:r>
              <a:rPr lang="en-US" sz="1500" b="1">
                <a:solidFill>
                  <a:schemeClr val="dk1"/>
                </a:solidFill>
                <a:highlight>
                  <a:schemeClr val="lt1"/>
                </a:highlight>
                <a:latin typeface="Times New Roman"/>
                <a:ea typeface="Times New Roman"/>
                <a:cs typeface="Times New Roman"/>
                <a:sym typeface="Times New Roman"/>
              </a:rPr>
              <a:t> and Particulate Matter PM</a:t>
            </a:r>
            <a:r>
              <a:rPr lang="en-US" sz="1500" b="1" baseline="-25000">
                <a:solidFill>
                  <a:schemeClr val="dk1"/>
                </a:solidFill>
                <a:highlight>
                  <a:schemeClr val="lt1"/>
                </a:highlight>
                <a:latin typeface="Times New Roman"/>
                <a:ea typeface="Times New Roman"/>
                <a:cs typeface="Times New Roman"/>
                <a:sym typeface="Times New Roman"/>
              </a:rPr>
              <a:t>10</a:t>
            </a:r>
            <a:r>
              <a:rPr lang="en-US" sz="1500">
                <a:solidFill>
                  <a:schemeClr val="dk1"/>
                </a:solidFill>
                <a:highlight>
                  <a:schemeClr val="lt1"/>
                </a:highlight>
                <a:latin typeface="Times New Roman"/>
                <a:ea typeface="Times New Roman"/>
                <a:cs typeface="Times New Roman"/>
                <a:sym typeface="Times New Roman"/>
              </a:rPr>
              <a:t>) and meteorological parameters (air temperature, relative humidity, wind velocity and direction, atmospheric pressure, solar radiation and rain). We provide an example of application based on data measured every hour by a station located in the urban area of the city of Goteborg, Sweden (Goteborgs Stad Miljo). The aim of the analysis is the medium-term forecasting of the air pollutants mean and maximum values by means of meteorological actual and forecasted data. In all the cases in which we can assume that the air pollutants emission and dispersion processes are stationary, it is possible to solve this problem by means of statistical learning algorithms that do not require the use of an explicit prediction model. The definition of a prognostic dispersion model is necessary when the stationarity conditions are not verified. It may happen for example when it is needed to forecast the evolution of air pollutant concentration due to a large variation of the emission of a source or to the presence of a new source, or when it is needed to evaluate a prediction in an area where no measurement points are available. In this case using neural networks to forecast pollution can give a little improvement, with a performance better than regression models for daily prediction</a:t>
            </a:r>
            <a:r>
              <a:rPr lang="en-US" sz="1600">
                <a:solidFill>
                  <a:schemeClr val="dk1"/>
                </a:solidFill>
                <a:highlight>
                  <a:schemeClr val="lt1"/>
                </a:highlight>
                <a:latin typeface="Times New Roman"/>
                <a:ea typeface="Times New Roman"/>
                <a:cs typeface="Times New Roman"/>
                <a:sym typeface="Times New Roman"/>
              </a:rPr>
              <a: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200797" y="105033"/>
            <a:ext cx="80289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1" u="none" strike="noStrike" cap="none">
                <a:solidFill>
                  <a:srgbClr val="000000"/>
                </a:solidFill>
                <a:latin typeface="Arial"/>
                <a:ea typeface="Arial"/>
                <a:cs typeface="Arial"/>
                <a:sym typeface="Arial"/>
              </a:rPr>
              <a:t>Survey</a:t>
            </a:r>
            <a:r>
              <a:rPr lang="en-US" sz="3600" b="0" i="1" u="none" strike="noStrike" cap="none">
                <a:solidFill>
                  <a:srgbClr val="000000"/>
                </a:solidFill>
                <a:latin typeface="Arial"/>
                <a:ea typeface="Arial"/>
                <a:cs typeface="Arial"/>
                <a:sym typeface="Arial"/>
              </a:rPr>
              <a:t> </a:t>
            </a:r>
            <a:r>
              <a:rPr lang="en-US" sz="3200" b="0" i="1" u="none" strike="noStrike" cap="none">
                <a:solidFill>
                  <a:srgbClr val="000000"/>
                </a:solidFill>
                <a:latin typeface="Arial"/>
                <a:ea typeface="Arial"/>
                <a:cs typeface="Arial"/>
                <a:sym typeface="Arial"/>
              </a:rPr>
              <a:t>Analysis</a:t>
            </a:r>
            <a:endParaRPr sz="1000"/>
          </a:p>
        </p:txBody>
      </p:sp>
      <p:sp>
        <p:nvSpPr>
          <p:cNvPr id="73" name="Google Shape;73;p16"/>
          <p:cNvSpPr txBox="1"/>
          <p:nvPr/>
        </p:nvSpPr>
        <p:spPr>
          <a:xfrm>
            <a:off x="214700" y="662225"/>
            <a:ext cx="8714700" cy="418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0" i="0" u="sng" strike="noStrike" cap="none">
                <a:solidFill>
                  <a:schemeClr val="hlink"/>
                </a:solidFill>
                <a:latin typeface="Times New Roman"/>
                <a:ea typeface="Times New Roman"/>
                <a:cs typeface="Times New Roman"/>
                <a:sym typeface="Times New Roman"/>
                <a:hlinkClick r:id="rId3"/>
              </a:rPr>
              <a:t>Artificial neural networks</a:t>
            </a:r>
            <a:r>
              <a:rPr lang="en-US" b="0" i="0" u="none" strike="noStrike" cap="none">
                <a:solidFill>
                  <a:srgbClr val="0C5ADB"/>
                </a:solidFill>
                <a:latin typeface="Times New Roman"/>
                <a:ea typeface="Times New Roman"/>
                <a:cs typeface="Times New Roman"/>
                <a:sym typeface="Times New Roman"/>
              </a:rPr>
              <a:t> </a:t>
            </a:r>
            <a:r>
              <a:rPr lang="en-US" b="0" i="0" u="none" strike="noStrike" cap="none">
                <a:solidFill>
                  <a:srgbClr val="2E2E2E"/>
                </a:solidFill>
                <a:latin typeface="Times New Roman"/>
                <a:ea typeface="Times New Roman"/>
                <a:cs typeface="Times New Roman"/>
                <a:sym typeface="Times New Roman"/>
              </a:rPr>
              <a:t>have been frequently used as a non-linear tool in recent atmospheric and air quality forecasting studies. </a:t>
            </a:r>
            <a:r>
              <a:rPr lang="en-US" b="0" i="0" u="sng" strike="noStrike" cap="none">
                <a:solidFill>
                  <a:schemeClr val="hlink"/>
                </a:solidFill>
                <a:latin typeface="Times New Roman"/>
                <a:ea typeface="Times New Roman"/>
                <a:cs typeface="Times New Roman"/>
                <a:sym typeface="Times New Roman"/>
                <a:hlinkClick r:id="rId4"/>
              </a:rPr>
              <a:t>Gardner and Dorling (1998)</a:t>
            </a:r>
            <a:r>
              <a:rPr lang="en-US" b="0" i="0" u="none" strike="noStrike" cap="none">
                <a:solidFill>
                  <a:srgbClr val="0C5ADB"/>
                </a:solidFill>
                <a:latin typeface="Times New Roman"/>
                <a:ea typeface="Times New Roman"/>
                <a:cs typeface="Times New Roman"/>
                <a:sym typeface="Times New Roman"/>
              </a:rPr>
              <a:t> </a:t>
            </a:r>
            <a:r>
              <a:rPr lang="en-US" b="0" i="0" u="none" strike="noStrike" cap="none">
                <a:solidFill>
                  <a:srgbClr val="2E2E2E"/>
                </a:solidFill>
                <a:latin typeface="Times New Roman"/>
                <a:ea typeface="Times New Roman"/>
                <a:cs typeface="Times New Roman"/>
                <a:sym typeface="Times New Roman"/>
              </a:rPr>
              <a:t>gave an informative review of the applications of ANN in </a:t>
            </a:r>
            <a:r>
              <a:rPr lang="en-US" b="0" i="0" u="sng" strike="noStrike" cap="none">
                <a:solidFill>
                  <a:schemeClr val="hlink"/>
                </a:solidFill>
                <a:latin typeface="Times New Roman"/>
                <a:ea typeface="Times New Roman"/>
                <a:cs typeface="Times New Roman"/>
                <a:sym typeface="Times New Roman"/>
                <a:hlinkClick r:id="rId5"/>
              </a:rPr>
              <a:t>atmospheric sciences</a:t>
            </a:r>
            <a:r>
              <a:rPr lang="en-US" b="0" i="0" u="none" strike="noStrike" cap="none">
                <a:solidFill>
                  <a:srgbClr val="2E2E2E"/>
                </a:solidFill>
                <a:latin typeface="Times New Roman"/>
                <a:ea typeface="Times New Roman"/>
                <a:cs typeface="Times New Roman"/>
                <a:sym typeface="Times New Roman"/>
              </a:rPr>
              <a:t>. They pointed out the advantages of ANN when handling with </a:t>
            </a:r>
            <a:r>
              <a:rPr lang="en-US" b="0" i="0" u="sng" strike="noStrike" cap="none">
                <a:solidFill>
                  <a:schemeClr val="hlink"/>
                </a:solidFill>
                <a:latin typeface="Times New Roman"/>
                <a:ea typeface="Times New Roman"/>
                <a:cs typeface="Times New Roman"/>
                <a:sym typeface="Times New Roman"/>
                <a:hlinkClick r:id="rId6"/>
              </a:rPr>
              <a:t>non-linear systems</a:t>
            </a:r>
            <a:r>
              <a:rPr lang="en-US" b="0" i="0" u="none" strike="noStrike" cap="none">
                <a:solidFill>
                  <a:srgbClr val="2E2E2E"/>
                </a:solidFill>
                <a:latin typeface="Times New Roman"/>
                <a:ea typeface="Times New Roman"/>
                <a:cs typeface="Times New Roman"/>
                <a:sym typeface="Times New Roman"/>
              </a:rPr>
              <a:t>, especially when theoretical models are difficult to be constructed. </a:t>
            </a:r>
            <a:r>
              <a:rPr lang="en-US" b="0" i="0" u="sng" strike="noStrike" cap="none">
                <a:solidFill>
                  <a:schemeClr val="hlink"/>
                </a:solidFill>
                <a:latin typeface="Times New Roman"/>
                <a:ea typeface="Times New Roman"/>
                <a:cs typeface="Times New Roman"/>
                <a:sym typeface="Times New Roman"/>
                <a:hlinkClick r:id="rId7"/>
              </a:rPr>
              <a:t>Perez and Reyes (2002)</a:t>
            </a:r>
            <a:r>
              <a:rPr lang="en-US" b="0" i="0" u="none" strike="noStrike" cap="none">
                <a:solidFill>
                  <a:srgbClr val="2E2E2E"/>
                </a:solidFill>
                <a:latin typeface="Times New Roman"/>
                <a:ea typeface="Times New Roman"/>
                <a:cs typeface="Times New Roman"/>
                <a:sym typeface="Times New Roman"/>
              </a:rPr>
              <a:t> applied an MLP and linear model to predict the maximum of 24-h average PM</a:t>
            </a:r>
            <a:r>
              <a:rPr lang="en-US" b="0" i="0" u="none" strike="noStrike" cap="none" baseline="-25000">
                <a:solidFill>
                  <a:srgbClr val="2E2E2E"/>
                </a:solidFill>
                <a:latin typeface="Times New Roman"/>
                <a:ea typeface="Times New Roman"/>
                <a:cs typeface="Times New Roman"/>
                <a:sym typeface="Times New Roman"/>
              </a:rPr>
              <a:t>10</a:t>
            </a:r>
            <a:r>
              <a:rPr lang="en-US" b="0" i="0" u="none" strike="noStrike" cap="none">
                <a:solidFill>
                  <a:srgbClr val="2E2E2E"/>
                </a:solidFill>
                <a:latin typeface="Times New Roman"/>
                <a:ea typeface="Times New Roman"/>
                <a:cs typeface="Times New Roman"/>
                <a:sym typeface="Times New Roman"/>
              </a:rPr>
              <a:t> concentrations in Santiago, Chile. They argued that although MLP gives a slightly better result than linear model, the selection of potential predictors is more important than the model types (MLP or linear). </a:t>
            </a:r>
            <a:r>
              <a:rPr lang="en-US" b="0" i="0" u="sng" strike="noStrike" cap="none">
                <a:solidFill>
                  <a:schemeClr val="hlink"/>
                </a:solidFill>
                <a:latin typeface="Times New Roman"/>
                <a:ea typeface="Times New Roman"/>
                <a:cs typeface="Times New Roman"/>
                <a:sym typeface="Times New Roman"/>
                <a:hlinkClick r:id="rId8"/>
              </a:rPr>
              <a:t>Kukkonen et al. (2003)</a:t>
            </a:r>
            <a:r>
              <a:rPr lang="en-US" b="0" i="0" u="none" strike="noStrike" cap="none">
                <a:solidFill>
                  <a:srgbClr val="2E2E2E"/>
                </a:solidFill>
                <a:latin typeface="Times New Roman"/>
                <a:ea typeface="Times New Roman"/>
                <a:cs typeface="Times New Roman"/>
                <a:sym typeface="Times New Roman"/>
              </a:rPr>
              <a:t> evaluated five ANN models in comparison to one linear and one deterministic model for the prediction of PM</a:t>
            </a:r>
            <a:r>
              <a:rPr lang="en-US" b="0" i="0" u="none" strike="noStrike" cap="none" baseline="-25000">
                <a:solidFill>
                  <a:srgbClr val="2E2E2E"/>
                </a:solidFill>
                <a:latin typeface="Times New Roman"/>
                <a:ea typeface="Times New Roman"/>
                <a:cs typeface="Times New Roman"/>
                <a:sym typeface="Times New Roman"/>
              </a:rPr>
              <a:t>10</a:t>
            </a:r>
            <a:r>
              <a:rPr lang="en-US" b="0" i="0" u="none" strike="noStrike" cap="none">
                <a:solidFill>
                  <a:srgbClr val="2E2E2E"/>
                </a:solidFill>
                <a:latin typeface="Times New Roman"/>
                <a:ea typeface="Times New Roman"/>
                <a:cs typeface="Times New Roman"/>
                <a:sym typeface="Times New Roman"/>
              </a:rPr>
              <a:t> and NO</a:t>
            </a:r>
            <a:r>
              <a:rPr lang="en-US" b="0" i="0" u="none" strike="noStrike" cap="none" baseline="-25000">
                <a:solidFill>
                  <a:srgbClr val="2E2E2E"/>
                </a:solidFill>
                <a:latin typeface="Times New Roman"/>
                <a:ea typeface="Times New Roman"/>
                <a:cs typeface="Times New Roman"/>
                <a:sym typeface="Times New Roman"/>
              </a:rPr>
              <a:t>2</a:t>
            </a:r>
            <a:r>
              <a:rPr lang="en-US" b="0" i="0" u="none" strike="noStrike" cap="none">
                <a:solidFill>
                  <a:srgbClr val="2E2E2E"/>
                </a:solidFill>
                <a:latin typeface="Times New Roman"/>
                <a:ea typeface="Times New Roman"/>
                <a:cs typeface="Times New Roman"/>
                <a:sym typeface="Times New Roman"/>
              </a:rPr>
              <a:t> concentrations in Helsinki, Finland. The ANN models gave better results than other models, especially for the ANN models that were built with non-constant variance. A special MLP model for the forecasting of daily average air quality index (API) was presented by </a:t>
            </a:r>
            <a:r>
              <a:rPr lang="en-US" b="0" i="0" u="sng" strike="noStrike" cap="none">
                <a:solidFill>
                  <a:schemeClr val="hlink"/>
                </a:solidFill>
                <a:latin typeface="Times New Roman"/>
                <a:ea typeface="Times New Roman"/>
                <a:cs typeface="Times New Roman"/>
                <a:sym typeface="Times New Roman"/>
                <a:hlinkClick r:id="rId9"/>
              </a:rPr>
              <a:t>Jiang et al. (2004)</a:t>
            </a:r>
            <a:r>
              <a:rPr lang="en-US" b="0" i="0" u="none" strike="noStrike" cap="none">
                <a:solidFill>
                  <a:srgbClr val="2E2E2E"/>
                </a:solidFill>
                <a:latin typeface="Times New Roman"/>
                <a:ea typeface="Times New Roman"/>
                <a:cs typeface="Times New Roman"/>
                <a:sym typeface="Times New Roman"/>
              </a:rPr>
              <a:t>. They modified the training method as well as the model structure of ANN and significantly improved the accuracy of prediction. The authors also suggested that a simpler structure of MLP models with early stop training gives better results on test data. </a:t>
            </a:r>
            <a:r>
              <a:rPr lang="en-US" b="0" i="0" u="sng" strike="noStrike" cap="none">
                <a:solidFill>
                  <a:schemeClr val="hlink"/>
                </a:solidFill>
                <a:latin typeface="Times New Roman"/>
                <a:ea typeface="Times New Roman"/>
                <a:cs typeface="Times New Roman"/>
                <a:sym typeface="Times New Roman"/>
                <a:hlinkClick r:id="rId10"/>
              </a:rPr>
              <a:t>Hooyberghs et al. (2005)</a:t>
            </a:r>
            <a:r>
              <a:rPr lang="en-US" b="0" i="0" u="none" strike="noStrike" cap="none">
                <a:solidFill>
                  <a:srgbClr val="2E2E2E"/>
                </a:solidFill>
                <a:latin typeface="Times New Roman"/>
                <a:ea typeface="Times New Roman"/>
                <a:cs typeface="Times New Roman"/>
                <a:sym typeface="Times New Roman"/>
              </a:rPr>
              <a:t> improved the accuracy of forecasting daily averages of </a:t>
            </a:r>
            <a:r>
              <a:rPr lang="en-US" b="0" i="0" u="sng" strike="noStrike" cap="none">
                <a:solidFill>
                  <a:schemeClr val="hlink"/>
                </a:solidFill>
                <a:latin typeface="Times New Roman"/>
                <a:ea typeface="Times New Roman"/>
                <a:cs typeface="Times New Roman"/>
                <a:sym typeface="Times New Roman"/>
                <a:hlinkClick r:id="rId11"/>
              </a:rPr>
              <a:t>particulate matter</a:t>
            </a:r>
            <a:r>
              <a:rPr lang="en-US" b="0" i="0" u="none" strike="noStrike" cap="none">
                <a:solidFill>
                  <a:srgbClr val="2E2E2E"/>
                </a:solidFill>
                <a:latin typeface="Times New Roman"/>
                <a:ea typeface="Times New Roman"/>
                <a:cs typeface="Times New Roman"/>
                <a:sym typeface="Times New Roman"/>
              </a:rPr>
              <a:t> by treating boundary layer height as one of the input variables in ANN model. They concluded that the meteorological conditions played a significant role in the day-to-day fluctuations of PM</a:t>
            </a:r>
            <a:r>
              <a:rPr lang="en-US" b="0" i="0" u="none" strike="noStrike" cap="none" baseline="-25000">
                <a:solidFill>
                  <a:srgbClr val="2E2E2E"/>
                </a:solidFill>
                <a:latin typeface="Times New Roman"/>
                <a:ea typeface="Times New Roman"/>
                <a:cs typeface="Times New Roman"/>
                <a:sym typeface="Times New Roman"/>
              </a:rPr>
              <a:t>10</a:t>
            </a:r>
            <a:r>
              <a:rPr lang="en-US" b="0" i="0" u="none" strike="noStrike" cap="none">
                <a:solidFill>
                  <a:srgbClr val="2E2E2E"/>
                </a:solidFill>
                <a:latin typeface="Times New Roman"/>
                <a:ea typeface="Times New Roman"/>
                <a:cs typeface="Times New Roman"/>
                <a:sym typeface="Times New Roman"/>
              </a:rPr>
              <a:t> concentrations in Belgium. </a:t>
            </a:r>
            <a:r>
              <a:rPr lang="en-US" b="0" i="0" u="sng" strike="noStrike" cap="none">
                <a:solidFill>
                  <a:schemeClr val="hlink"/>
                </a:solidFill>
                <a:latin typeface="Times New Roman"/>
                <a:ea typeface="Times New Roman"/>
                <a:cs typeface="Times New Roman"/>
                <a:sym typeface="Times New Roman"/>
                <a:hlinkClick r:id="rId12"/>
              </a:rPr>
              <a:t>Lu et al. (2006)</a:t>
            </a:r>
            <a:r>
              <a:rPr lang="en-US" b="0" i="0" u="none" strike="noStrike" cap="none">
                <a:solidFill>
                  <a:srgbClr val="2E2E2E"/>
                </a:solidFill>
                <a:latin typeface="Times New Roman"/>
                <a:ea typeface="Times New Roman"/>
                <a:cs typeface="Times New Roman"/>
                <a:sym typeface="Times New Roman"/>
              </a:rPr>
              <a:t> employed a two-stage ANN to forecast ozone concentrations. The meteorological conditions were firstly clustered into different meteorological regimes using </a:t>
            </a:r>
            <a:r>
              <a:rPr lang="en-US" b="0" i="0" u="sng" strike="noStrike" cap="none">
                <a:solidFill>
                  <a:schemeClr val="hlink"/>
                </a:solidFill>
                <a:latin typeface="Times New Roman"/>
                <a:ea typeface="Times New Roman"/>
                <a:cs typeface="Times New Roman"/>
                <a:sym typeface="Times New Roman"/>
                <a:hlinkClick r:id="rId13"/>
              </a:rPr>
              <a:t>self-organizing map</a:t>
            </a:r>
            <a:r>
              <a:rPr lang="en-US" b="0" i="0" u="none" strike="noStrike" cap="none">
                <a:solidFill>
                  <a:srgbClr val="2E2E2E"/>
                </a:solidFill>
                <a:latin typeface="Times New Roman"/>
                <a:ea typeface="Times New Roman"/>
                <a:cs typeface="Times New Roman"/>
                <a:sym typeface="Times New Roman"/>
              </a:rPr>
              <a:t> (SOM). Then, a supervised MLP model was used to approximate the nonlinear ozone-meteorological relationship in each meteorological regime. They found the hybrid SOM-MLP model can explain at least 60% of the variance in the ozone concentrations. </a:t>
            </a:r>
            <a:endParaRPr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47001" y="246264"/>
            <a:ext cx="78444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4420" b="0" i="0">
                <a:solidFill>
                  <a:srgbClr val="2E2E2E"/>
                </a:solidFill>
                <a:latin typeface="Times New Roman"/>
                <a:ea typeface="Times New Roman"/>
                <a:cs typeface="Times New Roman"/>
                <a:sym typeface="Times New Roman"/>
              </a:rPr>
              <a:t> </a:t>
            </a:r>
            <a:br>
              <a:rPr lang="en-US" sz="4420" b="0" i="0">
                <a:solidFill>
                  <a:srgbClr val="2E2E2E"/>
                </a:solidFill>
                <a:latin typeface="Times New Roman"/>
                <a:ea typeface="Times New Roman"/>
                <a:cs typeface="Times New Roman"/>
                <a:sym typeface="Times New Roman"/>
              </a:rPr>
            </a:br>
            <a:r>
              <a:rPr lang="en-US" sz="1540" b="0" i="0" u="sng" strike="noStrike">
                <a:solidFill>
                  <a:schemeClr val="hlink"/>
                </a:solidFill>
                <a:latin typeface="Times New Roman"/>
                <a:ea typeface="Times New Roman"/>
                <a:cs typeface="Times New Roman"/>
                <a:sym typeface="Times New Roman"/>
                <a:hlinkClick r:id="rId3"/>
              </a:rPr>
              <a:t>Brunelli et al. (2007)</a:t>
            </a:r>
            <a:r>
              <a:rPr lang="en-US" sz="1540" b="0" i="0">
                <a:solidFill>
                  <a:srgbClr val="2E2E2E"/>
                </a:solidFill>
                <a:latin typeface="Times New Roman"/>
                <a:ea typeface="Times New Roman"/>
                <a:cs typeface="Times New Roman"/>
                <a:sym typeface="Times New Roman"/>
              </a:rPr>
              <a:t> investigated the applicability of recurrent neural network (Elman model) for the prediction of daily maximum concentrations of different pollutants. They found somewhat better consistency between forecasted and measured concentrations for Elman networks, as compared with MLP. </a:t>
            </a:r>
            <a:r>
              <a:rPr lang="en-US" sz="1540" b="0" i="0" u="sng" strike="noStrike">
                <a:solidFill>
                  <a:schemeClr val="hlink"/>
                </a:solidFill>
                <a:latin typeface="Times New Roman"/>
                <a:ea typeface="Times New Roman"/>
                <a:cs typeface="Times New Roman"/>
                <a:sym typeface="Times New Roman"/>
                <a:hlinkClick r:id="rId4"/>
              </a:rPr>
              <a:t>Díaz-Robles et al. (2008)</a:t>
            </a:r>
            <a:r>
              <a:rPr lang="en-US" sz="1540" b="0" i="0">
                <a:solidFill>
                  <a:srgbClr val="2E2E2E"/>
                </a:solidFill>
                <a:latin typeface="Times New Roman"/>
                <a:ea typeface="Times New Roman"/>
                <a:cs typeface="Times New Roman"/>
                <a:sym typeface="Times New Roman"/>
              </a:rPr>
              <a:t> proposed a novel hybrid ARIMA-ANN model to improve the PM</a:t>
            </a:r>
            <a:r>
              <a:rPr lang="en-US" sz="1540" b="0" i="0" baseline="-25000">
                <a:solidFill>
                  <a:srgbClr val="2E2E2E"/>
                </a:solidFill>
                <a:latin typeface="Times New Roman"/>
                <a:ea typeface="Times New Roman"/>
                <a:cs typeface="Times New Roman"/>
                <a:sym typeface="Times New Roman"/>
              </a:rPr>
              <a:t>10</a:t>
            </a:r>
            <a:r>
              <a:rPr lang="en-US" sz="1540" b="0" i="0">
                <a:solidFill>
                  <a:srgbClr val="2E2E2E"/>
                </a:solidFill>
                <a:latin typeface="Times New Roman"/>
                <a:ea typeface="Times New Roman"/>
                <a:cs typeface="Times New Roman"/>
                <a:sym typeface="Times New Roman"/>
              </a:rPr>
              <a:t> forecast accuracy in Temuco, Chile. Experimental results showed that the hybrid model can effectively improve the forecasting accuracy obtained by either of the models used separately. An interesting approach of selecting the average intervals for input variables was attempted by </a:t>
            </a:r>
            <a:r>
              <a:rPr lang="en-US" sz="1540" b="0" i="0" u="sng" strike="noStrike">
                <a:solidFill>
                  <a:schemeClr val="hlink"/>
                </a:solidFill>
                <a:latin typeface="Times New Roman"/>
                <a:ea typeface="Times New Roman"/>
                <a:cs typeface="Times New Roman"/>
                <a:sym typeface="Times New Roman"/>
                <a:hlinkClick r:id="rId5"/>
              </a:rPr>
              <a:t>Hrust et al. (2009)</a:t>
            </a:r>
            <a:r>
              <a:rPr lang="en-US" sz="1540" b="0" i="0">
                <a:solidFill>
                  <a:srgbClr val="2E2E2E"/>
                </a:solidFill>
                <a:latin typeface="Times New Roman"/>
                <a:ea typeface="Times New Roman"/>
                <a:cs typeface="Times New Roman"/>
                <a:sym typeface="Times New Roman"/>
              </a:rPr>
              <a:t>. They selected optimal averaging periods for each potential predictor by comparing the values of </a:t>
            </a:r>
            <a:r>
              <a:rPr lang="en-US" sz="1540" b="0" i="0" u="sng" strike="noStrike">
                <a:solidFill>
                  <a:schemeClr val="hlink"/>
                </a:solidFill>
                <a:latin typeface="Times New Roman"/>
                <a:ea typeface="Times New Roman"/>
                <a:cs typeface="Times New Roman"/>
                <a:sym typeface="Times New Roman"/>
                <a:hlinkClick r:id="rId6"/>
              </a:rPr>
              <a:t>correlation coefficient</a:t>
            </a:r>
            <a:r>
              <a:rPr lang="en-US" sz="1540" b="0" i="0">
                <a:solidFill>
                  <a:srgbClr val="2E2E2E"/>
                </a:solidFill>
                <a:latin typeface="Times New Roman"/>
                <a:ea typeface="Times New Roman"/>
                <a:cs typeface="Times New Roman"/>
                <a:sym typeface="Times New Roman"/>
              </a:rPr>
              <a:t> between modeled and measured concentrations. Sensitivity analysis for each input variable was also conducted in this experiment. </a:t>
            </a:r>
            <a:r>
              <a:rPr lang="en-US" sz="1540" b="0" i="0" u="sng" strike="noStrike">
                <a:solidFill>
                  <a:schemeClr val="hlink"/>
                </a:solidFill>
                <a:latin typeface="Times New Roman"/>
                <a:ea typeface="Times New Roman"/>
                <a:cs typeface="Times New Roman"/>
                <a:sym typeface="Times New Roman"/>
                <a:hlinkClick r:id="rId7"/>
              </a:rPr>
              <a:t>Kurt and Oktay (2010)</a:t>
            </a:r>
            <a:r>
              <a:rPr lang="en-US" sz="1540" b="0" i="0">
                <a:solidFill>
                  <a:srgbClr val="2E2E2E"/>
                </a:solidFill>
                <a:latin typeface="Times New Roman"/>
                <a:ea typeface="Times New Roman"/>
                <a:cs typeface="Times New Roman"/>
                <a:sym typeface="Times New Roman"/>
              </a:rPr>
              <a:t> proposed a geographic based model to forecast the daily average concentrations of SO</a:t>
            </a:r>
            <a:r>
              <a:rPr lang="en-US" sz="1540" b="0" i="0" baseline="-25000">
                <a:solidFill>
                  <a:srgbClr val="2E2E2E"/>
                </a:solidFill>
                <a:latin typeface="Times New Roman"/>
                <a:ea typeface="Times New Roman"/>
                <a:cs typeface="Times New Roman"/>
                <a:sym typeface="Times New Roman"/>
              </a:rPr>
              <a:t>2</a:t>
            </a:r>
            <a:r>
              <a:rPr lang="en-US" sz="1540" b="0" i="0">
                <a:solidFill>
                  <a:srgbClr val="2E2E2E"/>
                </a:solidFill>
                <a:latin typeface="Times New Roman"/>
                <a:ea typeface="Times New Roman"/>
                <a:cs typeface="Times New Roman"/>
                <a:sym typeface="Times New Roman"/>
              </a:rPr>
              <a:t>, CO and PM</a:t>
            </a:r>
            <a:r>
              <a:rPr lang="en-US" sz="1540" b="0" i="0" baseline="-25000">
                <a:solidFill>
                  <a:srgbClr val="2E2E2E"/>
                </a:solidFill>
                <a:latin typeface="Times New Roman"/>
                <a:ea typeface="Times New Roman"/>
                <a:cs typeface="Times New Roman"/>
                <a:sym typeface="Times New Roman"/>
              </a:rPr>
              <a:t>10</a:t>
            </a:r>
            <a:r>
              <a:rPr lang="en-US" sz="1540" b="0" i="0">
                <a:solidFill>
                  <a:srgbClr val="2E2E2E"/>
                </a:solidFill>
                <a:latin typeface="Times New Roman"/>
                <a:ea typeface="Times New Roman"/>
                <a:cs typeface="Times New Roman"/>
                <a:sym typeface="Times New Roman"/>
              </a:rPr>
              <a:t> three days in advance using MLP. They employed three kinds of geographic models: the single-site neighborhood model, the two-site neighborhood model and distance-based model. Experimental results showed that geographic based models outperformed the plain model, especially for the distance-based model. It is expected that there still have much space for improvement if more meteorological variables are added to the geographic model. </a:t>
            </a:r>
            <a:r>
              <a:rPr lang="en-US" sz="1540" b="0" i="0" u="sng" strike="noStrike">
                <a:solidFill>
                  <a:schemeClr val="hlink"/>
                </a:solidFill>
                <a:latin typeface="Times New Roman"/>
                <a:ea typeface="Times New Roman"/>
                <a:cs typeface="Times New Roman"/>
                <a:sym typeface="Times New Roman"/>
                <a:hlinkClick r:id="rId8"/>
              </a:rPr>
              <a:t>Siwek and Osowski (2012)</a:t>
            </a:r>
            <a:r>
              <a:rPr lang="en-US" sz="1540" b="0" i="0">
                <a:solidFill>
                  <a:srgbClr val="2E2E2E"/>
                </a:solidFill>
                <a:latin typeface="Times New Roman"/>
                <a:ea typeface="Times New Roman"/>
                <a:cs typeface="Times New Roman"/>
                <a:sym typeface="Times New Roman"/>
              </a:rPr>
              <a:t> applied wavelet transformation with ANN ensemble to predict the daily average concentrations of PM</a:t>
            </a:r>
            <a:r>
              <a:rPr lang="en-US" sz="1540" b="0" i="0" baseline="-25000">
                <a:solidFill>
                  <a:srgbClr val="2E2E2E"/>
                </a:solidFill>
                <a:latin typeface="Times New Roman"/>
                <a:ea typeface="Times New Roman"/>
                <a:cs typeface="Times New Roman"/>
                <a:sym typeface="Times New Roman"/>
              </a:rPr>
              <a:t>10</a:t>
            </a:r>
            <a:r>
              <a:rPr lang="en-US" sz="1540" b="0" i="0">
                <a:solidFill>
                  <a:srgbClr val="2E2E2E"/>
                </a:solidFill>
                <a:latin typeface="Times New Roman"/>
                <a:ea typeface="Times New Roman"/>
                <a:cs typeface="Times New Roman"/>
                <a:sym typeface="Times New Roman"/>
              </a:rPr>
              <a:t>. They combined several types of ANN in one ensemble to make a final prediction in an additional neural network. Results showed the usefulness of wavelet transformation in air pollution forecasts. A review of real-time air quality forecasting methods was given by </a:t>
            </a:r>
            <a:r>
              <a:rPr lang="en-US" sz="1540" b="0" i="0" u="sng" strike="noStrike">
                <a:solidFill>
                  <a:schemeClr val="hlink"/>
                </a:solidFill>
                <a:latin typeface="Times New Roman"/>
                <a:ea typeface="Times New Roman"/>
                <a:cs typeface="Times New Roman"/>
                <a:sym typeface="Times New Roman"/>
                <a:hlinkClick r:id="rId9"/>
              </a:rPr>
              <a:t>Zhang et al., 2012a</a:t>
            </a:r>
            <a:r>
              <a:rPr lang="en-US" sz="1540" b="0" i="0">
                <a:solidFill>
                  <a:srgbClr val="2E2E2E"/>
                </a:solidFill>
                <a:latin typeface="Times New Roman"/>
                <a:ea typeface="Times New Roman"/>
                <a:cs typeface="Times New Roman"/>
                <a:sym typeface="Times New Roman"/>
              </a:rPr>
              <a:t>, </a:t>
            </a:r>
            <a:r>
              <a:rPr lang="en-US" sz="1540" b="0" i="0" u="sng" strike="noStrike">
                <a:solidFill>
                  <a:schemeClr val="hlink"/>
                </a:solidFill>
                <a:latin typeface="Times New Roman"/>
                <a:ea typeface="Times New Roman"/>
                <a:cs typeface="Times New Roman"/>
                <a:sym typeface="Times New Roman"/>
                <a:hlinkClick r:id="rId10"/>
              </a:rPr>
              <a:t>Zhanget al., 2012b</a:t>
            </a:r>
            <a:r>
              <a:rPr lang="en-US" sz="1540" b="0" i="0">
                <a:solidFill>
                  <a:srgbClr val="2E2E2E"/>
                </a:solidFill>
                <a:latin typeface="Times New Roman"/>
                <a:ea typeface="Times New Roman"/>
                <a:cs typeface="Times New Roman"/>
                <a:sym typeface="Times New Roman"/>
              </a:rPr>
              <a:t>.</a:t>
            </a:r>
            <a:endParaRPr sz="154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p:nvPr/>
        </p:nvSpPr>
        <p:spPr>
          <a:xfrm>
            <a:off x="509160" y="1272506"/>
            <a:ext cx="7269714" cy="3620769"/>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4" name="Google Shape;84;p18"/>
          <p:cNvSpPr txBox="1"/>
          <p:nvPr/>
        </p:nvSpPr>
        <p:spPr>
          <a:xfrm>
            <a:off x="509160" y="492536"/>
            <a:ext cx="7339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1" u="none" strike="noStrike" cap="none">
                <a:solidFill>
                  <a:srgbClr val="000000"/>
                </a:solidFill>
                <a:latin typeface="Arial"/>
                <a:ea typeface="Arial"/>
                <a:cs typeface="Arial"/>
                <a:sym typeface="Arial"/>
              </a:rPr>
              <a:t>MODEL : Working of Artificial Neural Network</a:t>
            </a:r>
            <a:endParaRPr/>
          </a:p>
        </p:txBody>
      </p:sp>
      <p:sp>
        <p:nvSpPr>
          <p:cNvPr id="85" name="Google Shape;85;p18"/>
          <p:cNvSpPr/>
          <p:nvPr/>
        </p:nvSpPr>
        <p:spPr>
          <a:xfrm>
            <a:off x="1756800" y="1412775"/>
            <a:ext cx="374400" cy="418950"/>
          </a:xfrm>
          <a:prstGeom prst="ellipse">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6" name="Google Shape;86;p18"/>
          <p:cNvSpPr/>
          <p:nvPr/>
        </p:nvSpPr>
        <p:spPr>
          <a:xfrm>
            <a:off x="1756800" y="1993169"/>
            <a:ext cx="374400" cy="418950"/>
          </a:xfrm>
          <a:prstGeom prst="ellipse">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7" name="Google Shape;87;p18"/>
          <p:cNvSpPr/>
          <p:nvPr/>
        </p:nvSpPr>
        <p:spPr>
          <a:xfrm>
            <a:off x="1756800" y="2586471"/>
            <a:ext cx="374400" cy="418950"/>
          </a:xfrm>
          <a:prstGeom prst="ellipse">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8" name="Google Shape;88;p18"/>
          <p:cNvSpPr/>
          <p:nvPr/>
        </p:nvSpPr>
        <p:spPr>
          <a:xfrm>
            <a:off x="1756800" y="3196498"/>
            <a:ext cx="374400" cy="418950"/>
          </a:xfrm>
          <a:prstGeom prst="ellipse">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8"/>
          <p:cNvSpPr/>
          <p:nvPr/>
        </p:nvSpPr>
        <p:spPr>
          <a:xfrm>
            <a:off x="1756800" y="3866151"/>
            <a:ext cx="374400" cy="439200"/>
          </a:xfrm>
          <a:prstGeom prst="ellipse">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0" name="Google Shape;90;p18"/>
          <p:cNvCxnSpPr/>
          <p:nvPr/>
        </p:nvCxnSpPr>
        <p:spPr>
          <a:xfrm>
            <a:off x="2131200" y="1622250"/>
            <a:ext cx="1483200" cy="36953"/>
          </a:xfrm>
          <a:prstGeom prst="straightConnector1">
            <a:avLst/>
          </a:prstGeom>
          <a:noFill/>
          <a:ln w="9525" cap="flat" cmpd="sng">
            <a:solidFill>
              <a:srgbClr val="3B7FF2"/>
            </a:solidFill>
            <a:prstDash val="solid"/>
            <a:round/>
            <a:headEnd type="none" w="sm" len="sm"/>
            <a:tailEnd type="none" w="sm" len="sm"/>
          </a:ln>
        </p:spPr>
      </p:cxnSp>
      <p:cxnSp>
        <p:nvCxnSpPr>
          <p:cNvPr id="91" name="Google Shape;91;p18"/>
          <p:cNvCxnSpPr/>
          <p:nvPr/>
        </p:nvCxnSpPr>
        <p:spPr>
          <a:xfrm>
            <a:off x="2131200" y="2227574"/>
            <a:ext cx="1483200" cy="0"/>
          </a:xfrm>
          <a:prstGeom prst="straightConnector1">
            <a:avLst/>
          </a:prstGeom>
          <a:noFill/>
          <a:ln w="9525" cap="flat" cmpd="sng">
            <a:solidFill>
              <a:srgbClr val="3B7FF2"/>
            </a:solidFill>
            <a:prstDash val="solid"/>
            <a:round/>
            <a:headEnd type="none" w="sm" len="sm"/>
            <a:tailEnd type="none" w="sm" len="sm"/>
          </a:ln>
        </p:spPr>
      </p:cxnSp>
      <p:cxnSp>
        <p:nvCxnSpPr>
          <p:cNvPr id="92" name="Google Shape;92;p18"/>
          <p:cNvCxnSpPr/>
          <p:nvPr/>
        </p:nvCxnSpPr>
        <p:spPr>
          <a:xfrm>
            <a:off x="2188800" y="2795946"/>
            <a:ext cx="1425600" cy="0"/>
          </a:xfrm>
          <a:prstGeom prst="straightConnector1">
            <a:avLst/>
          </a:prstGeom>
          <a:noFill/>
          <a:ln w="9525" cap="flat" cmpd="sng">
            <a:solidFill>
              <a:srgbClr val="3B7FF2"/>
            </a:solidFill>
            <a:prstDash val="solid"/>
            <a:round/>
            <a:headEnd type="none" w="sm" len="sm"/>
            <a:tailEnd type="none" w="sm" len="sm"/>
          </a:ln>
        </p:spPr>
      </p:cxnSp>
      <p:sp>
        <p:nvSpPr>
          <p:cNvPr id="93" name="Google Shape;93;p18"/>
          <p:cNvSpPr/>
          <p:nvPr/>
        </p:nvSpPr>
        <p:spPr>
          <a:xfrm>
            <a:off x="3614400" y="1400874"/>
            <a:ext cx="424800" cy="458656"/>
          </a:xfrm>
          <a:prstGeom prst="ellipse">
            <a:avLst/>
          </a:prstGeom>
          <a:solidFill>
            <a:srgbClr val="FFDDB2"/>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4" name="Google Shape;94;p18"/>
          <p:cNvSpPr/>
          <p:nvPr/>
        </p:nvSpPr>
        <p:spPr>
          <a:xfrm>
            <a:off x="3614400" y="2006165"/>
            <a:ext cx="424800" cy="418950"/>
          </a:xfrm>
          <a:prstGeom prst="ellipse">
            <a:avLst/>
          </a:prstGeom>
          <a:solidFill>
            <a:srgbClr val="FFDDB2"/>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5" name="Google Shape;95;p18"/>
          <p:cNvSpPr/>
          <p:nvPr/>
        </p:nvSpPr>
        <p:spPr>
          <a:xfrm>
            <a:off x="3614400" y="2571750"/>
            <a:ext cx="424800" cy="418950"/>
          </a:xfrm>
          <a:prstGeom prst="ellipse">
            <a:avLst/>
          </a:prstGeom>
          <a:solidFill>
            <a:srgbClr val="FFDDB2"/>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6" name="Google Shape;96;p18"/>
          <p:cNvSpPr/>
          <p:nvPr/>
        </p:nvSpPr>
        <p:spPr>
          <a:xfrm>
            <a:off x="3614400" y="3196498"/>
            <a:ext cx="424800" cy="418950"/>
          </a:xfrm>
          <a:prstGeom prst="ellipse">
            <a:avLst/>
          </a:prstGeom>
          <a:solidFill>
            <a:srgbClr val="FFDDB2"/>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18"/>
          <p:cNvSpPr/>
          <p:nvPr/>
        </p:nvSpPr>
        <p:spPr>
          <a:xfrm>
            <a:off x="3614400" y="3886401"/>
            <a:ext cx="424800" cy="418950"/>
          </a:xfrm>
          <a:prstGeom prst="ellipse">
            <a:avLst/>
          </a:prstGeom>
          <a:solidFill>
            <a:srgbClr val="FFDDB2"/>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98" name="Google Shape;98;p18"/>
          <p:cNvCxnSpPr>
            <a:endCxn id="96" idx="2"/>
          </p:cNvCxnSpPr>
          <p:nvPr/>
        </p:nvCxnSpPr>
        <p:spPr>
          <a:xfrm>
            <a:off x="2188800" y="3361573"/>
            <a:ext cx="1425600" cy="44400"/>
          </a:xfrm>
          <a:prstGeom prst="straightConnector1">
            <a:avLst/>
          </a:prstGeom>
          <a:noFill/>
          <a:ln w="9525" cap="flat" cmpd="sng">
            <a:solidFill>
              <a:srgbClr val="3B7FF2"/>
            </a:solidFill>
            <a:prstDash val="solid"/>
            <a:round/>
            <a:headEnd type="none" w="sm" len="sm"/>
            <a:tailEnd type="none" w="sm" len="sm"/>
          </a:ln>
        </p:spPr>
      </p:cxnSp>
      <p:cxnSp>
        <p:nvCxnSpPr>
          <p:cNvPr id="99" name="Google Shape;99;p18"/>
          <p:cNvCxnSpPr>
            <a:endCxn id="97" idx="2"/>
          </p:cNvCxnSpPr>
          <p:nvPr/>
        </p:nvCxnSpPr>
        <p:spPr>
          <a:xfrm>
            <a:off x="2131200" y="4085676"/>
            <a:ext cx="1483200" cy="10200"/>
          </a:xfrm>
          <a:prstGeom prst="straightConnector1">
            <a:avLst/>
          </a:prstGeom>
          <a:noFill/>
          <a:ln w="9525" cap="flat" cmpd="sng">
            <a:solidFill>
              <a:srgbClr val="3B7FF2"/>
            </a:solidFill>
            <a:prstDash val="solid"/>
            <a:round/>
            <a:headEnd type="none" w="sm" len="sm"/>
            <a:tailEnd type="none" w="sm" len="sm"/>
          </a:ln>
        </p:spPr>
      </p:cxnSp>
      <p:cxnSp>
        <p:nvCxnSpPr>
          <p:cNvPr id="100" name="Google Shape;100;p18"/>
          <p:cNvCxnSpPr/>
          <p:nvPr/>
        </p:nvCxnSpPr>
        <p:spPr>
          <a:xfrm>
            <a:off x="4039200" y="1622250"/>
            <a:ext cx="2152800" cy="964221"/>
          </a:xfrm>
          <a:prstGeom prst="straightConnector1">
            <a:avLst/>
          </a:prstGeom>
          <a:noFill/>
          <a:ln w="9525" cap="flat" cmpd="sng">
            <a:solidFill>
              <a:srgbClr val="3B7FF2"/>
            </a:solidFill>
            <a:prstDash val="solid"/>
            <a:round/>
            <a:headEnd type="none" w="sm" len="sm"/>
            <a:tailEnd type="triangle" w="med" len="med"/>
          </a:ln>
        </p:spPr>
      </p:cxnSp>
      <p:cxnSp>
        <p:nvCxnSpPr>
          <p:cNvPr id="101" name="Google Shape;101;p18"/>
          <p:cNvCxnSpPr>
            <a:stCxn id="94" idx="6"/>
          </p:cNvCxnSpPr>
          <p:nvPr/>
        </p:nvCxnSpPr>
        <p:spPr>
          <a:xfrm>
            <a:off x="4039200" y="2215640"/>
            <a:ext cx="2102400" cy="370800"/>
          </a:xfrm>
          <a:prstGeom prst="straightConnector1">
            <a:avLst/>
          </a:prstGeom>
          <a:noFill/>
          <a:ln w="9525" cap="flat" cmpd="sng">
            <a:solidFill>
              <a:srgbClr val="3B7FF2"/>
            </a:solidFill>
            <a:prstDash val="solid"/>
            <a:round/>
            <a:headEnd type="none" w="sm" len="sm"/>
            <a:tailEnd type="triangle" w="med" len="med"/>
          </a:ln>
        </p:spPr>
      </p:cxnSp>
      <p:cxnSp>
        <p:nvCxnSpPr>
          <p:cNvPr id="102" name="Google Shape;102;p18"/>
          <p:cNvCxnSpPr/>
          <p:nvPr/>
        </p:nvCxnSpPr>
        <p:spPr>
          <a:xfrm rot="10800000" flipH="1">
            <a:off x="4064400" y="2664205"/>
            <a:ext cx="2127600" cy="117020"/>
          </a:xfrm>
          <a:prstGeom prst="straightConnector1">
            <a:avLst/>
          </a:prstGeom>
          <a:noFill/>
          <a:ln w="9525" cap="flat" cmpd="sng">
            <a:solidFill>
              <a:srgbClr val="3B7FF2"/>
            </a:solidFill>
            <a:prstDash val="solid"/>
            <a:round/>
            <a:headEnd type="none" w="sm" len="sm"/>
            <a:tailEnd type="triangle" w="med" len="med"/>
          </a:ln>
        </p:spPr>
      </p:cxnSp>
      <p:cxnSp>
        <p:nvCxnSpPr>
          <p:cNvPr id="103" name="Google Shape;103;p18"/>
          <p:cNvCxnSpPr/>
          <p:nvPr/>
        </p:nvCxnSpPr>
        <p:spPr>
          <a:xfrm rot="10800000" flipH="1">
            <a:off x="4064400" y="2664205"/>
            <a:ext cx="2077200" cy="741768"/>
          </a:xfrm>
          <a:prstGeom prst="straightConnector1">
            <a:avLst/>
          </a:prstGeom>
          <a:noFill/>
          <a:ln w="9525" cap="flat" cmpd="sng">
            <a:solidFill>
              <a:srgbClr val="3B7FF2"/>
            </a:solidFill>
            <a:prstDash val="solid"/>
            <a:round/>
            <a:headEnd type="none" w="sm" len="sm"/>
            <a:tailEnd type="triangle" w="med" len="med"/>
          </a:ln>
        </p:spPr>
      </p:cxnSp>
      <p:cxnSp>
        <p:nvCxnSpPr>
          <p:cNvPr id="104" name="Google Shape;104;p18"/>
          <p:cNvCxnSpPr/>
          <p:nvPr/>
        </p:nvCxnSpPr>
        <p:spPr>
          <a:xfrm rot="10800000" flipH="1">
            <a:off x="4064400" y="2781225"/>
            <a:ext cx="2077200" cy="1314651"/>
          </a:xfrm>
          <a:prstGeom prst="straightConnector1">
            <a:avLst/>
          </a:prstGeom>
          <a:noFill/>
          <a:ln w="9525" cap="flat" cmpd="sng">
            <a:solidFill>
              <a:srgbClr val="3B7FF2"/>
            </a:solidFill>
            <a:prstDash val="solid"/>
            <a:round/>
            <a:headEnd type="none" w="sm" len="sm"/>
            <a:tailEnd type="triangle" w="med" len="med"/>
          </a:ln>
        </p:spPr>
      </p:cxnSp>
      <p:sp>
        <p:nvSpPr>
          <p:cNvPr id="105" name="Google Shape;105;p18"/>
          <p:cNvSpPr/>
          <p:nvPr/>
        </p:nvSpPr>
        <p:spPr>
          <a:xfrm>
            <a:off x="6175325" y="2412119"/>
            <a:ext cx="424800" cy="458656"/>
          </a:xfrm>
          <a:prstGeom prst="ellipse">
            <a:avLst/>
          </a:prstGeom>
          <a:solidFill>
            <a:srgbClr val="575757"/>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6" name="Google Shape;106;p18"/>
          <p:cNvSpPr txBox="1"/>
          <p:nvPr/>
        </p:nvSpPr>
        <p:spPr>
          <a:xfrm>
            <a:off x="1044147" y="4422987"/>
            <a:ext cx="13715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 LAYER</a:t>
            </a:r>
            <a:endParaRPr/>
          </a:p>
        </p:txBody>
      </p:sp>
      <p:sp>
        <p:nvSpPr>
          <p:cNvPr id="107" name="Google Shape;107;p18"/>
          <p:cNvSpPr txBox="1"/>
          <p:nvPr/>
        </p:nvSpPr>
        <p:spPr>
          <a:xfrm>
            <a:off x="3014136" y="4423891"/>
            <a:ext cx="16253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HIDDEN LAYERs</a:t>
            </a:r>
            <a:endParaRPr/>
          </a:p>
        </p:txBody>
      </p:sp>
      <p:sp>
        <p:nvSpPr>
          <p:cNvPr id="108" name="Google Shape;108;p18"/>
          <p:cNvSpPr txBox="1"/>
          <p:nvPr/>
        </p:nvSpPr>
        <p:spPr>
          <a:xfrm>
            <a:off x="5947200" y="3275853"/>
            <a:ext cx="126296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398505" y="342419"/>
            <a:ext cx="83469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1" u="none" strike="noStrike" cap="none">
                <a:solidFill>
                  <a:srgbClr val="000000"/>
                </a:solidFill>
                <a:latin typeface="Arial"/>
                <a:ea typeface="Arial"/>
                <a:cs typeface="Arial"/>
                <a:sym typeface="Arial"/>
              </a:rPr>
              <a:t>Working of the ANN on analysing the air quality :</a:t>
            </a:r>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Randomly initialise the weights to small numbers close to zero but not zero.</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Input the first observation of your data set in input layer each feature in one input node.</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Forward propagation from left to right the  neurons are activated in a way that impact of each neuron’s activation is limited by weights. Propagate the activation until getting the predicted result.</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Compare the result and actual result.</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Back propagate the error . Update weights accordingly. The learning rate decides by how much we update the weights.</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Repeat steps 1 to 5 after each iteration or after batch of observations.</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When the whole training set passed through the ANN that makes an epoch. Redo more epochs.</a:t>
            </a:r>
            <a:endParaRPr sz="1600"/>
          </a:p>
          <a:p>
            <a:pPr marL="342900" marR="0" lvl="0" indent="-3556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Test the model giving training input and compare the results.</a:t>
            </a:r>
            <a:endParaRPr sz="1600"/>
          </a:p>
          <a:p>
            <a:pPr marL="342900" marR="0" lvl="0" indent="-25400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Arial"/>
              <a:ea typeface="Arial"/>
              <a:cs typeface="Arial"/>
              <a:sym typeface="Arial"/>
            </a:endParaRPr>
          </a:p>
          <a:p>
            <a:pPr marL="342900" marR="0" lvl="0" indent="-25400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664375" y="278600"/>
            <a:ext cx="7961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800" i="1">
                <a:solidFill>
                  <a:schemeClr val="dk1"/>
                </a:solidFill>
              </a:rPr>
              <a:t> </a:t>
            </a:r>
            <a:r>
              <a:rPr lang="en-US" sz="3600" i="1">
                <a:solidFill>
                  <a:srgbClr val="222222"/>
                </a:solidFill>
                <a:highlight>
                  <a:srgbClr val="FFFFFF"/>
                </a:highlight>
              </a:rPr>
              <a:t>Methodologies Used</a:t>
            </a:r>
            <a:endParaRPr sz="3600" i="1"/>
          </a:p>
        </p:txBody>
      </p:sp>
      <p:sp>
        <p:nvSpPr>
          <p:cNvPr id="125" name="Google Shape;125;p21"/>
          <p:cNvSpPr txBox="1"/>
          <p:nvPr/>
        </p:nvSpPr>
        <p:spPr>
          <a:xfrm>
            <a:off x="591150" y="1376034"/>
            <a:ext cx="7961700" cy="30161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0" i="0" dirty="0">
                <a:solidFill>
                  <a:srgbClr val="2E2E2E"/>
                </a:solidFill>
                <a:effectLst/>
                <a:latin typeface="Times New Roman" panose="02020603050405020304" pitchFamily="18" charset="0"/>
                <a:cs typeface="Times New Roman" panose="02020603050405020304" pitchFamily="18" charset="0"/>
              </a:rPr>
              <a:t>In this part, we present the architecture of the ANN model used in predicting the daily average concentrations of PM</a:t>
            </a:r>
            <a:r>
              <a:rPr lang="en-US" b="0" i="0" baseline="-25000" dirty="0">
                <a:solidFill>
                  <a:srgbClr val="2E2E2E"/>
                </a:solidFill>
                <a:effectLst/>
                <a:latin typeface="Times New Roman" panose="02020603050405020304" pitchFamily="18" charset="0"/>
                <a:cs typeface="Times New Roman" panose="02020603050405020304" pitchFamily="18" charset="0"/>
              </a:rPr>
              <a:t>2.5.</a:t>
            </a:r>
            <a:r>
              <a:rPr lang="en-US" b="0" i="0" dirty="0">
                <a:solidFill>
                  <a:srgbClr val="2E2E2E"/>
                </a:solidFill>
                <a:effectLst/>
                <a:latin typeface="Times New Roman" panose="02020603050405020304" pitchFamily="18" charset="0"/>
                <a:cs typeface="Times New Roman" panose="02020603050405020304" pitchFamily="18" charset="0"/>
              </a:rPr>
              <a:t> For this model, a artificial neural network was chosen. To develop a good prediction model, we must generate the proper input prognostic features. So the relationship between PM</a:t>
            </a:r>
            <a:r>
              <a:rPr lang="en-US" b="0" i="0" baseline="-25000" dirty="0">
                <a:solidFill>
                  <a:srgbClr val="2E2E2E"/>
                </a:solidFill>
                <a:effectLst/>
                <a:latin typeface="Times New Roman" panose="02020603050405020304" pitchFamily="18" charset="0"/>
                <a:cs typeface="Times New Roman" panose="02020603050405020304" pitchFamily="18" charset="0"/>
              </a:rPr>
              <a:t>2.5</a:t>
            </a:r>
            <a:r>
              <a:rPr lang="en-US" b="0" i="0" dirty="0">
                <a:solidFill>
                  <a:srgbClr val="2E2E2E"/>
                </a:solidFill>
                <a:effectLst/>
                <a:latin typeface="Times New Roman" panose="02020603050405020304" pitchFamily="18" charset="0"/>
                <a:cs typeface="Times New Roman" panose="02020603050405020304" pitchFamily="18" charset="0"/>
              </a:rPr>
              <a:t> and other meteorological variables is quite important.</a:t>
            </a:r>
            <a:r>
              <a:rPr lang="en-US" b="0" i="0" dirty="0">
                <a:solidFill>
                  <a:srgbClr val="111111"/>
                </a:solidFill>
                <a:effectLst/>
                <a:latin typeface="Times New Roman" panose="02020603050405020304" pitchFamily="18" charset="0"/>
                <a:cs typeface="Times New Roman" panose="02020603050405020304" pitchFamily="18" charset="0"/>
              </a:rPr>
              <a:t> ANN models are capable of fast processing with several input and output variables.</a:t>
            </a:r>
            <a:r>
              <a:rPr lang="en-US" dirty="0">
                <a:latin typeface="Times New Roman" panose="02020603050405020304" pitchFamily="18" charset="0"/>
                <a:cs typeface="Times New Roman" panose="02020603050405020304" pitchFamily="18" charset="0"/>
              </a:rPr>
              <a:t> The development of a neural network model describing the air pollution index in any given point of the city, taking into account its local orographic characteristics. The following parameters were used as the input data for the neural network. The air pollution index at the given point has been assumed as the output data. If its high then output parameter is high, if its normal and low then output parameter is low.</a:t>
            </a:r>
          </a:p>
          <a:p>
            <a:pPr marL="0" lvl="0" indent="0" algn="l"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Each network had input layers with one neuron in the output layer and a certain number of neurons in the hidden layer.</a:t>
            </a:r>
          </a:p>
          <a:p>
            <a:pPr marL="0" lvl="0" indent="0" algn="l" rtl="0">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A certain dataset is pre recorded over the </a:t>
            </a:r>
            <a:r>
              <a:rPr lang="en-US" b="0" i="0" dirty="0" err="1">
                <a:solidFill>
                  <a:srgbClr val="000000"/>
                </a:solidFill>
                <a:effectLst/>
                <a:latin typeface="Times New Roman" panose="02020603050405020304" pitchFamily="18" charset="0"/>
                <a:cs typeface="Times New Roman" panose="02020603050405020304" pitchFamily="18" charset="0"/>
              </a:rPr>
              <a:t>delhi</a:t>
            </a:r>
            <a:r>
              <a:rPr lang="en-US" b="0" i="0" dirty="0">
                <a:solidFill>
                  <a:srgbClr val="000000"/>
                </a:solidFill>
                <a:effectLst/>
                <a:latin typeface="Times New Roman" panose="02020603050405020304" pitchFamily="18" charset="0"/>
                <a:cs typeface="Times New Roman" panose="02020603050405020304" pitchFamily="18" charset="0"/>
              </a:rPr>
              <a:t> weather and trained the model accordingly</a:t>
            </a:r>
            <a:r>
              <a:rPr lang="en-US" sz="1600" b="0" i="0" dirty="0">
                <a:solidFill>
                  <a:srgbClr val="000000"/>
                </a:solidFill>
                <a:effectLst/>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a:stretch/>
        </p:blipFill>
        <p:spPr>
          <a:xfrm>
            <a:off x="1825700" y="338000"/>
            <a:ext cx="4839425" cy="2319100"/>
          </a:xfrm>
          <a:prstGeom prst="rect">
            <a:avLst/>
          </a:prstGeom>
          <a:noFill/>
          <a:ln>
            <a:noFill/>
          </a:ln>
        </p:spPr>
      </p:pic>
      <p:sp>
        <p:nvSpPr>
          <p:cNvPr id="114" name="Google Shape;114;p19"/>
          <p:cNvSpPr txBox="1"/>
          <p:nvPr/>
        </p:nvSpPr>
        <p:spPr>
          <a:xfrm>
            <a:off x="1825710" y="3021226"/>
            <a:ext cx="55083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Here, C – current value of the pollutant concentration(PM2.5,PM10);</a:t>
            </a:r>
            <a:endParaRPr sz="1600"/>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T – air temperature; W – wind direction; </a:t>
            </a:r>
            <a:endParaRPr sz="1600"/>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 – pollutants concentration(O3,NO2,SO2,CO); </a:t>
            </a:r>
            <a:endParaRPr sz="1600"/>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 – atmosphere pressure; </a:t>
            </a:r>
            <a:endParaRPr sz="1600"/>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M – Humidity; </a:t>
            </a:r>
            <a:endParaRPr sz="1600"/>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Cp – forecasted value of the pollutant concentration.</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2928</Words>
  <Application>Microsoft Office PowerPoint</Application>
  <PresentationFormat>On-screen Show (16:9)</PresentationFormat>
  <Paragraphs>231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Arial</vt:lpstr>
      <vt:lpstr>Courier New</vt:lpstr>
      <vt:lpstr>Times New Roman</vt:lpstr>
      <vt:lpstr>Helvetica Neue</vt:lpstr>
      <vt:lpstr>Simple Light</vt:lpstr>
      <vt:lpstr>Artificial Neural Network for Air Pollution Forecast​</vt:lpstr>
      <vt:lpstr>Problem Statement​</vt:lpstr>
      <vt:lpstr>Objective</vt:lpstr>
      <vt:lpstr>PowerPoint Presentation</vt:lpstr>
      <vt:lpstr>  Brunelli et al. (2007) investigated the applicability of recurrent neural network (Elman model) for the prediction of daily maximum concentrations of different pollutants. They found somewhat better consistency between forecasted and measured concentrations for Elman networks, as compared with MLP. Díaz-Robles et al. (2008) proposed a novel hybrid ARIMA-ANN model to improve the PM10 forecast accuracy in Temuco, Chile. Experimental results showed that the hybrid model can effectively improve the forecasting accuracy obtained by either of the models used separately. An interesting approach of selecting the average intervals for input variables was attempted by Hrust et al. (2009). They selected optimal averaging periods for each potential predictor by comparing the values of correlation coefficient between modeled and measured concentrations. Sensitivity analysis for each input variable was also conducted in this experiment. Kurt and Oktay (2010) proposed a geographic based model to forecast the daily average concentrations of SO2, CO and PM10 three days in advance using MLP. They employed three kinds of geographic models: the single-site neighborhood model, the two-site neighborhood model and distance-based model. Experimental results showed that geographic based models outperformed the plain model, especially for the distance-based model. It is expected that there still have much space for improvement if more meteorological variables are added to the geographic model. Siwek and Osowski (2012) applied wavelet transformation with ANN ensemble to predict the daily average concentrations of PM10. They combined several types of ANN in one ensemble to make a final prediction in an additional neural network. Results showed the usefulness of wavelet transformation in air pollution forecasts. A review of real-time air quality forecasting methods was given by Zhang et al., 2012a, Zhanget al., 2012b.</vt:lpstr>
      <vt:lpstr>PowerPoint Presentation</vt:lpstr>
      <vt:lpstr>PowerPoint Presentation</vt:lpstr>
      <vt:lpstr>PowerPoint Presentation</vt:lpstr>
      <vt:lpstr>PowerPoint Presentation</vt:lpstr>
      <vt:lpstr>Data set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for Air Pollution Forecast</dc:title>
  <dc:creator>LENOVO</dc:creator>
  <cp:lastModifiedBy>sudeepthi gangarapu</cp:lastModifiedBy>
  <cp:revision>8</cp:revision>
  <dcterms:modified xsi:type="dcterms:W3CDTF">2021-07-14T10:15:16Z</dcterms:modified>
</cp:coreProperties>
</file>