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099CA-9930-4214-884C-A221F47B71A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97F3A94-5C66-4CBB-BDAE-0FF54CE58985}">
      <dgm:prSet/>
      <dgm:spPr/>
      <dgm:t>
        <a:bodyPr/>
        <a:lstStyle/>
        <a:p>
          <a:r>
            <a:rPr lang="en-US" dirty="0"/>
            <a:t>1.</a:t>
          </a:r>
          <a:r>
            <a:rPr lang="en-US" dirty="0">
              <a:latin typeface="Times New Roman" panose="02020603050405020304" pitchFamily="18" charset="0"/>
              <a:cs typeface="Times New Roman" panose="02020603050405020304" pitchFamily="18" charset="0"/>
            </a:rPr>
            <a:t>Venkata Krishna K</a:t>
          </a:r>
        </a:p>
      </dgm:t>
    </dgm:pt>
    <dgm:pt modelId="{7A2417A7-EE17-48F5-8AD7-8B064DA3BDCF}" type="parTrans" cxnId="{4ED625A2-9AA0-4E6B-B2BC-5069DAAA9A99}">
      <dgm:prSet/>
      <dgm:spPr/>
      <dgm:t>
        <a:bodyPr/>
        <a:lstStyle/>
        <a:p>
          <a:endParaRPr lang="en-US"/>
        </a:p>
      </dgm:t>
    </dgm:pt>
    <dgm:pt modelId="{444C01A6-F723-4F3F-9FF7-0723D31EF9CB}" type="sibTrans" cxnId="{4ED625A2-9AA0-4E6B-B2BC-5069DAAA9A99}">
      <dgm:prSet/>
      <dgm:spPr/>
      <dgm:t>
        <a:bodyPr/>
        <a:lstStyle/>
        <a:p>
          <a:endParaRPr lang="en-US"/>
        </a:p>
      </dgm:t>
    </dgm:pt>
    <dgm:pt modelId="{3643EBAB-18BB-4263-BB90-8F4684D6904A}">
      <dgm:prSet/>
      <dgm:spPr/>
      <dgm:t>
        <a:bodyPr/>
        <a:lstStyle/>
        <a:p>
          <a:r>
            <a:rPr lang="en-US">
              <a:latin typeface="Times New Roman" panose="02020603050405020304" pitchFamily="18" charset="0"/>
              <a:cs typeface="Times New Roman" panose="02020603050405020304" pitchFamily="18" charset="0"/>
            </a:rPr>
            <a:t>2. Sudeepthi </a:t>
          </a:r>
        </a:p>
      </dgm:t>
    </dgm:pt>
    <dgm:pt modelId="{A72ABBE9-D8E6-4200-BCAB-F661613D8897}" type="parTrans" cxnId="{92B8B174-9E14-46BD-968E-28816A1501CC}">
      <dgm:prSet/>
      <dgm:spPr/>
      <dgm:t>
        <a:bodyPr/>
        <a:lstStyle/>
        <a:p>
          <a:endParaRPr lang="en-US"/>
        </a:p>
      </dgm:t>
    </dgm:pt>
    <dgm:pt modelId="{32458CE9-7DD1-4161-845F-CD0103EBCD96}" type="sibTrans" cxnId="{92B8B174-9E14-46BD-968E-28816A1501CC}">
      <dgm:prSet/>
      <dgm:spPr/>
      <dgm:t>
        <a:bodyPr/>
        <a:lstStyle/>
        <a:p>
          <a:endParaRPr lang="en-US"/>
        </a:p>
      </dgm:t>
    </dgm:pt>
    <dgm:pt modelId="{BF34F7BC-2F6E-4988-BE16-256DEDB7C234}">
      <dgm:prSet/>
      <dgm:spPr/>
      <dgm:t>
        <a:bodyPr/>
        <a:lstStyle/>
        <a:p>
          <a:r>
            <a:rPr lang="en-US">
              <a:latin typeface="Times New Roman" panose="02020603050405020304" pitchFamily="18" charset="0"/>
              <a:cs typeface="Times New Roman" panose="02020603050405020304" pitchFamily="18" charset="0"/>
            </a:rPr>
            <a:t>3. Jyotesh L </a:t>
          </a:r>
        </a:p>
      </dgm:t>
    </dgm:pt>
    <dgm:pt modelId="{9FB7B438-078F-4D73-B36A-DDC6E72F1987}" type="parTrans" cxnId="{39D89D4A-EAF9-4078-AED2-BD09388AA083}">
      <dgm:prSet/>
      <dgm:spPr/>
      <dgm:t>
        <a:bodyPr/>
        <a:lstStyle/>
        <a:p>
          <a:endParaRPr lang="en-US"/>
        </a:p>
      </dgm:t>
    </dgm:pt>
    <dgm:pt modelId="{6E5ECD48-F4BB-402B-8B61-A1513413AC77}" type="sibTrans" cxnId="{39D89D4A-EAF9-4078-AED2-BD09388AA083}">
      <dgm:prSet/>
      <dgm:spPr/>
      <dgm:t>
        <a:bodyPr/>
        <a:lstStyle/>
        <a:p>
          <a:endParaRPr lang="en-US"/>
        </a:p>
      </dgm:t>
    </dgm:pt>
    <dgm:pt modelId="{E0192A7E-D41C-4F3D-A4DF-E6A128D3A659}">
      <dgm:prSet/>
      <dgm:spPr/>
      <dgm:t>
        <a:bodyPr/>
        <a:lstStyle/>
        <a:p>
          <a:r>
            <a:rPr lang="en-US" dirty="0"/>
            <a:t>Team Members:</a:t>
          </a:r>
        </a:p>
      </dgm:t>
    </dgm:pt>
    <dgm:pt modelId="{9F70B41F-0A04-4F06-A17C-4E6761C0E098}" type="sibTrans" cxnId="{0D605247-29DD-4FE8-938B-29BA972971D0}">
      <dgm:prSet/>
      <dgm:spPr/>
      <dgm:t>
        <a:bodyPr/>
        <a:lstStyle/>
        <a:p>
          <a:endParaRPr lang="en-US"/>
        </a:p>
      </dgm:t>
    </dgm:pt>
    <dgm:pt modelId="{A172EA8D-0EA0-4F52-9B6A-49F5DB36C12E}" type="parTrans" cxnId="{0D605247-29DD-4FE8-938B-29BA972971D0}">
      <dgm:prSet/>
      <dgm:spPr/>
      <dgm:t>
        <a:bodyPr/>
        <a:lstStyle/>
        <a:p>
          <a:endParaRPr lang="en-US"/>
        </a:p>
      </dgm:t>
    </dgm:pt>
    <dgm:pt modelId="{C305A142-3EB8-492A-9070-94961B2E4760}" type="pres">
      <dgm:prSet presAssocID="{77A099CA-9930-4214-884C-A221F47B71AD}" presName="outerComposite" presStyleCnt="0">
        <dgm:presLayoutVars>
          <dgm:chMax val="5"/>
          <dgm:dir/>
          <dgm:resizeHandles val="exact"/>
        </dgm:presLayoutVars>
      </dgm:prSet>
      <dgm:spPr/>
    </dgm:pt>
    <dgm:pt modelId="{E1A4F43A-BD1C-4F03-AB92-FEE9B78BC29E}" type="pres">
      <dgm:prSet presAssocID="{77A099CA-9930-4214-884C-A221F47B71AD}" presName="dummyMaxCanvas" presStyleCnt="0">
        <dgm:presLayoutVars/>
      </dgm:prSet>
      <dgm:spPr/>
    </dgm:pt>
    <dgm:pt modelId="{CC556B44-E5EA-4692-922E-635D4EA6733F}" type="pres">
      <dgm:prSet presAssocID="{77A099CA-9930-4214-884C-A221F47B71AD}" presName="FourNodes_1" presStyleLbl="node1" presStyleIdx="0" presStyleCnt="4">
        <dgm:presLayoutVars>
          <dgm:bulletEnabled val="1"/>
        </dgm:presLayoutVars>
      </dgm:prSet>
      <dgm:spPr/>
    </dgm:pt>
    <dgm:pt modelId="{B0CAF8E4-5D15-4476-A09D-CF29B371AB1A}" type="pres">
      <dgm:prSet presAssocID="{77A099CA-9930-4214-884C-A221F47B71AD}" presName="FourNodes_2" presStyleLbl="node1" presStyleIdx="1" presStyleCnt="4">
        <dgm:presLayoutVars>
          <dgm:bulletEnabled val="1"/>
        </dgm:presLayoutVars>
      </dgm:prSet>
      <dgm:spPr/>
    </dgm:pt>
    <dgm:pt modelId="{971C2916-C3BD-4810-88A5-759038EC6190}" type="pres">
      <dgm:prSet presAssocID="{77A099CA-9930-4214-884C-A221F47B71AD}" presName="FourNodes_3" presStyleLbl="node1" presStyleIdx="2" presStyleCnt="4">
        <dgm:presLayoutVars>
          <dgm:bulletEnabled val="1"/>
        </dgm:presLayoutVars>
      </dgm:prSet>
      <dgm:spPr/>
    </dgm:pt>
    <dgm:pt modelId="{6881D289-ABB4-4716-951A-7F8DEADEFEE1}" type="pres">
      <dgm:prSet presAssocID="{77A099CA-9930-4214-884C-A221F47B71AD}" presName="FourNodes_4" presStyleLbl="node1" presStyleIdx="3" presStyleCnt="4">
        <dgm:presLayoutVars>
          <dgm:bulletEnabled val="1"/>
        </dgm:presLayoutVars>
      </dgm:prSet>
      <dgm:spPr/>
    </dgm:pt>
    <dgm:pt modelId="{E4D661E8-3F66-48D2-9ED0-C9090E945B37}" type="pres">
      <dgm:prSet presAssocID="{77A099CA-9930-4214-884C-A221F47B71AD}" presName="FourConn_1-2" presStyleLbl="fgAccFollowNode1" presStyleIdx="0" presStyleCnt="3">
        <dgm:presLayoutVars>
          <dgm:bulletEnabled val="1"/>
        </dgm:presLayoutVars>
      </dgm:prSet>
      <dgm:spPr/>
    </dgm:pt>
    <dgm:pt modelId="{AD6E4F7A-ED45-4B3B-8734-DE4E4C5C6A3A}" type="pres">
      <dgm:prSet presAssocID="{77A099CA-9930-4214-884C-A221F47B71AD}" presName="FourConn_2-3" presStyleLbl="fgAccFollowNode1" presStyleIdx="1" presStyleCnt="3">
        <dgm:presLayoutVars>
          <dgm:bulletEnabled val="1"/>
        </dgm:presLayoutVars>
      </dgm:prSet>
      <dgm:spPr/>
    </dgm:pt>
    <dgm:pt modelId="{892FA911-7A07-4086-A9DB-31423CCFC9CE}" type="pres">
      <dgm:prSet presAssocID="{77A099CA-9930-4214-884C-A221F47B71AD}" presName="FourConn_3-4" presStyleLbl="fgAccFollowNode1" presStyleIdx="2" presStyleCnt="3">
        <dgm:presLayoutVars>
          <dgm:bulletEnabled val="1"/>
        </dgm:presLayoutVars>
      </dgm:prSet>
      <dgm:spPr/>
    </dgm:pt>
    <dgm:pt modelId="{F426A827-BB30-40A6-BEF1-51BEDB32D67C}" type="pres">
      <dgm:prSet presAssocID="{77A099CA-9930-4214-884C-A221F47B71AD}" presName="FourNodes_1_text" presStyleLbl="node1" presStyleIdx="3" presStyleCnt="4">
        <dgm:presLayoutVars>
          <dgm:bulletEnabled val="1"/>
        </dgm:presLayoutVars>
      </dgm:prSet>
      <dgm:spPr/>
    </dgm:pt>
    <dgm:pt modelId="{03EB0DFC-F97C-4578-B242-702EF4149A92}" type="pres">
      <dgm:prSet presAssocID="{77A099CA-9930-4214-884C-A221F47B71AD}" presName="FourNodes_2_text" presStyleLbl="node1" presStyleIdx="3" presStyleCnt="4">
        <dgm:presLayoutVars>
          <dgm:bulletEnabled val="1"/>
        </dgm:presLayoutVars>
      </dgm:prSet>
      <dgm:spPr/>
    </dgm:pt>
    <dgm:pt modelId="{9D9986D0-8D50-4E0C-B9D3-F8FF6E44B577}" type="pres">
      <dgm:prSet presAssocID="{77A099CA-9930-4214-884C-A221F47B71AD}" presName="FourNodes_3_text" presStyleLbl="node1" presStyleIdx="3" presStyleCnt="4">
        <dgm:presLayoutVars>
          <dgm:bulletEnabled val="1"/>
        </dgm:presLayoutVars>
      </dgm:prSet>
      <dgm:spPr/>
    </dgm:pt>
    <dgm:pt modelId="{A6BE9D0C-72DB-4BE9-A990-E8E56201F83A}" type="pres">
      <dgm:prSet presAssocID="{77A099CA-9930-4214-884C-A221F47B71AD}" presName="FourNodes_4_text" presStyleLbl="node1" presStyleIdx="3" presStyleCnt="4">
        <dgm:presLayoutVars>
          <dgm:bulletEnabled val="1"/>
        </dgm:presLayoutVars>
      </dgm:prSet>
      <dgm:spPr/>
    </dgm:pt>
  </dgm:ptLst>
  <dgm:cxnLst>
    <dgm:cxn modelId="{43EB0834-31A1-4F74-B18D-C89D53526677}" type="presOf" srcId="{C97F3A94-5C66-4CBB-BDAE-0FF54CE58985}" destId="{B0CAF8E4-5D15-4476-A09D-CF29B371AB1A}" srcOrd="0" destOrd="0" presId="urn:microsoft.com/office/officeart/2005/8/layout/vProcess5"/>
    <dgm:cxn modelId="{004AB334-4422-42E6-A25D-1FD4482A2D89}" type="presOf" srcId="{C97F3A94-5C66-4CBB-BDAE-0FF54CE58985}" destId="{03EB0DFC-F97C-4578-B242-702EF4149A92}" srcOrd="1" destOrd="0" presId="urn:microsoft.com/office/officeart/2005/8/layout/vProcess5"/>
    <dgm:cxn modelId="{E20FA73A-126F-4F72-878A-0B5B4290AF05}" type="presOf" srcId="{3643EBAB-18BB-4263-BB90-8F4684D6904A}" destId="{971C2916-C3BD-4810-88A5-759038EC6190}" srcOrd="0" destOrd="0" presId="urn:microsoft.com/office/officeart/2005/8/layout/vProcess5"/>
    <dgm:cxn modelId="{6F3BCD41-E635-4D1C-826B-C9B818BFB232}" type="presOf" srcId="{BF34F7BC-2F6E-4988-BE16-256DEDB7C234}" destId="{6881D289-ABB4-4716-951A-7F8DEADEFEE1}" srcOrd="0" destOrd="0" presId="urn:microsoft.com/office/officeart/2005/8/layout/vProcess5"/>
    <dgm:cxn modelId="{0D605247-29DD-4FE8-938B-29BA972971D0}" srcId="{77A099CA-9930-4214-884C-A221F47B71AD}" destId="{E0192A7E-D41C-4F3D-A4DF-E6A128D3A659}" srcOrd="0" destOrd="0" parTransId="{A172EA8D-0EA0-4F52-9B6A-49F5DB36C12E}" sibTransId="{9F70B41F-0A04-4F06-A17C-4E6761C0E098}"/>
    <dgm:cxn modelId="{39D89D4A-EAF9-4078-AED2-BD09388AA083}" srcId="{77A099CA-9930-4214-884C-A221F47B71AD}" destId="{BF34F7BC-2F6E-4988-BE16-256DEDB7C234}" srcOrd="3" destOrd="0" parTransId="{9FB7B438-078F-4D73-B36A-DDC6E72F1987}" sibTransId="{6E5ECD48-F4BB-402B-8B61-A1513413AC77}"/>
    <dgm:cxn modelId="{0B8A494E-B0B1-4318-A55B-BC8C628A53FE}" type="presOf" srcId="{3643EBAB-18BB-4263-BB90-8F4684D6904A}" destId="{9D9986D0-8D50-4E0C-B9D3-F8FF6E44B577}" srcOrd="1" destOrd="0" presId="urn:microsoft.com/office/officeart/2005/8/layout/vProcess5"/>
    <dgm:cxn modelId="{92B8B174-9E14-46BD-968E-28816A1501CC}" srcId="{77A099CA-9930-4214-884C-A221F47B71AD}" destId="{3643EBAB-18BB-4263-BB90-8F4684D6904A}" srcOrd="2" destOrd="0" parTransId="{A72ABBE9-D8E6-4200-BCAB-F661613D8897}" sibTransId="{32458CE9-7DD1-4161-845F-CD0103EBCD96}"/>
    <dgm:cxn modelId="{AC30F454-5AF5-4CD4-8F3B-1316F97427D9}" type="presOf" srcId="{444C01A6-F723-4F3F-9FF7-0723D31EF9CB}" destId="{AD6E4F7A-ED45-4B3B-8734-DE4E4C5C6A3A}" srcOrd="0" destOrd="0" presId="urn:microsoft.com/office/officeart/2005/8/layout/vProcess5"/>
    <dgm:cxn modelId="{B7E6CD5A-B0EF-4A1D-859A-3F751AAEC212}" type="presOf" srcId="{77A099CA-9930-4214-884C-A221F47B71AD}" destId="{C305A142-3EB8-492A-9070-94961B2E4760}" srcOrd="0" destOrd="0" presId="urn:microsoft.com/office/officeart/2005/8/layout/vProcess5"/>
    <dgm:cxn modelId="{4ED625A2-9AA0-4E6B-B2BC-5069DAAA9A99}" srcId="{77A099CA-9930-4214-884C-A221F47B71AD}" destId="{C97F3A94-5C66-4CBB-BDAE-0FF54CE58985}" srcOrd="1" destOrd="0" parTransId="{7A2417A7-EE17-48F5-8AD7-8B064DA3BDCF}" sibTransId="{444C01A6-F723-4F3F-9FF7-0723D31EF9CB}"/>
    <dgm:cxn modelId="{C46335A6-D144-4B25-8E2E-1ECA7E459BFF}" type="presOf" srcId="{32458CE9-7DD1-4161-845F-CD0103EBCD96}" destId="{892FA911-7A07-4086-A9DB-31423CCFC9CE}" srcOrd="0" destOrd="0" presId="urn:microsoft.com/office/officeart/2005/8/layout/vProcess5"/>
    <dgm:cxn modelId="{345B24AF-1ADE-4423-B74E-59AFB2B07005}" type="presOf" srcId="{9F70B41F-0A04-4F06-A17C-4E6761C0E098}" destId="{E4D661E8-3F66-48D2-9ED0-C9090E945B37}" srcOrd="0" destOrd="0" presId="urn:microsoft.com/office/officeart/2005/8/layout/vProcess5"/>
    <dgm:cxn modelId="{3FD349D2-1968-44A7-B810-33B96A77A8C7}" type="presOf" srcId="{BF34F7BC-2F6E-4988-BE16-256DEDB7C234}" destId="{A6BE9D0C-72DB-4BE9-A990-E8E56201F83A}" srcOrd="1" destOrd="0" presId="urn:microsoft.com/office/officeart/2005/8/layout/vProcess5"/>
    <dgm:cxn modelId="{F23722EC-C766-4820-9B22-959D7779659A}" type="presOf" srcId="{E0192A7E-D41C-4F3D-A4DF-E6A128D3A659}" destId="{F426A827-BB30-40A6-BEF1-51BEDB32D67C}" srcOrd="1" destOrd="0" presId="urn:microsoft.com/office/officeart/2005/8/layout/vProcess5"/>
    <dgm:cxn modelId="{C294BCFC-2E44-47C9-A739-331AD5DD97B1}" type="presOf" srcId="{E0192A7E-D41C-4F3D-A4DF-E6A128D3A659}" destId="{CC556B44-E5EA-4692-922E-635D4EA6733F}" srcOrd="0" destOrd="0" presId="urn:microsoft.com/office/officeart/2005/8/layout/vProcess5"/>
    <dgm:cxn modelId="{67B6060F-4B93-4E65-987F-973234F07CE2}" type="presParOf" srcId="{C305A142-3EB8-492A-9070-94961B2E4760}" destId="{E1A4F43A-BD1C-4F03-AB92-FEE9B78BC29E}" srcOrd="0" destOrd="0" presId="urn:microsoft.com/office/officeart/2005/8/layout/vProcess5"/>
    <dgm:cxn modelId="{FEEE612E-3D41-49B9-9DD5-7E2AB15FE9E8}" type="presParOf" srcId="{C305A142-3EB8-492A-9070-94961B2E4760}" destId="{CC556B44-E5EA-4692-922E-635D4EA6733F}" srcOrd="1" destOrd="0" presId="urn:microsoft.com/office/officeart/2005/8/layout/vProcess5"/>
    <dgm:cxn modelId="{30839A38-CD8D-4185-B425-EA5BF31214E7}" type="presParOf" srcId="{C305A142-3EB8-492A-9070-94961B2E4760}" destId="{B0CAF8E4-5D15-4476-A09D-CF29B371AB1A}" srcOrd="2" destOrd="0" presId="urn:microsoft.com/office/officeart/2005/8/layout/vProcess5"/>
    <dgm:cxn modelId="{885A8EBD-BB9B-48E7-A79F-EEC3BCE93B7E}" type="presParOf" srcId="{C305A142-3EB8-492A-9070-94961B2E4760}" destId="{971C2916-C3BD-4810-88A5-759038EC6190}" srcOrd="3" destOrd="0" presId="urn:microsoft.com/office/officeart/2005/8/layout/vProcess5"/>
    <dgm:cxn modelId="{4E558A2C-EA50-4B17-81C0-76578873B327}" type="presParOf" srcId="{C305A142-3EB8-492A-9070-94961B2E4760}" destId="{6881D289-ABB4-4716-951A-7F8DEADEFEE1}" srcOrd="4" destOrd="0" presId="urn:microsoft.com/office/officeart/2005/8/layout/vProcess5"/>
    <dgm:cxn modelId="{5A190463-23B7-42A8-834A-CB1B23DB50B5}" type="presParOf" srcId="{C305A142-3EB8-492A-9070-94961B2E4760}" destId="{E4D661E8-3F66-48D2-9ED0-C9090E945B37}" srcOrd="5" destOrd="0" presId="urn:microsoft.com/office/officeart/2005/8/layout/vProcess5"/>
    <dgm:cxn modelId="{8E9ED904-7BF0-4483-B1F5-4A15C4E75451}" type="presParOf" srcId="{C305A142-3EB8-492A-9070-94961B2E4760}" destId="{AD6E4F7A-ED45-4B3B-8734-DE4E4C5C6A3A}" srcOrd="6" destOrd="0" presId="urn:microsoft.com/office/officeart/2005/8/layout/vProcess5"/>
    <dgm:cxn modelId="{B4D6D393-DD13-4551-8330-92318E050169}" type="presParOf" srcId="{C305A142-3EB8-492A-9070-94961B2E4760}" destId="{892FA911-7A07-4086-A9DB-31423CCFC9CE}" srcOrd="7" destOrd="0" presId="urn:microsoft.com/office/officeart/2005/8/layout/vProcess5"/>
    <dgm:cxn modelId="{31FA0011-124E-40AF-B929-022DDDA3AAB2}" type="presParOf" srcId="{C305A142-3EB8-492A-9070-94961B2E4760}" destId="{F426A827-BB30-40A6-BEF1-51BEDB32D67C}" srcOrd="8" destOrd="0" presId="urn:microsoft.com/office/officeart/2005/8/layout/vProcess5"/>
    <dgm:cxn modelId="{D7B49424-CCB2-4865-A1E7-BC2A8333FF4E}" type="presParOf" srcId="{C305A142-3EB8-492A-9070-94961B2E4760}" destId="{03EB0DFC-F97C-4578-B242-702EF4149A92}" srcOrd="9" destOrd="0" presId="urn:microsoft.com/office/officeart/2005/8/layout/vProcess5"/>
    <dgm:cxn modelId="{532C1211-A7A9-4E37-8EB0-2A834CDAF93F}" type="presParOf" srcId="{C305A142-3EB8-492A-9070-94961B2E4760}" destId="{9D9986D0-8D50-4E0C-B9D3-F8FF6E44B577}" srcOrd="10" destOrd="0" presId="urn:microsoft.com/office/officeart/2005/8/layout/vProcess5"/>
    <dgm:cxn modelId="{0CB03DC4-6C52-481E-BA79-7DF9856B5CCA}" type="presParOf" srcId="{C305A142-3EB8-492A-9070-94961B2E4760}" destId="{A6BE9D0C-72DB-4BE9-A990-E8E56201F83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56B44-E5EA-4692-922E-635D4EA6733F}">
      <dsp:nvSpPr>
        <dsp:cNvPr id="0" name=""/>
        <dsp:cNvSpPr/>
      </dsp:nvSpPr>
      <dsp:spPr>
        <a:xfrm>
          <a:off x="0" y="0"/>
          <a:ext cx="2983860" cy="66819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Team Members:</a:t>
          </a:r>
        </a:p>
      </dsp:txBody>
      <dsp:txXfrm>
        <a:off x="19571" y="19571"/>
        <a:ext cx="2206361" cy="629053"/>
      </dsp:txXfrm>
    </dsp:sp>
    <dsp:sp modelId="{B0CAF8E4-5D15-4476-A09D-CF29B371AB1A}">
      <dsp:nvSpPr>
        <dsp:cNvPr id="0" name=""/>
        <dsp:cNvSpPr/>
      </dsp:nvSpPr>
      <dsp:spPr>
        <a:xfrm>
          <a:off x="249898" y="789686"/>
          <a:ext cx="2983860" cy="668195"/>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a:t>
          </a:r>
          <a:r>
            <a:rPr lang="en-US" sz="1900" kern="1200" dirty="0">
              <a:latin typeface="Times New Roman" panose="02020603050405020304" pitchFamily="18" charset="0"/>
              <a:cs typeface="Times New Roman" panose="02020603050405020304" pitchFamily="18" charset="0"/>
            </a:rPr>
            <a:t>Venkata Krishna K</a:t>
          </a:r>
        </a:p>
      </dsp:txBody>
      <dsp:txXfrm>
        <a:off x="269469" y="809257"/>
        <a:ext cx="2260492" cy="629053"/>
      </dsp:txXfrm>
    </dsp:sp>
    <dsp:sp modelId="{971C2916-C3BD-4810-88A5-759038EC6190}">
      <dsp:nvSpPr>
        <dsp:cNvPr id="0" name=""/>
        <dsp:cNvSpPr/>
      </dsp:nvSpPr>
      <dsp:spPr>
        <a:xfrm>
          <a:off x="496066" y="1579372"/>
          <a:ext cx="2983860" cy="668195"/>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2. Sudeepthi </a:t>
          </a:r>
        </a:p>
      </dsp:txBody>
      <dsp:txXfrm>
        <a:off x="515637" y="1598943"/>
        <a:ext cx="2264222" cy="629053"/>
      </dsp:txXfrm>
    </dsp:sp>
    <dsp:sp modelId="{6881D289-ABB4-4716-951A-7F8DEADEFEE1}">
      <dsp:nvSpPr>
        <dsp:cNvPr id="0" name=""/>
        <dsp:cNvSpPr/>
      </dsp:nvSpPr>
      <dsp:spPr>
        <a:xfrm>
          <a:off x="745964" y="2369058"/>
          <a:ext cx="2983860" cy="668195"/>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3. Jyotesh L </a:t>
          </a:r>
        </a:p>
      </dsp:txBody>
      <dsp:txXfrm>
        <a:off x="765535" y="2388629"/>
        <a:ext cx="2260492" cy="629053"/>
      </dsp:txXfrm>
    </dsp:sp>
    <dsp:sp modelId="{E4D661E8-3F66-48D2-9ED0-C9090E945B37}">
      <dsp:nvSpPr>
        <dsp:cNvPr id="0" name=""/>
        <dsp:cNvSpPr/>
      </dsp:nvSpPr>
      <dsp:spPr>
        <a:xfrm>
          <a:off x="2549532" y="511777"/>
          <a:ext cx="434327" cy="43432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647256" y="511777"/>
        <a:ext cx="238879" cy="326831"/>
      </dsp:txXfrm>
    </dsp:sp>
    <dsp:sp modelId="{AD6E4F7A-ED45-4B3B-8734-DE4E4C5C6A3A}">
      <dsp:nvSpPr>
        <dsp:cNvPr id="0" name=""/>
        <dsp:cNvSpPr/>
      </dsp:nvSpPr>
      <dsp:spPr>
        <a:xfrm>
          <a:off x="2799430" y="1301463"/>
          <a:ext cx="434327" cy="43432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97154" y="1301463"/>
        <a:ext cx="238879" cy="326831"/>
      </dsp:txXfrm>
    </dsp:sp>
    <dsp:sp modelId="{892FA911-7A07-4086-A9DB-31423CCFC9CE}">
      <dsp:nvSpPr>
        <dsp:cNvPr id="0" name=""/>
        <dsp:cNvSpPr/>
      </dsp:nvSpPr>
      <dsp:spPr>
        <a:xfrm>
          <a:off x="3045599" y="2091149"/>
          <a:ext cx="434327" cy="43432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143323" y="2091149"/>
        <a:ext cx="238879" cy="3268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0425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39064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224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5627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368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6833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98267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9696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3687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743F4-8769-40B4-85DF-6CB8DE9F66AA}"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8442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9516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4895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591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3216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381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C743F4-8769-40B4-85DF-6CB8DE9F66A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8398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C743F4-8769-40B4-85DF-6CB8DE9F66AA}" type="datetimeFigureOut">
              <a:rPr lang="en-US" smtClean="0"/>
              <a:pPr/>
              <a:t>4/28/2023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36012254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46671-805A-37A4-49AB-7E1300FEEDEE}"/>
              </a:ext>
            </a:extLst>
          </p:cNvPr>
          <p:cNvSpPr>
            <a:spLocks noGrp="1"/>
          </p:cNvSpPr>
          <p:nvPr>
            <p:ph type="title"/>
          </p:nvPr>
        </p:nvSpPr>
        <p:spPr>
          <a:xfrm>
            <a:off x="1286933" y="609600"/>
            <a:ext cx="10197494" cy="1099457"/>
          </a:xfrm>
        </p:spPr>
        <p:txBody>
          <a:bodyPr>
            <a:normAutofit/>
          </a:bodyPr>
          <a:lstStyle/>
          <a:p>
            <a:pPr>
              <a:lnSpc>
                <a:spcPct val="90000"/>
              </a:lnSpc>
            </a:pPr>
            <a:r>
              <a:rPr lang="en-US" i="0" u="none" strike="noStrike" baseline="0">
                <a:latin typeface="Times New Roman" panose="02020603050405020304" pitchFamily="18" charset="0"/>
                <a:cs typeface="Times New Roman" panose="02020603050405020304" pitchFamily="18" charset="0"/>
              </a:rPr>
              <a:t>Contract Ward: Automated Vulnerability Detection Models for Ethereum Smart Contracts</a:t>
            </a:r>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A7E25BD-0817-D6F1-3BF8-8D6AE40E4E20}"/>
              </a:ext>
            </a:extLst>
          </p:cNvPr>
          <p:cNvGraphicFramePr>
            <a:graphicFrameLocks noGrp="1"/>
          </p:cNvGraphicFramePr>
          <p:nvPr>
            <p:ph idx="1"/>
            <p:extLst>
              <p:ext uri="{D42A27DB-BD31-4B8C-83A1-F6EECF244321}">
                <p14:modId xmlns:p14="http://schemas.microsoft.com/office/powerpoint/2010/main" val="1513707606"/>
              </p:ext>
            </p:extLst>
          </p:nvPr>
        </p:nvGraphicFramePr>
        <p:xfrm>
          <a:off x="7175241" y="2628900"/>
          <a:ext cx="3729825" cy="3037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icture containing sky&#10;&#10;Description automatically generated">
            <a:extLst>
              <a:ext uri="{FF2B5EF4-FFF2-40B4-BE49-F238E27FC236}">
                <a16:creationId xmlns:a16="http://schemas.microsoft.com/office/drawing/2014/main" id="{6DB99DFD-D4B4-9866-16D9-8642E5F2AE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6933" y="2209800"/>
            <a:ext cx="4839119" cy="3590925"/>
          </a:xfrm>
          <a:prstGeom prst="rect">
            <a:avLst/>
          </a:prstGeom>
        </p:spPr>
      </p:pic>
    </p:spTree>
    <p:extLst>
      <p:ext uri="{BB962C8B-B14F-4D97-AF65-F5344CB8AC3E}">
        <p14:creationId xmlns:p14="http://schemas.microsoft.com/office/powerpoint/2010/main" val="28557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848D2-E535-4AFF-EBE2-C73CA4F385E0}"/>
              </a:ext>
            </a:extLst>
          </p:cNvPr>
          <p:cNvSpPr>
            <a:spLocks noGrp="1"/>
          </p:cNvSpPr>
          <p:nvPr>
            <p:ph idx="1"/>
          </p:nvPr>
        </p:nvSpPr>
        <p:spPr>
          <a:xfrm>
            <a:off x="677334" y="1156997"/>
            <a:ext cx="8596668" cy="4884366"/>
          </a:xfrm>
        </p:spPr>
        <p:txBody>
          <a:bodyPr>
            <a:normAutofit/>
          </a:bodyPr>
          <a:lstStyle/>
          <a:p>
            <a:pPr marL="0" indent="0">
              <a:lnSpc>
                <a:spcPct val="150000"/>
              </a:lnSpc>
              <a:buNone/>
            </a:pPr>
            <a:r>
              <a:rPr lang="en-IN" sz="1800" b="1" dirty="0">
                <a:solidFill>
                  <a:srgbClr val="00B050"/>
                </a:solidFill>
                <a:latin typeface="Times New Roman" panose="02020603050405020304" pitchFamily="18" charset="0"/>
                <a:cs typeface="Times New Roman" panose="02020603050405020304" pitchFamily="18" charset="0"/>
              </a:rPr>
              <a:t>D</a:t>
            </a:r>
            <a:r>
              <a:rPr lang="en-IN" sz="1800" b="1" dirty="0">
                <a:latin typeface="Times New Roman" panose="02020603050405020304" pitchFamily="18" charset="0"/>
                <a:cs typeface="Times New Roman" panose="02020603050405020304" pitchFamily="18" charset="0"/>
              </a:rPr>
              <a:t>. Timestamp Dependency:</a:t>
            </a:r>
          </a:p>
          <a:p>
            <a:pPr marL="685800" lvl="1" indent="0">
              <a:lnSpc>
                <a:spcPct val="150000"/>
              </a:lnSpc>
              <a:buNone/>
            </a:pPr>
            <a:r>
              <a:rPr lang="en-US" sz="1800" dirty="0">
                <a:latin typeface="Times New Roman" panose="02020603050405020304" pitchFamily="18" charset="0"/>
                <a:cs typeface="Times New Roman" panose="02020603050405020304" pitchFamily="18" charset="0"/>
              </a:rPr>
              <a:t>This vulnerability happens when a contract uses block variables as a call condition to perform some critical operations (e.g., sending tokens) or as a seed to generate random numbers.</a:t>
            </a:r>
          </a:p>
          <a:p>
            <a:pPr marL="685800" lvl="1" indent="0">
              <a:lnSpc>
                <a:spcPct val="150000"/>
              </a:lnSpc>
              <a:buNone/>
            </a:pPr>
            <a:r>
              <a:rPr lang="en-US" sz="1800" dirty="0">
                <a:latin typeface="Times New Roman" panose="02020603050405020304" pitchFamily="18" charset="0"/>
                <a:cs typeface="Times New Roman" panose="02020603050405020304" pitchFamily="18" charset="0"/>
              </a:rPr>
              <a:t>Some variables root in block header, including BLOCKHASH, TIMESTAMP, NUMBER, DIFFICULTY, GASLIMIT and COINBASE, and therefore, in principle, they can be affected by miners. </a:t>
            </a:r>
          </a:p>
          <a:p>
            <a:pPr marL="685800" lvl="1" indent="0">
              <a:lnSpc>
                <a:spcPct val="150000"/>
              </a:lnSpc>
              <a:buNone/>
            </a:pPr>
            <a:r>
              <a:rPr lang="en-US" sz="1800" dirty="0">
                <a:latin typeface="Times New Roman" panose="02020603050405020304" pitchFamily="18" charset="0"/>
                <a:cs typeface="Times New Roman" panose="02020603050405020304" pitchFamily="18" charset="0"/>
              </a:rPr>
              <a:t>For instance, miners have right to set the block TIMESTAMP within 900 second's offset. If cryptocurrency is transferred based on block variables, miners can exploit the vulnerability by tampering with them.</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6554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25C6B-D4DE-E785-AFE7-183A6ACF93F2}"/>
              </a:ext>
            </a:extLst>
          </p:cNvPr>
          <p:cNvSpPr>
            <a:spLocks noGrp="1"/>
          </p:cNvSpPr>
          <p:nvPr>
            <p:ph idx="1"/>
          </p:nvPr>
        </p:nvSpPr>
        <p:spPr>
          <a:xfrm>
            <a:off x="677334" y="1138335"/>
            <a:ext cx="8596668" cy="4903027"/>
          </a:xfrm>
        </p:spPr>
        <p:txBody>
          <a:bodyPr>
            <a:normAutofit/>
          </a:bodyPr>
          <a:lstStyle/>
          <a:p>
            <a:pPr marL="0" indent="0">
              <a:buNone/>
            </a:pPr>
            <a:r>
              <a:rPr lang="en-US" dirty="0">
                <a:solidFill>
                  <a:srgbClr val="00B050"/>
                </a:solidFill>
              </a:rPr>
              <a:t>E</a:t>
            </a:r>
            <a:r>
              <a:rPr lang="en-US" dirty="0"/>
              <a:t>. </a:t>
            </a:r>
            <a:r>
              <a:rPr lang="en-US" sz="2000" b="1" dirty="0">
                <a:latin typeface="Times New Roman" panose="02020603050405020304" pitchFamily="18" charset="0"/>
                <a:cs typeface="Times New Roman" panose="02020603050405020304" pitchFamily="18" charset="0"/>
              </a:rPr>
              <a:t>Reentrancy weakness: </a:t>
            </a:r>
          </a:p>
          <a:p>
            <a:pPr marL="0" indent="0">
              <a:lnSpc>
                <a:spcPct val="150000"/>
              </a:lnSpc>
              <a:buNone/>
            </a:pPr>
            <a:r>
              <a:rPr lang="en-US" dirty="0"/>
              <a:t>					</a:t>
            </a:r>
          </a:p>
          <a:p>
            <a:pPr marL="0" indent="0">
              <a:lnSpc>
                <a:spcPct val="150000"/>
              </a:lnSpc>
              <a:buNone/>
            </a:pPr>
            <a:r>
              <a:rPr lang="en-US" dirty="0"/>
              <a:t>					A well-known weakness is reentrancy vulnerability. Smart contracts allow you to invoke and use code from other contracts. Triggering an external contract or delivering bitcoin to an account necessitates the submission of an external call. </a:t>
            </a:r>
          </a:p>
          <a:p>
            <a:pPr marL="0" indent="0">
              <a:lnSpc>
                <a:spcPct val="150000"/>
              </a:lnSpc>
              <a:buNone/>
            </a:pPr>
            <a:r>
              <a:rPr lang="en-US" dirty="0"/>
              <a:t>					An attacker might use the external call to coerce the contracts to run reentrant routines, even calling themselves. As a result, the identical instructions are run again, much like the computer language's indirect recursive function calls. In 2016, the vulnerability in the DAO contract was uncovered.</a:t>
            </a:r>
          </a:p>
        </p:txBody>
      </p:sp>
    </p:spTree>
    <p:extLst>
      <p:ext uri="{BB962C8B-B14F-4D97-AF65-F5344CB8AC3E}">
        <p14:creationId xmlns:p14="http://schemas.microsoft.com/office/powerpoint/2010/main" val="413988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FC44-B363-F75F-1C5A-0CD7E93D0129}"/>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Extracting features and labelling smart contracts</a:t>
            </a:r>
            <a:endParaRPr lang="en-US" dirty="0"/>
          </a:p>
        </p:txBody>
      </p:sp>
      <p:sp>
        <p:nvSpPr>
          <p:cNvPr id="3" name="Content Placeholder 2">
            <a:extLst>
              <a:ext uri="{FF2B5EF4-FFF2-40B4-BE49-F238E27FC236}">
                <a16:creationId xmlns:a16="http://schemas.microsoft.com/office/drawing/2014/main" id="{0E401A3B-91CA-6C0A-60A4-92D10122DBBA}"/>
              </a:ext>
            </a:extLst>
          </p:cNvPr>
          <p:cNvSpPr>
            <a:spLocks noGrp="1"/>
          </p:cNvSpPr>
          <p:nvPr>
            <p:ph idx="1"/>
          </p:nvPr>
        </p:nvSpPr>
        <p:spPr>
          <a:xfrm>
            <a:off x="677334" y="1930401"/>
            <a:ext cx="8596668" cy="4479730"/>
          </a:xfrm>
        </p:spPr>
        <p:txBody>
          <a:bodyPr>
            <a:noAutofit/>
          </a:bodyPr>
          <a:lstStyle/>
          <a:p>
            <a:pPr marL="0" indent="0">
              <a:lnSpc>
                <a:spcPct val="150000"/>
              </a:lnSpc>
              <a:buNone/>
            </a:pPr>
            <a:r>
              <a:rPr lang="en-IN" sz="1600" b="1" dirty="0">
                <a:latin typeface="Times New Roman" panose="02020603050405020304" pitchFamily="18" charset="0"/>
                <a:cs typeface="Times New Roman" panose="02020603050405020304" pitchFamily="18" charset="0"/>
              </a:rPr>
              <a:t>Labels:</a:t>
            </a:r>
          </a:p>
          <a:p>
            <a:pPr marL="0" indent="0" algn="l">
              <a:lnSpc>
                <a:spcPct val="150000"/>
              </a:lnSpc>
              <a:buNone/>
            </a:pP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We employ </a:t>
            </a:r>
            <a:r>
              <a:rPr lang="en-US" sz="1600" b="0" i="0" u="none" strike="noStrike" baseline="0" dirty="0" err="1">
                <a:latin typeface="Times New Roman" panose="02020603050405020304" pitchFamily="18" charset="0"/>
                <a:cs typeface="Times New Roman" panose="02020603050405020304" pitchFamily="18" charset="0"/>
              </a:rPr>
              <a:t>Oyente</a:t>
            </a:r>
            <a:r>
              <a:rPr lang="en-US" sz="1600" b="0" i="0" u="none" strike="noStrike" baseline="0" dirty="0">
                <a:latin typeface="Times New Roman" panose="02020603050405020304" pitchFamily="18" charset="0"/>
                <a:cs typeface="Times New Roman" panose="02020603050405020304" pitchFamily="18" charset="0"/>
              </a:rPr>
              <a:t> to label all the contracts, and each contract is with six labels. The labels are independent from each other in each type of vulnerability. For instance, an example with the multi-label vector like [1 0 1 0 0 0] demonstrates that it has the first and the third vulnerabilities and an example with [0 0 0 0 0 0] has no vulnerability, theoretically.</a:t>
            </a: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IN" sz="1600" b="1" dirty="0">
                <a:latin typeface="Times New Roman" panose="02020603050405020304" pitchFamily="18" charset="0"/>
                <a:cs typeface="Times New Roman" panose="02020603050405020304" pitchFamily="18" charset="0"/>
              </a:rPr>
              <a:t>Feature space:</a:t>
            </a:r>
          </a:p>
          <a:p>
            <a:pPr marL="0" indent="0" algn="l">
              <a:lnSpc>
                <a:spcPct val="150000"/>
              </a:lnSpc>
              <a:buNone/>
            </a:pP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 We employ n-gram algorithm for feature extraction. N-Gram refers to n words that appear continuously in text. It is a probabilistic language model in view of first-order Markov Chain hypothesis where words are only related to those few in front of them and thus there is no need to trace back to the first opcode in smart contracts. Through a sliding window of binary-byte size, opcodes are segmented into massive n-grams. We use bigrams (i.e., n=2) as features in this work.</a:t>
            </a:r>
            <a:endParaRPr lang="en-US" sz="1600" dirty="0">
              <a:latin typeface="Times New Roman" panose="02020603050405020304" pitchFamily="18" charset="0"/>
              <a:cs typeface="Times New Roman" panose="02020603050405020304" pitchFamily="18" charset="0"/>
            </a:endParaRPr>
          </a:p>
          <a:p>
            <a:pPr>
              <a:lnSpc>
                <a:spcPct val="150000"/>
              </a:lnSpc>
            </a:pPr>
            <a:endParaRPr lang="en-IN" sz="1600" b="1" dirty="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45589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3268DEC-BD00-FB92-1DA3-15A10851BC8C}"/>
              </a:ext>
            </a:extLst>
          </p:cNvPr>
          <p:cNvSpPr>
            <a:spLocks noGrp="1"/>
          </p:cNvSpPr>
          <p:nvPr>
            <p:ph type="title"/>
          </p:nvPr>
        </p:nvSpPr>
        <p:spPr>
          <a:xfrm>
            <a:off x="985968" y="542925"/>
            <a:ext cx="8288035" cy="504825"/>
          </a:xfrm>
        </p:spPr>
        <p:txBody>
          <a:bodyPr vert="horz" lIns="91440" tIns="45720" rIns="91440" bIns="45720" rtlCol="0" anchor="b">
            <a:normAutofit fontScale="90000"/>
          </a:bodyPr>
          <a:lstStyle/>
          <a:p>
            <a:pPr algn="ctr"/>
            <a:r>
              <a:rPr lang="en-US" sz="4800" dirty="0"/>
              <a:t>Generating Op-Codes</a:t>
            </a:r>
          </a:p>
        </p:txBody>
      </p:sp>
      <p:pic>
        <p:nvPicPr>
          <p:cNvPr id="5" name="Picture 4">
            <a:extLst>
              <a:ext uri="{FF2B5EF4-FFF2-40B4-BE49-F238E27FC236}">
                <a16:creationId xmlns:a16="http://schemas.microsoft.com/office/drawing/2014/main" id="{8B4353A5-CBE7-D760-D3D0-E87A59AD635F}"/>
              </a:ext>
            </a:extLst>
          </p:cNvPr>
          <p:cNvPicPr>
            <a:picLocks noChangeAspect="1"/>
          </p:cNvPicPr>
          <p:nvPr/>
        </p:nvPicPr>
        <p:blipFill>
          <a:blip r:embed="rId2"/>
          <a:stretch>
            <a:fillRect/>
          </a:stretch>
        </p:blipFill>
        <p:spPr>
          <a:xfrm>
            <a:off x="808870" y="1693903"/>
            <a:ext cx="4477505" cy="4513060"/>
          </a:xfrm>
          <a:prstGeom prst="rect">
            <a:avLst/>
          </a:prstGeom>
        </p:spPr>
      </p:pic>
      <p:pic>
        <p:nvPicPr>
          <p:cNvPr id="4" name="Content Placeholder 3">
            <a:extLst>
              <a:ext uri="{FF2B5EF4-FFF2-40B4-BE49-F238E27FC236}">
                <a16:creationId xmlns:a16="http://schemas.microsoft.com/office/drawing/2014/main" id="{D12717A5-9BF7-85B7-0F3A-9B9C83F4CA69}"/>
              </a:ext>
            </a:extLst>
          </p:cNvPr>
          <p:cNvPicPr>
            <a:picLocks noGrp="1" noChangeAspect="1"/>
          </p:cNvPicPr>
          <p:nvPr>
            <p:ph idx="1"/>
          </p:nvPr>
        </p:nvPicPr>
        <p:blipFill>
          <a:blip r:embed="rId3"/>
          <a:stretch>
            <a:fillRect/>
          </a:stretch>
        </p:blipFill>
        <p:spPr>
          <a:xfrm>
            <a:off x="5839836" y="1776413"/>
            <a:ext cx="4029717" cy="4430550"/>
          </a:xfrm>
          <a:prstGeom prst="rect">
            <a:avLst/>
          </a:prstGeom>
        </p:spPr>
      </p:pic>
    </p:spTree>
    <p:extLst>
      <p:ext uri="{BB962C8B-B14F-4D97-AF65-F5344CB8AC3E}">
        <p14:creationId xmlns:p14="http://schemas.microsoft.com/office/powerpoint/2010/main" val="136723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D53D-357C-8F24-560D-334A7A9D3325}"/>
              </a:ext>
            </a:extLst>
          </p:cNvPr>
          <p:cNvSpPr>
            <a:spLocks noGrp="1"/>
          </p:cNvSpPr>
          <p:nvPr>
            <p:ph type="title"/>
          </p:nvPr>
        </p:nvSpPr>
        <p:spPr>
          <a:xfrm>
            <a:off x="677334" y="609600"/>
            <a:ext cx="8596668" cy="734008"/>
          </a:xfrm>
        </p:spPr>
        <p:txBody>
          <a:bodyPr/>
          <a:lstStyle/>
          <a:p>
            <a:r>
              <a:rPr lang="en-IN" sz="3600" dirty="0">
                <a:latin typeface="Times New Roman" panose="02020603050405020304" pitchFamily="18" charset="0"/>
                <a:cs typeface="Times New Roman" panose="02020603050405020304" pitchFamily="18" charset="0"/>
              </a:rPr>
              <a:t>Classification Algorithms</a:t>
            </a:r>
            <a:endParaRPr lang="en-US" dirty="0"/>
          </a:p>
        </p:txBody>
      </p:sp>
      <p:sp>
        <p:nvSpPr>
          <p:cNvPr id="3" name="Content Placeholder 2">
            <a:extLst>
              <a:ext uri="{FF2B5EF4-FFF2-40B4-BE49-F238E27FC236}">
                <a16:creationId xmlns:a16="http://schemas.microsoft.com/office/drawing/2014/main" id="{560D7D11-1CFA-C728-A41D-34EA56613D01}"/>
              </a:ext>
            </a:extLst>
          </p:cNvPr>
          <p:cNvSpPr>
            <a:spLocks noGrp="1"/>
          </p:cNvSpPr>
          <p:nvPr>
            <p:ph idx="1"/>
          </p:nvPr>
        </p:nvSpPr>
        <p:spPr>
          <a:xfrm>
            <a:off x="677334" y="1474237"/>
            <a:ext cx="8596668" cy="4567125"/>
          </a:xfrm>
        </p:spPr>
        <p:txBody>
          <a:bodyPr>
            <a:normAutofit fontScale="92500" lnSpcReduction="20000"/>
          </a:bodyPr>
          <a:lstStyle/>
          <a:p>
            <a:pPr marL="0" indent="0">
              <a:lnSpc>
                <a:spcPct val="160000"/>
              </a:lnSpc>
              <a:buNone/>
            </a:pPr>
            <a:r>
              <a:rPr lang="en-IN" sz="1800" b="1" dirty="0">
                <a:latin typeface="Times New Roman" panose="02020603050405020304" pitchFamily="18" charset="0"/>
                <a:cs typeface="Times New Roman" panose="02020603050405020304" pitchFamily="18" charset="0"/>
              </a:rPr>
              <a:t>1. </a:t>
            </a:r>
            <a:r>
              <a:rPr lang="en-IN" sz="1800" b="1" dirty="0" err="1">
                <a:latin typeface="Times New Roman" panose="02020603050405020304" pitchFamily="18" charset="0"/>
                <a:cs typeface="Times New Roman" panose="02020603050405020304" pitchFamily="18" charset="0"/>
              </a:rPr>
              <a:t>eXtreme</a:t>
            </a:r>
            <a:r>
              <a:rPr lang="en-IN" sz="1800" b="1" dirty="0">
                <a:latin typeface="Times New Roman" panose="02020603050405020304" pitchFamily="18" charset="0"/>
                <a:cs typeface="Times New Roman" panose="02020603050405020304" pitchFamily="18" charset="0"/>
              </a:rPr>
              <a:t> Gradient Boosting (</a:t>
            </a:r>
            <a:r>
              <a:rPr lang="en-IN" sz="1800" b="1" dirty="0" err="1">
                <a:latin typeface="Times New Roman" panose="02020603050405020304" pitchFamily="18" charset="0"/>
                <a:cs typeface="Times New Roman" panose="02020603050405020304" pitchFamily="18" charset="0"/>
              </a:rPr>
              <a:t>XGBoost</a:t>
            </a:r>
            <a:r>
              <a:rPr lang="en-IN" sz="1800" b="1" dirty="0">
                <a:latin typeface="Times New Roman" panose="02020603050405020304" pitchFamily="18" charset="0"/>
                <a:cs typeface="Times New Roman" panose="02020603050405020304" pitchFamily="18" charset="0"/>
              </a:rPr>
              <a:t>):</a:t>
            </a:r>
          </a:p>
          <a:p>
            <a:pPr marL="0" indent="0">
              <a:lnSpc>
                <a:spcPct val="16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is an efficient Boosting algorithm. In order to realize fast fit, the learner should minimize the difference between predicted values and factual values (e.g., residual errors), and form the regularized loss function. Finally, the prediction is the summation of all the learners.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draws on the column sampling similar to RF to reduce the variance.</a:t>
            </a:r>
          </a:p>
          <a:p>
            <a:pPr marL="0" indent="0">
              <a:lnSpc>
                <a:spcPct val="160000"/>
              </a:lnSpc>
              <a:buNone/>
            </a:pPr>
            <a:r>
              <a:rPr lang="en-IN" sz="1800" b="1" dirty="0">
                <a:latin typeface="Times New Roman" panose="02020603050405020304" pitchFamily="18" charset="0"/>
                <a:cs typeface="Times New Roman" panose="02020603050405020304" pitchFamily="18" charset="0"/>
              </a:rPr>
              <a:t>2. Adaptive Boosting (AdaBoost):</a:t>
            </a:r>
          </a:p>
          <a:p>
            <a:pPr marL="0" indent="0">
              <a:lnSpc>
                <a:spcPct val="160000"/>
              </a:lnSpc>
              <a:buNone/>
            </a:pPr>
            <a:r>
              <a:rPr lang="en-US" sz="1800" dirty="0">
                <a:latin typeface="Times New Roman" panose="02020603050405020304" pitchFamily="18" charset="0"/>
                <a:cs typeface="Times New Roman" panose="02020603050405020304" pitchFamily="18" charset="0"/>
              </a:rPr>
              <a:t>	AdaBoost is a representative of Boosting algorithms. It starts establishing its first learner with the initial training sets. In the process of re-weighting, it increases the weights of the samples that are correctly classified or predicted while reduces the weights of the samples that are incorrectly classified and predicted</a:t>
            </a:r>
            <a:r>
              <a:rPr lang="en-IN"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AdaBoost works on improving the areas where the base learner fails.</a:t>
            </a:r>
            <a:endParaRPr lang="en-US" sz="1800" dirty="0">
              <a:latin typeface="Times New Roman" panose="02020603050405020304" pitchFamily="18" charset="0"/>
              <a:cs typeface="Times New Roman" panose="02020603050405020304" pitchFamily="18" charset="0"/>
            </a:endParaRPr>
          </a:p>
          <a:p>
            <a:pPr>
              <a:lnSpc>
                <a:spcPct val="160000"/>
              </a:lnSpc>
            </a:pPr>
            <a:endParaRPr lang="en-IN" sz="1800" b="1" dirty="0">
              <a:latin typeface="Times New Roman" panose="02020603050405020304" pitchFamily="18" charset="0"/>
              <a:cs typeface="Times New Roman" panose="02020603050405020304" pitchFamily="18" charset="0"/>
            </a:endParaRPr>
          </a:p>
          <a:p>
            <a:pPr>
              <a:lnSpc>
                <a:spcPct val="160000"/>
              </a:lnSpc>
            </a:pPr>
            <a:endParaRPr lang="en-US" dirty="0"/>
          </a:p>
        </p:txBody>
      </p:sp>
    </p:spTree>
    <p:extLst>
      <p:ext uri="{BB962C8B-B14F-4D97-AF65-F5344CB8AC3E}">
        <p14:creationId xmlns:p14="http://schemas.microsoft.com/office/powerpoint/2010/main" val="2124449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D835-4972-1228-7DED-8F533E75596C}"/>
              </a:ext>
            </a:extLst>
          </p:cNvPr>
          <p:cNvSpPr>
            <a:spLocks noGrp="1"/>
          </p:cNvSpPr>
          <p:nvPr>
            <p:ph idx="1"/>
          </p:nvPr>
        </p:nvSpPr>
        <p:spPr>
          <a:xfrm>
            <a:off x="677334" y="1007707"/>
            <a:ext cx="8596668" cy="5033656"/>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3. Support Vector Machine (SVM</a:t>
            </a:r>
            <a:r>
              <a:rPr lang="en-US" sz="1800" dirty="0">
                <a:latin typeface="Times New Roman" panose="02020603050405020304" pitchFamily="18" charset="0"/>
                <a:cs typeface="Times New Roman" panose="02020603050405020304" pitchFamily="18" charset="0"/>
              </a:rPr>
              <a:t>): </a:t>
            </a:r>
          </a:p>
          <a:p>
            <a:pPr marL="0" indent="0">
              <a:lnSpc>
                <a:spcPct val="150000"/>
              </a:lnSpc>
              <a:buNone/>
            </a:pPr>
            <a:r>
              <a:rPr lang="en-US" sz="1800" dirty="0">
                <a:latin typeface="Times New Roman" panose="02020603050405020304" pitchFamily="18" charset="0"/>
                <a:cs typeface="Times New Roman" panose="02020603050405020304" pitchFamily="18" charset="0"/>
              </a:rPr>
              <a:t>SVM is the widely used classification method. Its goal is to find a hyper-plane to segment samples into positive or negative samples, so there is a maximum margin between the two categories, where the classifier has high reliability and good generalization ability for new samples.</a:t>
            </a:r>
          </a:p>
          <a:p>
            <a:pPr marL="0" indent="0">
              <a:lnSpc>
                <a:spcPct val="150000"/>
              </a:lnSpc>
              <a:buNone/>
            </a:pPr>
            <a:r>
              <a:rPr lang="en-US" sz="1800" b="1" dirty="0">
                <a:latin typeface="Times New Roman" panose="02020603050405020304" pitchFamily="18" charset="0"/>
                <a:cs typeface="Times New Roman" panose="02020603050405020304" pitchFamily="18" charset="0"/>
              </a:rPr>
              <a:t>4. K-Nearest Neighbor (KNN): </a:t>
            </a:r>
          </a:p>
          <a:p>
            <a:pPr marL="0" indent="0">
              <a:lnSpc>
                <a:spcPct val="150000"/>
              </a:lnSpc>
              <a:buNone/>
            </a:pPr>
            <a:r>
              <a:rPr lang="en-US" sz="1800" dirty="0">
                <a:latin typeface="Times New Roman" panose="02020603050405020304" pitchFamily="18" charset="0"/>
                <a:cs typeface="Times New Roman" panose="02020603050405020304" pitchFamily="18" charset="0"/>
              </a:rPr>
              <a:t>	KNN is also very widely used classification algorithm. It is simple but efficient. Given a test sample, k training samples closest to the sample are found based on some distance measure, and then the prediction is gained on the information of the k neighbors. According to majority vote, the most frequent category labels in k samples are selected as the prediction results.</a:t>
            </a: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7067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E8BB1-48CF-9758-E7F2-B78C1A4C656A}"/>
              </a:ext>
            </a:extLst>
          </p:cNvPr>
          <p:cNvSpPr>
            <a:spLocks noGrp="1"/>
          </p:cNvSpPr>
          <p:nvPr>
            <p:ph idx="1"/>
          </p:nvPr>
        </p:nvSpPr>
        <p:spPr>
          <a:xfrm>
            <a:off x="677334" y="1035699"/>
            <a:ext cx="8596668" cy="5005664"/>
          </a:xfrm>
        </p:spPr>
        <p:txBody>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5. Random Forest (RF):</a:t>
            </a:r>
          </a:p>
          <a:p>
            <a:pPr marL="0" indent="0">
              <a:lnSpc>
                <a:spcPct val="150000"/>
              </a:lnSpc>
              <a:buNone/>
            </a:pPr>
            <a:r>
              <a:rPr lang="en-US" sz="1800" dirty="0">
                <a:latin typeface="Times New Roman" panose="02020603050405020304" pitchFamily="18" charset="0"/>
                <a:cs typeface="Times New Roman" panose="02020603050405020304" pitchFamily="18" charset="0"/>
              </a:rPr>
              <a:t>	 RF is an extended variant of Bagging algorithms. The training sets are composed of n examples using random sampling algorithm with replacement to sample n times from the data sets, repeatedly, until t number of training sets are obtained. And then t base learners are trained, respectively. Next, in the process of prediction, classification decision depends on a majority vote. Random attribute selection is used in the process of training</a:t>
            </a:r>
            <a:r>
              <a:rPr lang="en-IN" sz="1800" b="1" dirty="0">
                <a:latin typeface="Times New Roman" panose="02020603050405020304" pitchFamily="18" charset="0"/>
                <a:cs typeface="Times New Roman" panose="02020603050405020304" pitchFamily="18" charset="0"/>
              </a:rPr>
              <a:t>.</a:t>
            </a: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6092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0609-B1F2-4A0A-1181-7F019CFC2CC9}"/>
              </a:ext>
            </a:extLst>
          </p:cNvPr>
          <p:cNvSpPr>
            <a:spLocks noGrp="1"/>
          </p:cNvSpPr>
          <p:nvPr>
            <p:ph type="title"/>
          </p:nvPr>
        </p:nvSpPr>
        <p:spPr>
          <a:xfrm>
            <a:off x="677334" y="609600"/>
            <a:ext cx="8596668" cy="704850"/>
          </a:xfrm>
        </p:spPr>
        <p:txBody>
          <a:bodyPr/>
          <a:lstStyle/>
          <a:p>
            <a:r>
              <a:rPr lang="en-US" dirty="0"/>
              <a:t>COMPARISION CHART</a:t>
            </a:r>
          </a:p>
        </p:txBody>
      </p:sp>
      <p:pic>
        <p:nvPicPr>
          <p:cNvPr id="5" name="Content Placeholder 4" descr="Graphical user interface, application, PowerPoint&#10;&#10;Description automatically generated">
            <a:extLst>
              <a:ext uri="{FF2B5EF4-FFF2-40B4-BE49-F238E27FC236}">
                <a16:creationId xmlns:a16="http://schemas.microsoft.com/office/drawing/2014/main" id="{A5447AF7-83EF-BB19-1A00-B496B77CB7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57325"/>
            <a:ext cx="8914341" cy="4905375"/>
          </a:xfrm>
        </p:spPr>
      </p:pic>
    </p:spTree>
    <p:extLst>
      <p:ext uri="{BB962C8B-B14F-4D97-AF65-F5344CB8AC3E}">
        <p14:creationId xmlns:p14="http://schemas.microsoft.com/office/powerpoint/2010/main" val="14013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4D34-28ED-BFC5-BFDD-DF44689F0FF5}"/>
              </a:ext>
            </a:extLst>
          </p:cNvPr>
          <p:cNvSpPr>
            <a:spLocks noGrp="1"/>
          </p:cNvSpPr>
          <p:nvPr>
            <p:ph type="title"/>
          </p:nvPr>
        </p:nvSpPr>
        <p:spPr>
          <a:xfrm>
            <a:off x="677334" y="609600"/>
            <a:ext cx="8596668" cy="734008"/>
          </a:xfrm>
        </p:spPr>
        <p:txBody>
          <a:bodyPr/>
          <a:lstStyle/>
          <a:p>
            <a:r>
              <a:rPr lang="en-US" dirty="0"/>
              <a:t>CONCLUSION</a:t>
            </a:r>
          </a:p>
        </p:txBody>
      </p:sp>
      <p:sp>
        <p:nvSpPr>
          <p:cNvPr id="3" name="Content Placeholder 2">
            <a:extLst>
              <a:ext uri="{FF2B5EF4-FFF2-40B4-BE49-F238E27FC236}">
                <a16:creationId xmlns:a16="http://schemas.microsoft.com/office/drawing/2014/main" id="{A259271F-D2FA-F161-F7D3-D522C13DC755}"/>
              </a:ext>
            </a:extLst>
          </p:cNvPr>
          <p:cNvSpPr>
            <a:spLocks noGrp="1"/>
          </p:cNvSpPr>
          <p:nvPr>
            <p:ph idx="1"/>
          </p:nvPr>
        </p:nvSpPr>
        <p:spPr>
          <a:xfrm>
            <a:off x="677334" y="1343609"/>
            <a:ext cx="8596668" cy="4697754"/>
          </a:xfrm>
        </p:spPr>
        <p:txBody>
          <a:bodyPr>
            <a:normAutofit/>
          </a:bodyPr>
          <a:lstStyle/>
          <a:p>
            <a:pPr marL="342900" indent="-34290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secure the contract layer on Ethereum and purify </a:t>
            </a:r>
            <a:r>
              <a:rPr lang="en-US" sz="1800" dirty="0" err="1">
                <a:latin typeface="Times New Roman" panose="02020603050405020304" pitchFamily="18" charset="0"/>
                <a:cs typeface="Times New Roman" panose="02020603050405020304" pitchFamily="18" charset="0"/>
              </a:rPr>
              <a:t>Dapps</a:t>
            </a:r>
            <a:r>
              <a:rPr lang="en-US" sz="1800" dirty="0">
                <a:latin typeface="Times New Roman" panose="02020603050405020304" pitchFamily="18" charset="0"/>
                <a:cs typeface="Times New Roman" panose="02020603050405020304" pitchFamily="18" charset="0"/>
              </a:rPr>
              <a:t> markets, in this work, we propose </a:t>
            </a:r>
            <a:r>
              <a:rPr lang="en-US" sz="1800" dirty="0" err="1">
                <a:latin typeface="Times New Roman" panose="02020603050405020304" pitchFamily="18" charset="0"/>
                <a:cs typeface="Times New Roman" panose="02020603050405020304" pitchFamily="18" charset="0"/>
              </a:rPr>
              <a:t>ContractWard</a:t>
            </a:r>
            <a:r>
              <a:rPr lang="en-US" sz="1800" dirty="0">
                <a:latin typeface="Times New Roman" panose="02020603050405020304" pitchFamily="18" charset="0"/>
                <a:cs typeface="Times New Roman" panose="02020603050405020304" pitchFamily="18" charset="0"/>
              </a:rPr>
              <a:t> that is a model for effectively and efficiently detecting six types of vulnerabilities of smart contracts based on extracted static characteristics. </a:t>
            </a:r>
          </a:p>
          <a:p>
            <a:pPr marL="342900" indent="-34290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employ three supervised ensemble classification algorithms, namely,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AdaBoost and RF, and two simple classification algorithms, namely, SVM and KNN, together with two sampling methods, namely, </a:t>
            </a:r>
            <a:r>
              <a:rPr lang="en-US" sz="1800" dirty="0" err="1">
                <a:latin typeface="Times New Roman" panose="02020603050405020304" pitchFamily="18" charset="0"/>
                <a:cs typeface="Times New Roman" panose="02020603050405020304" pitchFamily="18" charset="0"/>
              </a:rPr>
              <a:t>SMOTETomek</a:t>
            </a:r>
            <a:r>
              <a:rPr lang="en-US" sz="1800" dirty="0">
                <a:latin typeface="Times New Roman" panose="02020603050405020304" pitchFamily="18" charset="0"/>
                <a:cs typeface="Times New Roman" panose="02020603050405020304" pitchFamily="18" charset="0"/>
              </a:rPr>
              <a:t> and SMOTE to conduct comparative experiments.</a:t>
            </a:r>
          </a:p>
          <a:p>
            <a:pPr marL="342900" indent="-34290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Finally, we select the model which is best (i.e., for example the model takes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as the multi-label classifier and takes </a:t>
            </a:r>
            <a:r>
              <a:rPr lang="en-US" sz="1800" dirty="0" err="1">
                <a:latin typeface="Times New Roman" panose="02020603050405020304" pitchFamily="18" charset="0"/>
                <a:cs typeface="Times New Roman" panose="02020603050405020304" pitchFamily="18" charset="0"/>
              </a:rPr>
              <a:t>SMOTETomke</a:t>
            </a:r>
            <a:r>
              <a:rPr lang="en-US" sz="1800" dirty="0">
                <a:latin typeface="Times New Roman" panose="02020603050405020304" pitchFamily="18" charset="0"/>
                <a:cs typeface="Times New Roman" panose="02020603050405020304" pitchFamily="18" charset="0"/>
              </a:rPr>
              <a:t> as the sampling method) in our </a:t>
            </a:r>
            <a:r>
              <a:rPr lang="en-US" sz="1800" dirty="0" err="1">
                <a:latin typeface="Times New Roman" panose="02020603050405020304" pitchFamily="18" charset="0"/>
                <a:cs typeface="Times New Roman" panose="02020603050405020304" pitchFamily="18" charset="0"/>
              </a:rPr>
              <a:t>ContractWard</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7094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Importance of Sending a Thank-You After a Job Interview - Astrix">
            <a:extLst>
              <a:ext uri="{FF2B5EF4-FFF2-40B4-BE49-F238E27FC236}">
                <a16:creationId xmlns:a16="http://schemas.microsoft.com/office/drawing/2014/main" id="{952DAEF3-4353-57E2-58AD-9CBA649A6D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018" y="1017190"/>
            <a:ext cx="9978231" cy="498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9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8FB1-2312-2634-FCC0-B8CD9B3BAD43}"/>
              </a:ext>
            </a:extLst>
          </p:cNvPr>
          <p:cNvSpPr>
            <a:spLocks noGrp="1"/>
          </p:cNvSpPr>
          <p:nvPr>
            <p:ph type="title"/>
          </p:nvPr>
        </p:nvSpPr>
        <p:spPr>
          <a:xfrm>
            <a:off x="989400" y="395289"/>
            <a:ext cx="10213200" cy="631078"/>
          </a:xfrm>
        </p:spPr>
        <p:txBody>
          <a:bodyPr>
            <a:normAutofit fontScale="90000"/>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CC9E4C9-4878-CF82-C413-04C834660D7E}"/>
              </a:ext>
            </a:extLst>
          </p:cNvPr>
          <p:cNvSpPr>
            <a:spLocks noGrp="1"/>
          </p:cNvSpPr>
          <p:nvPr>
            <p:ph idx="1"/>
          </p:nvPr>
        </p:nvSpPr>
        <p:spPr>
          <a:xfrm>
            <a:off x="989400" y="1138336"/>
            <a:ext cx="10213200" cy="5533052"/>
          </a:xfrm>
        </p:spPr>
        <p:txBody>
          <a:bodyPr>
            <a:noAutofit/>
          </a:bodyPr>
          <a:lstStyle/>
          <a:p>
            <a:pPr>
              <a:lnSpc>
                <a:spcPct val="170000"/>
              </a:lnSpc>
              <a:buFont typeface="Wingdings" panose="05000000000000000000" pitchFamily="2" charset="2"/>
              <a:buChar char="Ø"/>
            </a:pPr>
            <a:r>
              <a:rPr lang="en-US" sz="1600" b="0" i="0" u="none" strike="noStrike" baseline="0" dirty="0">
                <a:latin typeface="Times New Roman" panose="02020603050405020304" pitchFamily="18" charset="0"/>
                <a:cs typeface="Times New Roman" panose="02020603050405020304" pitchFamily="18" charset="0"/>
              </a:rPr>
              <a:t>Smart contracts are decentralized applications running on Blockchain. A very large number of smart contracts has been deployed on Ethereum. </a:t>
            </a:r>
          </a:p>
          <a:p>
            <a:pPr>
              <a:lnSpc>
                <a:spcPct val="170000"/>
              </a:lnSpc>
              <a:buFont typeface="Wingdings" panose="05000000000000000000" pitchFamily="2" charset="2"/>
              <a:buChar char="Ø"/>
            </a:pPr>
            <a:r>
              <a:rPr lang="en-US" sz="1600" b="0" i="0" u="none" strike="noStrike" baseline="0" dirty="0">
                <a:latin typeface="Times New Roman" panose="02020603050405020304" pitchFamily="18" charset="0"/>
                <a:cs typeface="Times New Roman" panose="02020603050405020304" pitchFamily="18" charset="0"/>
              </a:rPr>
              <a:t>Meanwhile, security flaws of contracts have led to huge pecuniary losses and destroyed the ecological stability of contract layer on Blockchain. It is thus an emerging yet crucial issue to effectively and efficiently detect vulnerabilities in contracts. </a:t>
            </a:r>
          </a:p>
          <a:p>
            <a:pPr>
              <a:lnSpc>
                <a:spcPct val="170000"/>
              </a:lnSpc>
              <a:buFont typeface="Wingdings" panose="05000000000000000000" pitchFamily="2" charset="2"/>
              <a:buChar char="Ø"/>
            </a:pPr>
            <a:r>
              <a:rPr lang="en-US" sz="1600" b="0" i="0" u="none" strike="noStrike" baseline="0" dirty="0">
                <a:latin typeface="Times New Roman" panose="02020603050405020304" pitchFamily="18" charset="0"/>
                <a:cs typeface="Times New Roman" panose="02020603050405020304" pitchFamily="18" charset="0"/>
              </a:rPr>
              <a:t>Existing detection methods like </a:t>
            </a:r>
            <a:r>
              <a:rPr lang="en-US" sz="1600" b="0" i="0" u="none" strike="noStrike" baseline="0" dirty="0" err="1">
                <a:latin typeface="Times New Roman" panose="02020603050405020304" pitchFamily="18" charset="0"/>
                <a:cs typeface="Times New Roman" panose="02020603050405020304" pitchFamily="18" charset="0"/>
              </a:rPr>
              <a:t>Oyente</a:t>
            </a:r>
            <a:r>
              <a:rPr lang="en-US" sz="1600" b="0" i="0" u="none" strike="noStrike" baseline="0" dirty="0">
                <a:latin typeface="Times New Roman" panose="02020603050405020304" pitchFamily="18" charset="0"/>
                <a:cs typeface="Times New Roman" panose="02020603050405020304" pitchFamily="18" charset="0"/>
              </a:rPr>
              <a:t> and </a:t>
            </a:r>
            <a:r>
              <a:rPr lang="en-US" sz="1600" b="0" i="0" u="none" strike="noStrike" baseline="0" dirty="0" err="1">
                <a:latin typeface="Times New Roman" panose="02020603050405020304" pitchFamily="18" charset="0"/>
                <a:cs typeface="Times New Roman" panose="02020603050405020304" pitchFamily="18" charset="0"/>
              </a:rPr>
              <a:t>Securify</a:t>
            </a:r>
            <a:r>
              <a:rPr lang="en-US" sz="1600" b="0" i="0" u="none" strike="noStrike" baseline="0" dirty="0">
                <a:latin typeface="Times New Roman" panose="02020603050405020304" pitchFamily="18" charset="0"/>
                <a:cs typeface="Times New Roman" panose="02020603050405020304" pitchFamily="18" charset="0"/>
              </a:rPr>
              <a:t> are mainly based on symbolic execution or analysis. These methods are very time-consuming, as the symbolic execution requires the exploration of all executable paths or the analysis of dependency graphs in a contract. </a:t>
            </a:r>
          </a:p>
          <a:p>
            <a:pPr>
              <a:lnSpc>
                <a:spcPct val="170000"/>
              </a:lnSpc>
              <a:buFont typeface="Wingdings" panose="05000000000000000000" pitchFamily="2" charset="2"/>
              <a:buChar char="Ø"/>
            </a:pPr>
            <a:r>
              <a:rPr lang="en-US" sz="1600" b="0" i="0" u="none" strike="noStrike" baseline="0" dirty="0">
                <a:latin typeface="Times New Roman" panose="02020603050405020304" pitchFamily="18" charset="0"/>
                <a:cs typeface="Times New Roman" panose="02020603050405020304" pitchFamily="18" charset="0"/>
              </a:rPr>
              <a:t>In this work, we propose Contract Ward to detect vulnerabilities in smart contracts with machine learning techniques. First, we extract bigram features from simplified operation codes of smart contracts. </a:t>
            </a:r>
          </a:p>
          <a:p>
            <a:pPr>
              <a:lnSpc>
                <a:spcPct val="170000"/>
              </a:lnSpc>
              <a:buFont typeface="Wingdings" panose="05000000000000000000" pitchFamily="2" charset="2"/>
              <a:buChar char="Ø"/>
            </a:pPr>
            <a:r>
              <a:rPr lang="en-US" sz="1600" b="0" i="0" u="none" strike="noStrike" baseline="0" dirty="0">
                <a:latin typeface="Times New Roman" panose="02020603050405020304" pitchFamily="18" charset="0"/>
                <a:cs typeface="Times New Roman" panose="02020603050405020304" pitchFamily="18" charset="0"/>
              </a:rPr>
              <a:t>Second, we employ five machine learning algorithms and two sampling algorithms to build the models. Contract Ward</a:t>
            </a: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is evaluated with 49502 real-world smart contracts running on Ethereum.</a:t>
            </a:r>
            <a:endParaRPr lang="en-US" sz="16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endParaRPr lang="en-US" sz="1600" dirty="0"/>
          </a:p>
        </p:txBody>
      </p:sp>
    </p:spTree>
    <p:extLst>
      <p:ext uri="{BB962C8B-B14F-4D97-AF65-F5344CB8AC3E}">
        <p14:creationId xmlns:p14="http://schemas.microsoft.com/office/powerpoint/2010/main" val="361992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1A9A-85B9-2AC2-6679-F8DC8EFB4FB5}"/>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E1F6FC46-56D2-E4EF-5682-9509C3A0B719}"/>
              </a:ext>
            </a:extLst>
          </p:cNvPr>
          <p:cNvSpPr>
            <a:spLocks noGrp="1"/>
          </p:cNvSpPr>
          <p:nvPr>
            <p:ph idx="1"/>
          </p:nvPr>
        </p:nvSpPr>
        <p:spPr>
          <a:xfrm>
            <a:off x="416077" y="1806026"/>
            <a:ext cx="8596668" cy="3880773"/>
          </a:xfrm>
        </p:spPr>
        <p:txBody>
          <a:bodyPr/>
          <a:lstStyle/>
          <a:p>
            <a:pPr marL="285750" indent="-285750">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Oyente</a:t>
            </a:r>
            <a:r>
              <a:rPr lang="en-US" sz="1800" dirty="0">
                <a:latin typeface="Times New Roman" panose="02020603050405020304" pitchFamily="18" charset="0"/>
                <a:cs typeface="Times New Roman" panose="02020603050405020304" pitchFamily="18" charset="0"/>
              </a:rPr>
              <a:t> is a tool to detect contract’s vulnerabilities based on symbol execution.</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process of detection, it requires the exploration of all executable paths in a contract. Meanwhile, loop body needs to be iterated, which is time consuming process.</a:t>
            </a:r>
          </a:p>
          <a:p>
            <a:pPr marL="285750" indent="-285750">
              <a:lnSpc>
                <a:spcPct val="150000"/>
              </a:lnSpc>
              <a:buFont typeface="Arial" panose="020B0604020202020204" pitchFamily="34" charset="0"/>
              <a:buChar char="•"/>
            </a:pPr>
            <a:r>
              <a:rPr lang="en-IN" sz="1800" dirty="0" err="1">
                <a:effectLst/>
                <a:latin typeface="Times New Roman" panose="02020603050405020304" pitchFamily="18" charset="0"/>
                <a:cs typeface="Times New Roman" panose="02020603050405020304" pitchFamily="18" charset="0"/>
              </a:rPr>
              <a:t>Securify</a:t>
            </a:r>
            <a:r>
              <a:rPr lang="en-IN" sz="1800" dirty="0">
                <a:effectLst/>
                <a:latin typeface="Times New Roman" panose="02020603050405020304" pitchFamily="18" charset="0"/>
                <a:cs typeface="Times New Roman" panose="02020603050405020304" pitchFamily="18" charset="0"/>
              </a:rPr>
              <a:t> is another tool to detect vulnerabilities, compliance and violation patterns.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extracts precise semantic facts by symbolically analyzing dependency graphs of contracts and uses these facts to match compliance and violation patterns.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takes more time in constructing dependency graphs and matching patterns</a:t>
            </a:r>
            <a:r>
              <a:rPr lang="en-IN" sz="1800"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4997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DB2D-6390-DEC5-3CE0-C468954797E9}"/>
              </a:ext>
            </a:extLst>
          </p:cNvPr>
          <p:cNvSpPr>
            <a:spLocks noGrp="1"/>
          </p:cNvSpPr>
          <p:nvPr>
            <p:ph type="title"/>
          </p:nvPr>
        </p:nvSpPr>
        <p:spPr>
          <a:xfrm>
            <a:off x="677334" y="609600"/>
            <a:ext cx="8596668" cy="752669"/>
          </a:xfrm>
        </p:spPr>
        <p:txBody>
          <a:bodyPr/>
          <a:lstStyle/>
          <a:p>
            <a:r>
              <a:rPr lang="en-US" dirty="0"/>
              <a:t>Proposed System</a:t>
            </a:r>
          </a:p>
        </p:txBody>
      </p:sp>
      <p:sp>
        <p:nvSpPr>
          <p:cNvPr id="3" name="Content Placeholder 2">
            <a:extLst>
              <a:ext uri="{FF2B5EF4-FFF2-40B4-BE49-F238E27FC236}">
                <a16:creationId xmlns:a16="http://schemas.microsoft.com/office/drawing/2014/main" id="{0B950193-F39E-937F-69B2-9CE396445792}"/>
              </a:ext>
            </a:extLst>
          </p:cNvPr>
          <p:cNvSpPr>
            <a:spLocks noGrp="1"/>
          </p:cNvSpPr>
          <p:nvPr>
            <p:ph idx="1"/>
          </p:nvPr>
        </p:nvSpPr>
        <p:spPr>
          <a:xfrm>
            <a:off x="677334" y="1362269"/>
            <a:ext cx="8596668" cy="4679093"/>
          </a:xfrm>
        </p:spPr>
        <p:txBody>
          <a:bodyPr>
            <a:no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Contract Ward is very efficient in the detection of vulnerabilities in smart contracts. </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First, we simplify smart contract codes to opcodes. Therefore, the number of features extracted with n-gram (n = 2) is decreased. </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other words, the input data of Contract Ward is simplified. </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Second, the essence of the supervised machine learning algorithm is to train an objective function, which can describe the mapping relationships between feature space and the labels of samples.</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process of training, Contract Ward acquires the parameters of the objective function through progressive iteration and update.</a:t>
            </a: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process of prediction, Contract Ward can thus directly predict whether a new sample is vulnerable or not and what types of vulnerabilities it belongs to with the parameters learned during the training.</a:t>
            </a:r>
            <a:endParaRPr lang="en-US" sz="1600" dirty="0"/>
          </a:p>
        </p:txBody>
      </p:sp>
    </p:spTree>
    <p:extLst>
      <p:ext uri="{BB962C8B-B14F-4D97-AF65-F5344CB8AC3E}">
        <p14:creationId xmlns:p14="http://schemas.microsoft.com/office/powerpoint/2010/main" val="326161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9783-DC2E-0DB0-F34C-FA56978CDFC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ARCHITECTURE</a:t>
            </a:r>
            <a:endParaRPr lang="en-US" sz="4000" dirty="0"/>
          </a:p>
        </p:txBody>
      </p:sp>
      <p:pic>
        <p:nvPicPr>
          <p:cNvPr id="4" name="Content Placeholder 3">
            <a:extLst>
              <a:ext uri="{FF2B5EF4-FFF2-40B4-BE49-F238E27FC236}">
                <a16:creationId xmlns:a16="http://schemas.microsoft.com/office/drawing/2014/main" id="{B54BE8F4-F1B9-6432-3EDE-23736129E089}"/>
              </a:ext>
            </a:extLst>
          </p:cNvPr>
          <p:cNvPicPr>
            <a:picLocks noGrp="1" noChangeAspect="1"/>
          </p:cNvPicPr>
          <p:nvPr>
            <p:ph idx="1"/>
          </p:nvPr>
        </p:nvPicPr>
        <p:blipFill>
          <a:blip r:embed="rId2"/>
          <a:stretch>
            <a:fillRect/>
          </a:stretch>
        </p:blipFill>
        <p:spPr>
          <a:xfrm>
            <a:off x="873806" y="1930399"/>
            <a:ext cx="8596312" cy="3667967"/>
          </a:xfrm>
          <a:prstGeom prst="rect">
            <a:avLst/>
          </a:prstGeom>
        </p:spPr>
      </p:pic>
    </p:spTree>
    <p:extLst>
      <p:ext uri="{BB962C8B-B14F-4D97-AF65-F5344CB8AC3E}">
        <p14:creationId xmlns:p14="http://schemas.microsoft.com/office/powerpoint/2010/main" val="7883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5E44-AD50-E9E5-C017-2EC4F60D04A5}"/>
              </a:ext>
            </a:extLst>
          </p:cNvPr>
          <p:cNvSpPr>
            <a:spLocks noGrp="1"/>
          </p:cNvSpPr>
          <p:nvPr>
            <p:ph type="title"/>
          </p:nvPr>
        </p:nvSpPr>
        <p:spPr>
          <a:xfrm>
            <a:off x="677334" y="609600"/>
            <a:ext cx="8596668" cy="696686"/>
          </a:xfrm>
        </p:spPr>
        <p:txBody>
          <a:bodyPr/>
          <a:lstStyle/>
          <a:p>
            <a:r>
              <a:rPr lang="en-US" dirty="0"/>
              <a:t>SMART CONTRACTS</a:t>
            </a:r>
          </a:p>
        </p:txBody>
      </p:sp>
      <p:sp>
        <p:nvSpPr>
          <p:cNvPr id="3" name="Content Placeholder 2">
            <a:extLst>
              <a:ext uri="{FF2B5EF4-FFF2-40B4-BE49-F238E27FC236}">
                <a16:creationId xmlns:a16="http://schemas.microsoft.com/office/drawing/2014/main" id="{30D870AB-D442-6A56-3F1F-E5A1C7AE94BD}"/>
              </a:ext>
            </a:extLst>
          </p:cNvPr>
          <p:cNvSpPr>
            <a:spLocks noGrp="1"/>
          </p:cNvSpPr>
          <p:nvPr>
            <p:ph idx="1"/>
          </p:nvPr>
        </p:nvSpPr>
        <p:spPr>
          <a:xfrm>
            <a:off x="677334" y="1754155"/>
            <a:ext cx="8596668" cy="4287207"/>
          </a:xfrm>
        </p:spPr>
        <p:txBody>
          <a:bodyPr>
            <a:normAutofit/>
          </a:bodyPr>
          <a:lstStyle/>
          <a:p>
            <a:pPr marL="342900" indent="-342900" rtl="0" fontAlgn="ctr">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phrase "smart contract" was coined by Nick Szabo in the 1990s, and it is described as "a computerized transaction protocol that executes the terms of a contract.“</a:t>
            </a:r>
          </a:p>
          <a:p>
            <a:pPr marL="342900" indent="-342900" rtl="0" fontAlgn="ctr">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Due to a lack of trustworthy execution settings at the time, the exploration remained purely theoretical. Since 2009, when blockchain technology was first used in Bitcoin, a stable execution environment has been provided to smart contracts.</a:t>
            </a:r>
          </a:p>
          <a:p>
            <a:pPr marL="342900" indent="-342900" rtl="0" fontAlgn="ctr">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Simply, a smart contract is a self-executing contract in which the conditions of the buyer-seller agreement are directly inscribed into lines of code. The code and the agreements contained within it are spread throughout a decentralized blockchain network.</a:t>
            </a:r>
            <a:endParaRPr lang="en-US" dirty="0"/>
          </a:p>
        </p:txBody>
      </p:sp>
    </p:spTree>
    <p:extLst>
      <p:ext uri="{BB962C8B-B14F-4D97-AF65-F5344CB8AC3E}">
        <p14:creationId xmlns:p14="http://schemas.microsoft.com/office/powerpoint/2010/main" val="304795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F176-3CFF-9DFD-4A9E-1C79FAC53143}"/>
              </a:ext>
            </a:extLst>
          </p:cNvPr>
          <p:cNvSpPr>
            <a:spLocks noGrp="1"/>
          </p:cNvSpPr>
          <p:nvPr>
            <p:ph type="title"/>
          </p:nvPr>
        </p:nvSpPr>
        <p:spPr>
          <a:xfrm>
            <a:off x="677335" y="609600"/>
            <a:ext cx="3551766" cy="1619250"/>
          </a:xfrm>
        </p:spPr>
        <p:txBody>
          <a:bodyPr>
            <a:normAutofit fontScale="90000"/>
          </a:bodyPr>
          <a:lstStyle/>
          <a:p>
            <a:r>
              <a:rPr lang="en-US" dirty="0"/>
              <a:t>EXAMPLE :</a:t>
            </a:r>
            <a:br>
              <a:rPr lang="en-US" dirty="0"/>
            </a:br>
            <a:r>
              <a:rPr lang="en-US" dirty="0"/>
              <a:t>Lottery Smart Contract Code </a:t>
            </a:r>
          </a:p>
        </p:txBody>
      </p:sp>
      <p:pic>
        <p:nvPicPr>
          <p:cNvPr id="4" name="Content Placeholder 3">
            <a:extLst>
              <a:ext uri="{FF2B5EF4-FFF2-40B4-BE49-F238E27FC236}">
                <a16:creationId xmlns:a16="http://schemas.microsoft.com/office/drawing/2014/main" id="{75FA8B61-490B-C263-C812-BB07A092FD8A}"/>
              </a:ext>
            </a:extLst>
          </p:cNvPr>
          <p:cNvPicPr>
            <a:picLocks noGrp="1" noChangeAspect="1"/>
          </p:cNvPicPr>
          <p:nvPr>
            <p:ph idx="1"/>
          </p:nvPr>
        </p:nvPicPr>
        <p:blipFill>
          <a:blip r:embed="rId2"/>
          <a:stretch>
            <a:fillRect/>
          </a:stretch>
        </p:blipFill>
        <p:spPr>
          <a:xfrm>
            <a:off x="4486276" y="609601"/>
            <a:ext cx="5086350" cy="5124450"/>
          </a:xfrm>
          <a:prstGeom prst="rect">
            <a:avLst/>
          </a:prstGeom>
        </p:spPr>
      </p:pic>
    </p:spTree>
    <p:extLst>
      <p:ext uri="{BB962C8B-B14F-4D97-AF65-F5344CB8AC3E}">
        <p14:creationId xmlns:p14="http://schemas.microsoft.com/office/powerpoint/2010/main" val="256968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094D-EE73-1827-EC4F-D3B57731424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Security Vulnerabilities in Smart Contracts</a:t>
            </a:r>
            <a:endParaRPr lang="en-US" dirty="0"/>
          </a:p>
        </p:txBody>
      </p:sp>
      <p:sp>
        <p:nvSpPr>
          <p:cNvPr id="3" name="Content Placeholder 2">
            <a:extLst>
              <a:ext uri="{FF2B5EF4-FFF2-40B4-BE49-F238E27FC236}">
                <a16:creationId xmlns:a16="http://schemas.microsoft.com/office/drawing/2014/main" id="{28C5D99D-6299-72AC-E8F6-3CACAEE84F99}"/>
              </a:ext>
            </a:extLst>
          </p:cNvPr>
          <p:cNvSpPr>
            <a:spLocks noGrp="1"/>
          </p:cNvSpPr>
          <p:nvPr>
            <p:ph idx="1"/>
          </p:nvPr>
        </p:nvSpPr>
        <p:spPr>
          <a:xfrm>
            <a:off x="677334" y="1455577"/>
            <a:ext cx="8596668" cy="4585786"/>
          </a:xfrm>
        </p:spPr>
        <p:txBody>
          <a:bodyPr>
            <a:normAutofit/>
          </a:bodyPr>
          <a:lstStyle/>
          <a:p>
            <a:pPr marL="0" indent="0">
              <a:lnSpc>
                <a:spcPct val="150000"/>
              </a:lnSpc>
              <a:buNone/>
            </a:pPr>
            <a:r>
              <a:rPr lang="en-US" sz="1800" b="1" dirty="0">
                <a:solidFill>
                  <a:srgbClr val="00B050"/>
                </a:solidFill>
                <a:latin typeface="Times New Roman" panose="02020603050405020304" pitchFamily="18" charset="0"/>
                <a:cs typeface="Times New Roman" panose="02020603050405020304" pitchFamily="18" charset="0"/>
              </a:rPr>
              <a:t>A</a:t>
            </a:r>
            <a:r>
              <a:rPr lang="en-US" b="1" dirty="0">
                <a:solidFill>
                  <a:srgbClr val="00B050"/>
                </a:solidFill>
                <a:latin typeface="Times New Roman" panose="02020603050405020304" pitchFamily="18" charset="0"/>
                <a:cs typeface="Times New Roman" panose="02020603050405020304" pitchFamily="18" charset="0"/>
              </a:rPr>
              <a:t>.</a:t>
            </a:r>
            <a:r>
              <a:rPr lang="en-US" sz="1800" b="1" dirty="0">
                <a:solidFill>
                  <a:srgbClr val="00B050"/>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Integer Overflow and Underflow Vulnerabilities:  </a:t>
            </a:r>
          </a:p>
          <a:p>
            <a:pPr marL="0" indent="0">
              <a:lnSpc>
                <a:spcPct val="150000"/>
              </a:lnSpc>
              <a:buNone/>
            </a:pPr>
            <a:r>
              <a:rPr lang="en-US" sz="1800" dirty="0">
                <a:latin typeface="Times New Roman" panose="02020603050405020304" pitchFamily="18" charset="0"/>
                <a:cs typeface="Times New Roman" panose="02020603050405020304" pitchFamily="18" charset="0"/>
              </a:rPr>
              <a:t>              The integer type in computer language has a maximum (max) and minimum (min) number range. Because the integer type is unsigned on blockchain, the minimum is 0. Assuming an unsigned integer of 8 bits, the maximum is thus 28. Overflow and Underflow of Integers Vulnerabilities occur when the calculation exceeds max or falls below min due to of max + 1 → min or min − 1 → max. </a:t>
            </a:r>
          </a:p>
          <a:p>
            <a:pPr marL="0" indent="0">
              <a:lnSpc>
                <a:spcPct val="150000"/>
              </a:lnSpc>
              <a:buNone/>
            </a:pPr>
            <a:r>
              <a:rPr lang="en-US" sz="1800" dirty="0">
                <a:solidFill>
                  <a:srgbClr val="00B050"/>
                </a:solidFill>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Transaction-Ordering Dependence (TOD):</a:t>
            </a:r>
          </a:p>
          <a:p>
            <a:pPr marL="0" indent="0">
              <a:lnSpc>
                <a:spcPct val="150000"/>
              </a:lnSpc>
              <a:buNone/>
            </a:pPr>
            <a:r>
              <a:rPr lang="en-US" sz="1800" dirty="0">
                <a:latin typeface="Times New Roman" panose="02020603050405020304" pitchFamily="18" charset="0"/>
                <a:cs typeface="Times New Roman" panose="02020603050405020304" pitchFamily="18" charset="0"/>
              </a:rPr>
              <a:t>               The performance of smart contracts on blockchain differs with different transaction sequences. Unfortunately, miners can manipulate the sequences, resulting in TOD.</a:t>
            </a:r>
            <a:endParaRPr lang="en-US" dirty="0"/>
          </a:p>
        </p:txBody>
      </p:sp>
    </p:spTree>
    <p:extLst>
      <p:ext uri="{BB962C8B-B14F-4D97-AF65-F5344CB8AC3E}">
        <p14:creationId xmlns:p14="http://schemas.microsoft.com/office/powerpoint/2010/main" val="30664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03AEE-E01C-3E8F-5960-59D4015E8920}"/>
              </a:ext>
            </a:extLst>
          </p:cNvPr>
          <p:cNvSpPr>
            <a:spLocks noGrp="1"/>
          </p:cNvSpPr>
          <p:nvPr>
            <p:ph idx="1"/>
          </p:nvPr>
        </p:nvSpPr>
        <p:spPr>
          <a:xfrm>
            <a:off x="677334" y="1483567"/>
            <a:ext cx="8596668" cy="4557795"/>
          </a:xfrm>
        </p:spPr>
        <p:txBody>
          <a:bodyPr/>
          <a:lstStyle/>
          <a:p>
            <a:pPr marL="0" indent="0">
              <a:buNone/>
            </a:pPr>
            <a:r>
              <a:rPr lang="en-US" dirty="0">
                <a:solidFill>
                  <a:srgbClr val="00B050"/>
                </a:solidFill>
              </a:rPr>
              <a:t>C</a:t>
            </a:r>
            <a:r>
              <a:rPr lang="en-US" dirty="0"/>
              <a:t>. </a:t>
            </a:r>
            <a:r>
              <a:rPr lang="en-US" b="1" dirty="0"/>
              <a:t>Call Stack Depth Attack Vulnerability: </a:t>
            </a:r>
          </a:p>
          <a:p>
            <a:pPr marL="0" indent="0">
              <a:lnSpc>
                <a:spcPct val="150000"/>
              </a:lnSpc>
              <a:buNone/>
            </a:pPr>
            <a:r>
              <a:rPr lang="en-US" dirty="0"/>
              <a:t>                      </a:t>
            </a:r>
            <a:r>
              <a:rPr lang="en-US" dirty="0">
                <a:latin typeface="Times New Roman" panose="02020603050405020304" pitchFamily="18" charset="0"/>
                <a:cs typeface="Times New Roman" panose="02020603050405020304" pitchFamily="18" charset="0"/>
              </a:rPr>
              <a:t>On Ethereum, several instructions, such </a:t>
            </a:r>
            <a:r>
              <a:rPr lang="en-US" dirty="0" err="1">
                <a:latin typeface="Times New Roman" panose="02020603050405020304" pitchFamily="18" charset="0"/>
                <a:cs typeface="Times New Roman" panose="02020603050405020304" pitchFamily="18" charset="0"/>
              </a:rPr>
              <a:t>as.send</a:t>
            </a:r>
            <a:r>
              <a:rPr lang="en-US" dirty="0">
                <a:latin typeface="Times New Roman" panose="02020603050405020304" pitchFamily="18" charset="0"/>
                <a:cs typeface="Times New Roman" panose="02020603050405020304" pitchFamily="18" charset="0"/>
              </a:rPr>
              <a:t>(),.call(),.</a:t>
            </a:r>
            <a:r>
              <a:rPr lang="en-US" dirty="0" err="1">
                <a:latin typeface="Times New Roman" panose="02020603050405020304" pitchFamily="18" charset="0"/>
                <a:cs typeface="Times New Roman" panose="02020603050405020304" pitchFamily="18" charset="0"/>
              </a:rPr>
              <a:t>delegatecall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and.transfer</a:t>
            </a:r>
            <a:r>
              <a:rPr lang="en-US" dirty="0">
                <a:latin typeface="Times New Roman" panose="02020603050405020304" pitchFamily="18" charset="0"/>
                <a:cs typeface="Times New Roman" panose="02020603050405020304" pitchFamily="18" charset="0"/>
              </a:rPr>
              <a:t>(), can be used to invoke other contracts. Except </a:t>
            </a:r>
            <a:r>
              <a:rPr lang="en-US" dirty="0" err="1">
                <a:latin typeface="Times New Roman" panose="02020603050405020304" pitchFamily="18" charset="0"/>
                <a:cs typeface="Times New Roman" panose="02020603050405020304" pitchFamily="18" charset="0"/>
              </a:rPr>
              <a:t>for.transfer</a:t>
            </a:r>
            <a:r>
              <a:rPr lang="en-US" dirty="0">
                <a:latin typeface="Times New Roman" panose="02020603050405020304" pitchFamily="18" charset="0"/>
                <a:cs typeface="Times New Roman" panose="02020603050405020304" pitchFamily="18" charset="0"/>
              </a:rPr>
              <a:t>(), if the depth of the call stack exceeds the threshold (e.g., 1024), the instructions will not cause an exception but will return false.</a:t>
            </a:r>
          </a:p>
          <a:p>
            <a:pPr marL="0" indent="0">
              <a:lnSpc>
                <a:spcPct val="150000"/>
              </a:lnSpc>
              <a:buNone/>
            </a:pPr>
            <a:r>
              <a:rPr lang="en-US" dirty="0">
                <a:latin typeface="Times New Roman" panose="02020603050405020304" pitchFamily="18" charset="0"/>
                <a:cs typeface="Times New Roman" panose="02020603050405020304" pitchFamily="18" charset="0"/>
              </a:rPr>
              <a:t>                        If the return values are not verified, the caller is unaware that the call failed. Contracts should thus examine the return values of instructions to see if the execution is on time.</a:t>
            </a:r>
          </a:p>
        </p:txBody>
      </p:sp>
    </p:spTree>
    <p:extLst>
      <p:ext uri="{BB962C8B-B14F-4D97-AF65-F5344CB8AC3E}">
        <p14:creationId xmlns:p14="http://schemas.microsoft.com/office/powerpoint/2010/main" val="40811408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1699</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Trebuchet MS</vt:lpstr>
      <vt:lpstr>Wingdings</vt:lpstr>
      <vt:lpstr>Wingdings 3</vt:lpstr>
      <vt:lpstr>Facet</vt:lpstr>
      <vt:lpstr>Contract Ward: Automated Vulnerability Detection Models for Ethereum Smart Contracts</vt:lpstr>
      <vt:lpstr>ABSTRACT</vt:lpstr>
      <vt:lpstr>Existing System</vt:lpstr>
      <vt:lpstr>Proposed System</vt:lpstr>
      <vt:lpstr>ARCHITECTURE</vt:lpstr>
      <vt:lpstr>SMART CONTRACTS</vt:lpstr>
      <vt:lpstr>EXAMPLE : Lottery Smart Contract Code </vt:lpstr>
      <vt:lpstr>Security Vulnerabilities in Smart Contracts</vt:lpstr>
      <vt:lpstr>PowerPoint Presentation</vt:lpstr>
      <vt:lpstr>PowerPoint Presentation</vt:lpstr>
      <vt:lpstr>PowerPoint Presentation</vt:lpstr>
      <vt:lpstr>Extracting features and labelling smart contracts</vt:lpstr>
      <vt:lpstr>Generating Op-Codes</vt:lpstr>
      <vt:lpstr>Classification Algorithms</vt:lpstr>
      <vt:lpstr>PowerPoint Presentation</vt:lpstr>
      <vt:lpstr>PowerPoint Presentation</vt:lpstr>
      <vt:lpstr>COMPARISION 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Ward: Automated Vulnerability Detection Models for Ethereum Smart Contracts</dc:title>
  <dc:creator>Sumanth Uppala</dc:creator>
  <cp:lastModifiedBy>Sumanth Uppala</cp:lastModifiedBy>
  <cp:revision>1</cp:revision>
  <dcterms:created xsi:type="dcterms:W3CDTF">2023-04-29T03:37:19Z</dcterms:created>
  <dcterms:modified xsi:type="dcterms:W3CDTF">2023-04-29T04:27:02Z</dcterms:modified>
</cp:coreProperties>
</file>