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24"/>
  </p:notesMasterIdLst>
  <p:sldIdLst>
    <p:sldId id="256" r:id="rId2"/>
    <p:sldId id="257" r:id="rId3"/>
    <p:sldId id="272" r:id="rId4"/>
    <p:sldId id="270" r:id="rId5"/>
    <p:sldId id="284" r:id="rId6"/>
    <p:sldId id="283" r:id="rId7"/>
    <p:sldId id="274" r:id="rId8"/>
    <p:sldId id="291" r:id="rId9"/>
    <p:sldId id="285" r:id="rId10"/>
    <p:sldId id="293" r:id="rId11"/>
    <p:sldId id="286" r:id="rId12"/>
    <p:sldId id="287" r:id="rId13"/>
    <p:sldId id="288" r:id="rId14"/>
    <p:sldId id="290" r:id="rId15"/>
    <p:sldId id="289" r:id="rId16"/>
    <p:sldId id="292" r:id="rId17"/>
    <p:sldId id="279" r:id="rId18"/>
    <p:sldId id="280" r:id="rId19"/>
    <p:sldId id="281" r:id="rId20"/>
    <p:sldId id="276" r:id="rId21"/>
    <p:sldId id="273" r:id="rId22"/>
    <p:sldId id="269" r:id="rId2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 autoAdjust="0"/>
    <p:restoredTop sz="94660"/>
  </p:normalViewPr>
  <p:slideViewPr>
    <p:cSldViewPr>
      <p:cViewPr>
        <p:scale>
          <a:sx n="76" d="100"/>
          <a:sy n="76" d="100"/>
        </p:scale>
        <p:origin x="-1068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50032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May 10, 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May 10,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May 10,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May 10, 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May 10, 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May 10, 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May 10,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May 10, 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May 10, 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May 10, 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May 10,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5/10/2012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7772400" cy="254836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/>
            <a:r>
              <a:rPr lang="en-US" sz="3000" b="1" dirty="0" smtClean="0"/>
              <a:t>Textual </a:t>
            </a:r>
            <a:r>
              <a:rPr lang="en-US" sz="3000" b="1" dirty="0"/>
              <a:t>Analysis of Stock Market Prediction Using Financial News Articles</a:t>
            </a:r>
            <a:endParaRPr lang="en" sz="3000" b="1" dirty="0" smtClean="0"/>
          </a:p>
          <a:p>
            <a:pPr lvl="0" rtl="0">
              <a:buNone/>
            </a:pPr>
            <a:r>
              <a:rPr lang="en" sz="3000" b="1" dirty="0" smtClean="0"/>
              <a:t>CMPE </a:t>
            </a:r>
            <a:r>
              <a:rPr lang="en" sz="3000" b="1" dirty="0"/>
              <a:t>275</a:t>
            </a:r>
          </a:p>
          <a:p>
            <a:pPr lvl="0" rtl="0">
              <a:buNone/>
            </a:pPr>
            <a:r>
              <a:rPr lang="en" dirty="0"/>
              <a:t>Fan </a:t>
            </a:r>
            <a:r>
              <a:rPr lang="en" dirty="0" smtClean="0"/>
              <a:t>Ieong,    Harini Kasturi,   Stuti </a:t>
            </a:r>
            <a:r>
              <a:rPr lang="en" dirty="0"/>
              <a:t>Vora</a:t>
            </a:r>
          </a:p>
          <a:p>
            <a:pPr lvl="0" rtl="0">
              <a:buNone/>
            </a:pPr>
            <a:r>
              <a:rPr lang="en" dirty="0"/>
              <a:t>Sudershan </a:t>
            </a:r>
            <a:r>
              <a:rPr lang="en" dirty="0" smtClean="0"/>
              <a:t>Malpani,   Vidushi </a:t>
            </a:r>
            <a:r>
              <a:rPr lang="en" dirty="0"/>
              <a:t>Desai</a:t>
            </a:r>
          </a:p>
        </p:txBody>
      </p:sp>
      <p:pic>
        <p:nvPicPr>
          <p:cNvPr id="1026" name="Picture 2" descr="C:\Users\Fan\Documents\SJSU\Spring 2012\CmpE 275\Class Project\Vora_Kasturi_Desai_Malpani_Iong_CMPE275_Class_Project\Vora_Kasturi_Desai_Malpani_Iong_CMPE275_Class_Project\classProjectCode\src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68180"/>
            <a:ext cx="7772400" cy="268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 descr="C:\Users\Fan\Documents\SJSU\Spring 2012\CmpE 275\Class Project\final report\charts\r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5" y="1524000"/>
            <a:ext cx="9024938" cy="420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9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classifier </a:t>
            </a:r>
            <a:r>
              <a:rPr lang="en-US" dirty="0"/>
              <a:t>– </a:t>
            </a:r>
            <a:r>
              <a:rPr lang="en-US" dirty="0" err="1"/>
              <a:t>Keyphrase</a:t>
            </a:r>
            <a:r>
              <a:rPr lang="en-US" dirty="0"/>
              <a:t> Extraction </a:t>
            </a:r>
            <a:r>
              <a:rPr lang="en-US" b="1" dirty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Fan\Documents\SJSU\Spring 2012\CmpE 275\Class Project\final report\charts\key word extra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0" y="2371724"/>
            <a:ext cx="8841259" cy="35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71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extraction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28769"/>
              </p:ext>
            </p:extLst>
          </p:nvPr>
        </p:nvGraphicFramePr>
        <p:xfrm>
          <a:off x="1066800" y="1981201"/>
          <a:ext cx="7239000" cy="3581404"/>
        </p:xfrm>
        <a:graphic>
          <a:graphicData uri="http://schemas.openxmlformats.org/drawingml/2006/table">
            <a:tbl>
              <a:tblPr firstRow="1" firstCol="1" bandRow="1"/>
              <a:tblGrid>
                <a:gridCol w="3933293"/>
                <a:gridCol w="3305707"/>
              </a:tblGrid>
              <a:tr h="2949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Palatino Linotype"/>
                          <a:ea typeface="Malgun Gothic"/>
                          <a:cs typeface="Courier New"/>
                        </a:rPr>
                        <a:t>Keywords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Palatino Linotype"/>
                          <a:ea typeface="Malgun Gothic"/>
                          <a:cs typeface="Courier New"/>
                        </a:rPr>
                        <a:t>Word Counts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universal entertainment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counterclaim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yen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jgbs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60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thomson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61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edt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62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omnicell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63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nasdaq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64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adjusted ebitda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65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ebitda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66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prior year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67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prior year period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68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8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sim city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69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0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weighting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659284"/>
            <a:ext cx="7696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/>
              <a:t>foreach</a:t>
            </a:r>
            <a:r>
              <a:rPr lang="en-US" sz="2000" dirty="0"/>
              <a:t> (article </a:t>
            </a:r>
            <a:r>
              <a:rPr lang="en-US" sz="2000" i="1" dirty="0"/>
              <a:t>in</a:t>
            </a:r>
            <a:r>
              <a:rPr lang="en-US" sz="2000" dirty="0"/>
              <a:t> training set)</a:t>
            </a:r>
          </a:p>
          <a:p>
            <a:r>
              <a:rPr lang="en-US" sz="2000" i="1" dirty="0" smtClean="0"/>
              <a:t>    </a:t>
            </a:r>
            <a:r>
              <a:rPr lang="en-US" sz="2000" i="1" dirty="0" err="1" smtClean="0"/>
              <a:t>foreach</a:t>
            </a:r>
            <a:r>
              <a:rPr lang="en-US" sz="2000" dirty="0" smtClean="0"/>
              <a:t> </a:t>
            </a:r>
            <a:r>
              <a:rPr lang="en-US" sz="2000" dirty="0"/>
              <a:t>(word </a:t>
            </a:r>
            <a:r>
              <a:rPr lang="en-US" sz="2000" i="1" dirty="0"/>
              <a:t>in</a:t>
            </a:r>
            <a:r>
              <a:rPr lang="en-US" sz="2000" dirty="0"/>
              <a:t> article)</a:t>
            </a:r>
          </a:p>
          <a:p>
            <a:r>
              <a:rPr lang="en-US" sz="2000" dirty="0" smtClean="0"/>
              <a:t>           word </a:t>
            </a:r>
            <a:r>
              <a:rPr lang="en-US" sz="2000" dirty="0"/>
              <a:t>relevance = Sum over paragraphs </a:t>
            </a:r>
          </a:p>
          <a:p>
            <a:r>
              <a:rPr lang="en-US" sz="2000" i="1" dirty="0" smtClean="0"/>
              <a:t>    end </a:t>
            </a:r>
            <a:r>
              <a:rPr lang="en-US" sz="2000" i="1" dirty="0" err="1"/>
              <a:t>foreach</a:t>
            </a:r>
            <a:endParaRPr lang="en-US" sz="2000" dirty="0"/>
          </a:p>
          <a:p>
            <a:r>
              <a:rPr lang="en-US" sz="2000" dirty="0" smtClean="0"/>
              <a:t>    Total </a:t>
            </a:r>
            <a:r>
              <a:rPr lang="en-US" sz="2000" dirty="0"/>
              <a:t>relevance = Sum over all words in article (word relevance)</a:t>
            </a:r>
          </a:p>
          <a:p>
            <a:r>
              <a:rPr lang="en-US" sz="2000" dirty="0" smtClean="0"/>
              <a:t>    Multiple </a:t>
            </a:r>
            <a:r>
              <a:rPr lang="en-US" sz="2000" dirty="0"/>
              <a:t>each word's relevance by (daily % change for stock / </a:t>
            </a:r>
            <a:r>
              <a:rPr lang="en-US" sz="2000" dirty="0" smtClean="0"/>
              <a:t>   Total </a:t>
            </a:r>
            <a:r>
              <a:rPr lang="en-US" sz="2000" dirty="0"/>
              <a:t>relevance)</a:t>
            </a:r>
          </a:p>
          <a:p>
            <a:r>
              <a:rPr lang="en-US" sz="2000" dirty="0" smtClean="0"/>
              <a:t>    Add </a:t>
            </a:r>
            <a:r>
              <a:rPr lang="en-US" sz="2000" dirty="0"/>
              <a:t>each word relevance to total score for word</a:t>
            </a:r>
          </a:p>
          <a:p>
            <a:r>
              <a:rPr lang="en-US" sz="2000" i="1" dirty="0" smtClean="0"/>
              <a:t>end </a:t>
            </a:r>
            <a:r>
              <a:rPr lang="en-US" sz="2000" i="1" dirty="0" err="1"/>
              <a:t>foreach</a:t>
            </a:r>
            <a:endParaRPr lang="en-US" sz="2000" dirty="0"/>
          </a:p>
          <a:p>
            <a:r>
              <a:rPr lang="en-US" sz="2000" i="1" dirty="0"/>
              <a:t> </a:t>
            </a:r>
            <a:endParaRPr lang="en-US" sz="2000" dirty="0"/>
          </a:p>
          <a:p>
            <a:r>
              <a:rPr lang="en-US" sz="2000" i="1" dirty="0" err="1"/>
              <a:t>foreach</a:t>
            </a:r>
            <a:r>
              <a:rPr lang="en-US" sz="2000" dirty="0"/>
              <a:t> (word </a:t>
            </a:r>
            <a:r>
              <a:rPr lang="en-US" sz="2000" i="1" dirty="0"/>
              <a:t>in</a:t>
            </a:r>
            <a:r>
              <a:rPr lang="en-US" sz="2000" dirty="0"/>
              <a:t> data)</a:t>
            </a:r>
          </a:p>
          <a:p>
            <a:r>
              <a:rPr lang="en-US" sz="2000" dirty="0" smtClean="0"/>
              <a:t>     normalize </a:t>
            </a:r>
            <a:r>
              <a:rPr lang="en-US" sz="2000" dirty="0"/>
              <a:t>- divide word's score by number of articles word has appeared in, to get an average score per article</a:t>
            </a:r>
          </a:p>
          <a:p>
            <a:r>
              <a:rPr lang="en-US" sz="2000" i="1" dirty="0"/>
              <a:t>end </a:t>
            </a:r>
            <a:r>
              <a:rPr lang="en-US" sz="2000" i="1" dirty="0" err="1"/>
              <a:t>foreach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66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an algorithm used to assign a ‘weight’ to each news category. When making a prediction on a test article, the algorithm is:</a:t>
            </a:r>
          </a:p>
          <a:p>
            <a:pPr marL="0" indent="0">
              <a:buNone/>
            </a:pPr>
            <a:r>
              <a:rPr lang="en-US" dirty="0"/>
              <a:t>score = 0</a:t>
            </a:r>
          </a:p>
          <a:p>
            <a:pPr marL="0" indent="0">
              <a:buNone/>
            </a:pPr>
            <a:r>
              <a:rPr lang="en-US" i="1" dirty="0" err="1"/>
              <a:t>foreach</a:t>
            </a:r>
            <a:r>
              <a:rPr lang="en-US" dirty="0"/>
              <a:t> (word </a:t>
            </a:r>
            <a:r>
              <a:rPr lang="en-US" i="1" dirty="0"/>
              <a:t>in </a:t>
            </a:r>
            <a:r>
              <a:rPr lang="en-US" dirty="0"/>
              <a:t>article)</a:t>
            </a:r>
          </a:p>
          <a:p>
            <a:pPr marL="0" indent="0">
              <a:buNone/>
            </a:pPr>
            <a:r>
              <a:rPr lang="en-US" dirty="0"/>
              <a:t>score += (word score) * Sum over paragraphs (word count for paragraphs)</a:t>
            </a:r>
          </a:p>
          <a:p>
            <a:pPr marL="0" indent="0">
              <a:buNone/>
            </a:pPr>
            <a:r>
              <a:rPr lang="en-US" i="1" dirty="0" err="1"/>
              <a:t>endforeach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4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Ibm</a:t>
            </a:r>
            <a:r>
              <a:rPr lang="en-US" dirty="0" smtClean="0"/>
              <a:t> stock trending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877534"/>
              </p:ext>
            </p:extLst>
          </p:nvPr>
        </p:nvGraphicFramePr>
        <p:xfrm>
          <a:off x="1066800" y="1676400"/>
          <a:ext cx="6629400" cy="4038600"/>
        </p:xfrm>
        <a:graphic>
          <a:graphicData uri="http://schemas.openxmlformats.org/drawingml/2006/table">
            <a:tbl>
              <a:tblPr firstRow="1" firstCol="1" bandRow="1"/>
              <a:tblGrid>
                <a:gridCol w="2209800"/>
                <a:gridCol w="2209800"/>
                <a:gridCol w="2209800"/>
              </a:tblGrid>
              <a:tr h="504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Palatino Linotype"/>
                          <a:ea typeface="Malgun Gothic"/>
                          <a:cs typeface="Arial"/>
                        </a:rPr>
                        <a:t>Date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Palatino Linotype"/>
                          <a:ea typeface="Malgun Gothic"/>
                          <a:cs typeface="Arial"/>
                        </a:rPr>
                        <a:t>Symbol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Palatino Linotype"/>
                          <a:ea typeface="Malgun Gothic"/>
                          <a:cs typeface="Arial"/>
                        </a:rPr>
                        <a:t>Prediction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Palatino Linotype"/>
                          <a:ea typeface="Malgun Gothic"/>
                          <a:cs typeface="Arial"/>
                        </a:rPr>
                        <a:t>2012-03-01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Palatino Linotype"/>
                          <a:ea typeface="Malgun Gothic"/>
                          <a:cs typeface="Arial"/>
                        </a:rPr>
                        <a:t>IBM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Palatino Linotype"/>
                          <a:ea typeface="Malgun Gothic"/>
                          <a:cs typeface="Arial"/>
                        </a:rPr>
                        <a:t>-2.3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Palatino Linotype"/>
                          <a:ea typeface="Malgun Gothic"/>
                          <a:cs typeface="Arial"/>
                        </a:rPr>
                        <a:t>2012-03-02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Palatino Linotype"/>
                          <a:ea typeface="Malgun Gothic"/>
                          <a:cs typeface="Arial"/>
                        </a:rPr>
                        <a:t>IBM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Palatino Linotype"/>
                          <a:ea typeface="Malgun Gothic"/>
                          <a:cs typeface="Arial"/>
                        </a:rPr>
                        <a:t>0.5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Palatino Linotype"/>
                          <a:ea typeface="Malgun Gothic"/>
                          <a:cs typeface="Arial"/>
                        </a:rPr>
                        <a:t>2012-03-05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Palatino Linotype"/>
                          <a:ea typeface="Malgun Gothic"/>
                          <a:cs typeface="Arial"/>
                        </a:rPr>
                        <a:t>IBM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Palatino Linotype"/>
                          <a:ea typeface="Malgun Gothic"/>
                          <a:cs typeface="Arial"/>
                        </a:rPr>
                        <a:t>-1.3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Palatino Linotype"/>
                          <a:ea typeface="Malgun Gothic"/>
                          <a:cs typeface="Arial"/>
                        </a:rPr>
                        <a:t>2012-03-06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Palatino Linotype"/>
                          <a:ea typeface="Malgun Gothic"/>
                          <a:cs typeface="Arial"/>
                        </a:rPr>
                        <a:t>IBM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Palatino Linotype"/>
                          <a:ea typeface="Malgun Gothic"/>
                          <a:cs typeface="Arial"/>
                        </a:rPr>
                        <a:t>-1.4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Palatino Linotype"/>
                          <a:ea typeface="Malgun Gothic"/>
                          <a:cs typeface="Arial"/>
                        </a:rPr>
                        <a:t>2012-03-07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Palatino Linotype"/>
                          <a:ea typeface="Malgun Gothic"/>
                          <a:cs typeface="Arial"/>
                        </a:rPr>
                        <a:t>IBM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Palatino Linotype"/>
                          <a:ea typeface="Malgun Gothic"/>
                          <a:cs typeface="Arial"/>
                        </a:rPr>
                        <a:t>0.9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Palatino Linotype"/>
                          <a:ea typeface="Malgun Gothic"/>
                          <a:cs typeface="Arial"/>
                        </a:rPr>
                        <a:t>2012-03-08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Palatino Linotype"/>
                          <a:ea typeface="Malgun Gothic"/>
                          <a:cs typeface="Arial"/>
                        </a:rPr>
                        <a:t>IBM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Palatino Linotype"/>
                          <a:ea typeface="Malgun Gothic"/>
                          <a:cs typeface="Arial"/>
                        </a:rPr>
                        <a:t>2.5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Palatino Linotype"/>
                          <a:ea typeface="Malgun Gothic"/>
                          <a:cs typeface="Arial"/>
                        </a:rPr>
                        <a:t>2012-03-09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Palatino Linotype"/>
                          <a:ea typeface="Malgun Gothic"/>
                          <a:cs typeface="Arial"/>
                        </a:rPr>
                        <a:t>IBM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Palatino Linotype"/>
                          <a:ea typeface="Malgun Gothic"/>
                          <a:cs typeface="Arial"/>
                        </a:rPr>
                        <a:t>1.6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22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vaadin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24" descr="arch.png"/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1371600"/>
            <a:ext cx="4953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758315"/>
            <a:ext cx="5943600" cy="334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228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10715"/>
            <a:ext cx="5943600" cy="334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50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828800"/>
            <a:ext cx="5943600" cy="334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50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To understand and apply </a:t>
            </a:r>
            <a:r>
              <a:rPr lang="en-US" dirty="0"/>
              <a:t>the Component Based </a:t>
            </a:r>
            <a:r>
              <a:rPr lang="en-US" dirty="0" smtClean="0"/>
              <a:t>architecture and concepts to real world problems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By applying these concepts to real world problems, understanding the needs for large </a:t>
            </a:r>
            <a:r>
              <a:rPr lang="en-US" dirty="0" smtClean="0"/>
              <a:t>datasets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Come </a:t>
            </a:r>
            <a:r>
              <a:rPr lang="en-US" dirty="0"/>
              <a:t>up with correlations between types of news (classification) and stock movements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 </a:t>
            </a:r>
          </a:p>
          <a:p>
            <a:r>
              <a:rPr lang="en-US" dirty="0" smtClean="0"/>
              <a:t>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0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Improve prediction algorithm based on operational data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Support for analysis/prediction using more than one machine learning algorithms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Support for analysis based on news categories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7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dirty="0"/>
              <a:t>Thank you!!!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Questions??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Training data: Archived historical data from Yahoo! Finance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Testing data: Archived news articles from Reuters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Real time</a:t>
            </a:r>
            <a:r>
              <a:rPr lang="en-US" baseline="30000" dirty="0" smtClean="0"/>
              <a:t>*</a:t>
            </a:r>
            <a:r>
              <a:rPr lang="en-US" dirty="0" smtClean="0"/>
              <a:t> Finance News RSS Feed from Yahoo! Finance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Real time</a:t>
            </a:r>
            <a:r>
              <a:rPr lang="en-US" baseline="30000" dirty="0" smtClean="0"/>
              <a:t>*</a:t>
            </a:r>
            <a:r>
              <a:rPr lang="en-US" dirty="0" smtClean="0"/>
              <a:t> stock quotes from Yahoo! Finance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baseline="30000" dirty="0" smtClean="0"/>
              <a:t>* Real time in the sense that it is live data with a limited amount of delays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2552700"/>
            <a:ext cx="8839200" cy="1752600"/>
            <a:chOff x="304800" y="2590800"/>
            <a:chExt cx="8839200" cy="1752600"/>
          </a:xfrm>
        </p:grpSpPr>
        <p:grpSp>
          <p:nvGrpSpPr>
            <p:cNvPr id="5" name="Group 4"/>
            <p:cNvGrpSpPr/>
            <p:nvPr/>
          </p:nvGrpSpPr>
          <p:grpSpPr>
            <a:xfrm>
              <a:off x="304800" y="2590800"/>
              <a:ext cx="8839200" cy="1752600"/>
              <a:chOff x="304800" y="3657600"/>
              <a:chExt cx="8839200" cy="17526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304800" y="3733800"/>
                <a:ext cx="2286000" cy="16002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Client Entering a Query for Stock Trend analysis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57600" y="3657600"/>
                <a:ext cx="2209800" cy="17526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Stock Trend </a:t>
                </a:r>
              </a:p>
              <a:p>
                <a:pPr algn="ctr"/>
                <a:r>
                  <a:rPr lang="en-US" dirty="0" smtClean="0"/>
                  <a:t>Analyzer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934200" y="3733800"/>
                <a:ext cx="2209800" cy="16002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Predictive and Baseline analysis of the requested Stock</a:t>
                </a:r>
                <a:endParaRPr lang="en-US" dirty="0"/>
              </a:p>
            </p:txBody>
          </p:sp>
        </p:grpSp>
        <p:cxnSp>
          <p:nvCxnSpPr>
            <p:cNvPr id="6" name="Straight Arrow Connector 5"/>
            <p:cNvCxnSpPr>
              <a:stCxn id="8" idx="6"/>
              <a:endCxn id="9" idx="1"/>
            </p:cNvCxnSpPr>
            <p:nvPr/>
          </p:nvCxnSpPr>
          <p:spPr>
            <a:xfrm>
              <a:off x="2590800" y="3467100"/>
              <a:ext cx="10668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867400" y="3429000"/>
              <a:ext cx="10668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023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roject_architectur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600200"/>
            <a:ext cx="8305799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4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ictur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905000"/>
            <a:ext cx="8458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5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explored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Vaadin</a:t>
            </a:r>
            <a:endParaRPr lang="en-US" dirty="0" smtClean="0"/>
          </a:p>
          <a:p>
            <a:r>
              <a:rPr lang="en-US" dirty="0" smtClean="0"/>
              <a:t>KEA (Keyword Extraction Algorithm</a:t>
            </a:r>
          </a:p>
          <a:p>
            <a:r>
              <a:rPr lang="en-US" dirty="0" err="1" smtClean="0"/>
              <a:t>Yarfraw</a:t>
            </a:r>
            <a:endParaRPr lang="en-US" dirty="0" smtClean="0"/>
          </a:p>
          <a:p>
            <a:r>
              <a:rPr lang="en-US" dirty="0" err="1" smtClean="0"/>
              <a:t>Jsoup</a:t>
            </a:r>
            <a:endParaRPr lang="en-US" dirty="0" smtClean="0"/>
          </a:p>
          <a:p>
            <a:r>
              <a:rPr lang="en-US" dirty="0" smtClean="0"/>
              <a:t>Cassandra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0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Fan\Documents\SJSU\Spring 2012\CmpE 275\Class Project\final report\charts\machine-learning-tes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4551045" cy="4603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246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crawler – </a:t>
            </a:r>
            <a:r>
              <a:rPr lang="en-US" dirty="0" err="1" smtClean="0"/>
              <a:t>yarfraw</a:t>
            </a:r>
            <a:r>
              <a:rPr lang="en-US" dirty="0" smtClean="0"/>
              <a:t> + </a:t>
            </a:r>
            <a:r>
              <a:rPr lang="en-US" dirty="0" err="1" smtClean="0"/>
              <a:t>jsoup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Fan\Documents\SJSU\Spring 2012\CmpE 275\Class Project\final report\charts\web crawlin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772399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37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413</Words>
  <Application>Microsoft Office PowerPoint</Application>
  <PresentationFormat>On-screen Show (4:3)</PresentationFormat>
  <Paragraphs>120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Trek</vt:lpstr>
      <vt:lpstr>PowerPoint Presentation</vt:lpstr>
      <vt:lpstr>Goal</vt:lpstr>
      <vt:lpstr>Scope of data</vt:lpstr>
      <vt:lpstr>System design</vt:lpstr>
      <vt:lpstr>System Components</vt:lpstr>
      <vt:lpstr>system architecture</vt:lpstr>
      <vt:lpstr>Technologies explored</vt:lpstr>
      <vt:lpstr>Prediction algorithm</vt:lpstr>
      <vt:lpstr>Web crawler – yarfraw + jsoup</vt:lpstr>
      <vt:lpstr>PowerPoint Presentation</vt:lpstr>
      <vt:lpstr>Data classifier – Keyphrase Extraction Algorithm</vt:lpstr>
      <vt:lpstr>Keywords extraction</vt:lpstr>
      <vt:lpstr>Keywords weighting</vt:lpstr>
      <vt:lpstr>Prediction algorithm</vt:lpstr>
      <vt:lpstr>Ibm stock trending</vt:lpstr>
      <vt:lpstr>vaadin</vt:lpstr>
      <vt:lpstr>Screen shots</vt:lpstr>
      <vt:lpstr>Screen shots</vt:lpstr>
      <vt:lpstr>Screen shots</vt:lpstr>
      <vt:lpstr>Other discussions</vt:lpstr>
      <vt:lpstr>Future enhancements</vt:lpstr>
      <vt:lpstr>Questions??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Fan</cp:lastModifiedBy>
  <cp:revision>25</cp:revision>
  <dcterms:modified xsi:type="dcterms:W3CDTF">2012-05-10T21:15:53Z</dcterms:modified>
</cp:coreProperties>
</file>