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b9fb6fc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b9fb6fc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b9fb6f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b9fb6f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6db7f9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6db7f9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6db7f98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6db7f9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b9fb6fc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fb9fb6fc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6db7f9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6db7f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b9fb6fc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b9fb6fc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b9fb6fc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b9fb6fc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3cd8342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3cd8342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cd8342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cd8342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cd8342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cd8342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cd83422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cd8342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cd83422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cd83422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b9fb6f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b9fb6f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b9fb6f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fb9fb6f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b9fb6f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fb9fb6f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Does the ASAP Affect Abnormal Returns After Air Disasters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1401"/>
            <a:ext cx="9144000" cy="10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/>
          <p:nvPr/>
        </p:nvSpPr>
        <p:spPr>
          <a:xfrm>
            <a:off x="59200" y="2064800"/>
            <a:ext cx="4040700" cy="3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39" y="0"/>
            <a:ext cx="70565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425" y="1225238"/>
            <a:ext cx="3695700" cy="269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72" y="1207260"/>
            <a:ext cx="3695642" cy="27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510650" y="801775"/>
            <a:ext cx="369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Lesser fine → Less effect on income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4810425" y="658675"/>
            <a:ext cx="369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sentiment to punish the companies more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Does the ASAP Affect Abnormal Returns After Air Disasters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865" y="503252"/>
            <a:ext cx="3974275" cy="3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1 - All flight crashes from 1982 to 1997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2 - All flight crashes from 1997 to 2012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abnormal returns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Cumulative Average Abnormal Returns for each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CAARs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1401"/>
            <a:ext cx="9144000" cy="10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/>
          <p:nvPr/>
        </p:nvSpPr>
        <p:spPr>
          <a:xfrm>
            <a:off x="59200" y="2064800"/>
            <a:ext cx="4040700" cy="36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Aviation Safety Network. (2021, November 10). Retrieved from https://aviation-safety.net/statistics/period/stats.php?cat=A1.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Bosch, J., Eckard, E. W., &amp; Singal, V. (1998). The Competitive Impact of Air Crashes: Stock Market Evidence. </a:t>
            </a:r>
            <a:r>
              <a:rPr i="1" lang="en"/>
              <a:t>The Journal of Law &amp; Economics, 41</a:t>
            </a:r>
            <a:r>
              <a:rPr lang="en"/>
              <a:t>(2), 503-519.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Chance, D. M., &amp; Ferris, S. P. (1987). The Effect of Aviation Disasters on the Air Transport Industry: A Financial Market Perspective. </a:t>
            </a:r>
            <a:r>
              <a:rPr i="1" lang="en"/>
              <a:t>Journal of Transport Economics and Policy, 21</a:t>
            </a:r>
            <a:r>
              <a:rPr lang="en"/>
              <a:t>(2), 151-165.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FAA. (2002, November 15). Aviation Safety Action Program Document Information. Retrieved from https://www.faa.gov/regulations_policies/advisory_circulars/index.cfm/go/document.information/documentid/23207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1594" l="0" r="1787" t="0"/>
          <a:stretch/>
        </p:blipFill>
        <p:spPr>
          <a:xfrm>
            <a:off x="2052725" y="875350"/>
            <a:ext cx="5038525" cy="33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4721675" y="4186725"/>
            <a:ext cx="39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George Pachantouris/Getty Images</a:t>
            </a:r>
            <a:endParaRPr i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3" y="128588"/>
            <a:ext cx="6315075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7337150" y="651250"/>
            <a:ext cx="392400" cy="27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67" name="Google Shape;67;p15"/>
          <p:cNvSpPr/>
          <p:nvPr/>
        </p:nvSpPr>
        <p:spPr>
          <a:xfrm>
            <a:off x="5994575" y="37000"/>
            <a:ext cx="2212800" cy="57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222100"/>
            <a:ext cx="8520600" cy="21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in 2.7 mil (1998-2007)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1 in 7.9 mil (2008-2017)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762275" y="288625"/>
            <a:ext cx="774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Rate of passenger mortality</a:t>
            </a:r>
            <a:endParaRPr sz="2600"/>
          </a:p>
        </p:txBody>
      </p:sp>
      <p:cxnSp>
        <p:nvCxnSpPr>
          <p:cNvPr id="74" name="Google Shape;74;p16"/>
          <p:cNvCxnSpPr/>
          <p:nvPr/>
        </p:nvCxnSpPr>
        <p:spPr>
          <a:xfrm flipH="1" rot="10800000">
            <a:off x="7400" y="939800"/>
            <a:ext cx="9139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10225"/>
          <a:stretch/>
        </p:blipFill>
        <p:spPr>
          <a:xfrm>
            <a:off x="1384538" y="754438"/>
            <a:ext cx="6374925" cy="36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5276725" y="4292425"/>
            <a:ext cx="34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</a:rPr>
              <a:t>Aviation Safety Network (2021)</a:t>
            </a:r>
            <a:endParaRPr i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75" y="1009650"/>
            <a:ext cx="484822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5276700" y="4085200"/>
            <a:ext cx="251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JethuynhCan/Getty Images</a:t>
            </a:r>
            <a:endParaRPr i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00" y="908150"/>
            <a:ext cx="78771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842588"/>
            <a:ext cx="75057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938" y="1284700"/>
            <a:ext cx="32861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0641"/>
            <a:ext cx="9143999" cy="3505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