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92" r:id="rId2"/>
    <p:sldId id="294" r:id="rId3"/>
    <p:sldId id="293" r:id="rId4"/>
    <p:sldId id="321" r:id="rId5"/>
    <p:sldId id="295" r:id="rId6"/>
    <p:sldId id="319" r:id="rId7"/>
    <p:sldId id="307" r:id="rId8"/>
    <p:sldId id="308" r:id="rId9"/>
    <p:sldId id="306" r:id="rId10"/>
    <p:sldId id="304" r:id="rId11"/>
    <p:sldId id="322" r:id="rId12"/>
    <p:sldId id="323" r:id="rId13"/>
    <p:sldId id="324" r:id="rId14"/>
    <p:sldId id="325" r:id="rId15"/>
    <p:sldId id="316" r:id="rId16"/>
    <p:sldId id="326" r:id="rId17"/>
    <p:sldId id="329" r:id="rId18"/>
    <p:sldId id="314" r:id="rId19"/>
    <p:sldId id="327" r:id="rId20"/>
    <p:sldId id="328" r:id="rId21"/>
    <p:sldId id="317" r:id="rId22"/>
    <p:sldId id="320" r:id="rId23"/>
    <p:sldId id="297" r:id="rId24"/>
    <p:sldId id="318"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esh Pawar" initials="SP" lastIdx="1" clrIdx="0">
    <p:extLst>
      <p:ext uri="{19B8F6BF-5375-455C-9EA6-DF929625EA0E}">
        <p15:presenceInfo xmlns:p15="http://schemas.microsoft.com/office/powerpoint/2012/main" userId="S::sudesh.pawar@mescoeorg.onmicrosoft.com::a6e64d8d-67f4-486f-b2b5-3a3c002534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p:cViewPr varScale="1">
        <p:scale>
          <a:sx n="108" d="100"/>
          <a:sy n="108" d="100"/>
        </p:scale>
        <p:origin x="696" y="72"/>
      </p:cViewPr>
      <p:guideLst>
        <p:guide orient="horz" pos="1620"/>
        <p:guide pos="2880"/>
      </p:guideLst>
    </p:cSldViewPr>
  </p:slideViewPr>
  <p:notesTextViewPr>
    <p:cViewPr>
      <p:scale>
        <a:sx n="1" d="1"/>
        <a:sy n="1" d="1"/>
      </p:scale>
      <p:origin x="0" y="0"/>
    </p:cViewPr>
  </p:notesTextViewPr>
  <p:notesViewPr>
    <p:cSldViewPr>
      <p:cViewPr varScale="1">
        <p:scale>
          <a:sx n="86" d="100"/>
          <a:sy n="86" d="100"/>
        </p:scale>
        <p:origin x="-384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7C4814-5479-4D59-9A56-2251F2531D91}" type="datetimeFigureOut">
              <a:rPr lang="ko-KR" altLang="en-US" smtClean="0"/>
              <a:t>2021-06-16</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55C287-6DC0-468D-A2BD-14138031C3F5}" type="slidenum">
              <a:rPr lang="ko-KR" altLang="en-US" smtClean="0"/>
              <a:t>‹#›</a:t>
            </a:fld>
            <a:endParaRPr lang="ko-KR" altLang="en-US"/>
          </a:p>
        </p:txBody>
      </p:sp>
    </p:spTree>
    <p:extLst>
      <p:ext uri="{BB962C8B-B14F-4D97-AF65-F5344CB8AC3E}">
        <p14:creationId xmlns:p14="http://schemas.microsoft.com/office/powerpoint/2010/main" val="8521277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2021-06-16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2021-06-16</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microsoft.com/office/2007/relationships/hdphoto" Target="../media/hdphoto2.wdp"/><Relationship Id="rId4" Type="http://schemas.openxmlformats.org/officeDocument/2006/relationships/image" Target="../media/image6.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hefauxy.com/man-dies-after-taking-pakvac-imran-khan-claims-vaccine-working-perfectly-fine-since-corona-virus-also-died-inside-mans-body/"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youtube.com/c/DannyMullenOfficial" TargetMode="External"/><Relationship Id="rId5" Type="http://schemas.openxmlformats.org/officeDocument/2006/relationships/hyperlink" Target="https://www.vice.com/en/article/epndea/florida-gop-made-it-harder-to-vote-after-bragging-about-the-2020-election" TargetMode="External"/><Relationship Id="rId4" Type="http://schemas.openxmlformats.org/officeDocument/2006/relationships/hyperlink" Target="https://indianexpress.com/article/india/coronavirus-india-live-updates-lockdown-news-india-covid-vaccine-735381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22214/ijraset.2021.34526"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TextBox 8"/>
          <p:cNvSpPr txBox="1"/>
          <p:nvPr/>
        </p:nvSpPr>
        <p:spPr>
          <a:xfrm>
            <a:off x="683568" y="3939902"/>
            <a:ext cx="3112549" cy="1169551"/>
          </a:xfrm>
          <a:prstGeom prst="rect">
            <a:avLst/>
          </a:prstGeom>
          <a:noFill/>
        </p:spPr>
        <p:txBody>
          <a:bodyPr wrap="square">
            <a:spAutoFit/>
          </a:bodyPr>
          <a:lstStyle/>
          <a:p>
            <a:pPr fontAlgn="auto">
              <a:spcBef>
                <a:spcPts val="0"/>
              </a:spcBef>
              <a:spcAft>
                <a:spcPts val="0"/>
              </a:spcAft>
              <a:defRPr/>
            </a:pPr>
            <a:r>
              <a:rPr kumimoji="0" lang="en-US" altLang="ko-KR" sz="1400" b="1" dirty="0">
                <a:latin typeface="Calibri Light" panose="020F0302020204030204" pitchFamily="34" charset="0"/>
                <a:cs typeface="Calibri Light" panose="020F0302020204030204" pitchFamily="34" charset="0"/>
              </a:rPr>
              <a:t>Group No. 23:</a:t>
            </a:r>
          </a:p>
          <a:p>
            <a:pPr marL="228600" indent="-228600" fontAlgn="auto">
              <a:spcBef>
                <a:spcPts val="0"/>
              </a:spcBef>
              <a:spcAft>
                <a:spcPts val="0"/>
              </a:spcAft>
              <a:buAutoNum type="arabicPeriod"/>
              <a:defRPr/>
            </a:pPr>
            <a:r>
              <a:rPr kumimoji="0" lang="en-US" altLang="ko-KR" sz="1400" b="1" dirty="0">
                <a:latin typeface="Calibri Light" panose="020F0302020204030204" pitchFamily="34" charset="0"/>
                <a:cs typeface="Calibri Light" panose="020F0302020204030204" pitchFamily="34" charset="0"/>
              </a:rPr>
              <a:t>Ghanshyam Patil</a:t>
            </a:r>
          </a:p>
          <a:p>
            <a:pPr marL="228600" indent="-228600" fontAlgn="auto">
              <a:spcBef>
                <a:spcPts val="0"/>
              </a:spcBef>
              <a:spcAft>
                <a:spcPts val="0"/>
              </a:spcAft>
              <a:buAutoNum type="arabicPeriod"/>
              <a:defRPr/>
            </a:pPr>
            <a:r>
              <a:rPr lang="en-US" altLang="ko-KR" sz="1400" b="1" dirty="0">
                <a:latin typeface="Calibri Light" panose="020F0302020204030204" pitchFamily="34" charset="0"/>
                <a:cs typeface="Calibri Light" panose="020F0302020204030204" pitchFamily="34" charset="0"/>
              </a:rPr>
              <a:t>Ketan Patel</a:t>
            </a:r>
          </a:p>
          <a:p>
            <a:pPr marL="228600" indent="-228600" fontAlgn="auto">
              <a:spcBef>
                <a:spcPts val="0"/>
              </a:spcBef>
              <a:spcAft>
                <a:spcPts val="0"/>
              </a:spcAft>
              <a:buAutoNum type="arabicPeriod"/>
              <a:defRPr/>
            </a:pPr>
            <a:r>
              <a:rPr lang="en-US" altLang="ko-KR" sz="1400" b="1" dirty="0">
                <a:latin typeface="Calibri Light" panose="020F0302020204030204" pitchFamily="34" charset="0"/>
                <a:cs typeface="Calibri Light" panose="020F0302020204030204" pitchFamily="34" charset="0"/>
              </a:rPr>
              <a:t>Piyush Pawar</a:t>
            </a:r>
          </a:p>
          <a:p>
            <a:pPr marL="228600" indent="-228600" fontAlgn="auto">
              <a:spcBef>
                <a:spcPts val="0"/>
              </a:spcBef>
              <a:spcAft>
                <a:spcPts val="0"/>
              </a:spcAft>
              <a:buAutoNum type="arabicPeriod"/>
              <a:defRPr/>
            </a:pPr>
            <a:r>
              <a:rPr kumimoji="0" lang="en-US" altLang="ko-KR" sz="1400" b="1" dirty="0">
                <a:latin typeface="Calibri Light" panose="020F0302020204030204" pitchFamily="34" charset="0"/>
                <a:cs typeface="Calibri Light" panose="020F0302020204030204" pitchFamily="34" charset="0"/>
              </a:rPr>
              <a:t>Sudesh Pawar</a:t>
            </a:r>
          </a:p>
        </p:txBody>
      </p:sp>
      <p:sp>
        <p:nvSpPr>
          <p:cNvPr id="10" name="TextBox 1"/>
          <p:cNvSpPr txBox="1">
            <a:spLocks noChangeArrowheads="1"/>
          </p:cNvSpPr>
          <p:nvPr/>
        </p:nvSpPr>
        <p:spPr bwMode="auto">
          <a:xfrm>
            <a:off x="485800" y="1146545"/>
            <a:ext cx="8172400" cy="1077218"/>
          </a:xfrm>
          <a:prstGeom prst="rect">
            <a:avLst/>
          </a:prstGeom>
          <a:noFill/>
          <a:ln w="9525">
            <a:noFill/>
            <a:miter lim="800000"/>
            <a:headEnd/>
            <a:tailEnd/>
          </a:ln>
        </p:spPr>
        <p:txBody>
          <a:bodyPr wrap="square">
            <a:spAutoFit/>
          </a:bodyPr>
          <a:lstStyle/>
          <a:p>
            <a:pPr algn="ctr"/>
            <a:r>
              <a:rPr lang="en-US" altLang="ko-KR" sz="3200" b="1" dirty="0">
                <a:latin typeface="Calibri" panose="020F0502020204030204" pitchFamily="34" charset="0"/>
                <a:ea typeface="맑은 고딕" pitchFamily="50" charset="-127"/>
                <a:cs typeface="Calibri" panose="020F0502020204030204" pitchFamily="34" charset="0"/>
              </a:rPr>
              <a:t>Falsified News Detection </a:t>
            </a:r>
          </a:p>
          <a:p>
            <a:pPr algn="ctr"/>
            <a:r>
              <a:rPr lang="en-US" altLang="ko-KR" sz="3200" b="1" dirty="0">
                <a:latin typeface="Calibri" panose="020F0502020204030204" pitchFamily="34" charset="0"/>
                <a:ea typeface="맑은 고딕" pitchFamily="50" charset="-127"/>
                <a:cs typeface="Calibri" panose="020F0502020204030204" pitchFamily="34" charset="0"/>
              </a:rPr>
              <a:t>Using Deep Learning Approach</a:t>
            </a:r>
          </a:p>
        </p:txBody>
      </p:sp>
      <p:sp>
        <p:nvSpPr>
          <p:cNvPr id="2" name="TextBox 1">
            <a:extLst>
              <a:ext uri="{FF2B5EF4-FFF2-40B4-BE49-F238E27FC236}">
                <a16:creationId xmlns:a16="http://schemas.microsoft.com/office/drawing/2014/main" id="{C2473E3A-8B32-4FD8-9A07-C852F2E42AA2}"/>
              </a:ext>
            </a:extLst>
          </p:cNvPr>
          <p:cNvSpPr txBox="1"/>
          <p:nvPr/>
        </p:nvSpPr>
        <p:spPr>
          <a:xfrm>
            <a:off x="3563888" y="783219"/>
            <a:ext cx="2750255" cy="369332"/>
          </a:xfrm>
          <a:prstGeom prst="rect">
            <a:avLst/>
          </a:prstGeom>
          <a:noFill/>
        </p:spPr>
        <p:txBody>
          <a:bodyPr wrap="square">
            <a:spAutoFit/>
          </a:bodyPr>
          <a:lstStyle/>
          <a:p>
            <a:pPr fontAlgn="auto">
              <a:spcBef>
                <a:spcPts val="0"/>
              </a:spcBef>
              <a:spcAft>
                <a:spcPts val="0"/>
              </a:spcAft>
              <a:defRPr/>
            </a:pPr>
            <a:r>
              <a:rPr kumimoji="0" lang="en-US" altLang="ko-KR" b="1" dirty="0">
                <a:latin typeface="Calibri Light" panose="020F0302020204030204" pitchFamily="34" charset="0"/>
                <a:cs typeface="Calibri Light" panose="020F0302020204030204" pitchFamily="34" charset="0"/>
              </a:rPr>
              <a:t>Problem Statement</a:t>
            </a:r>
          </a:p>
        </p:txBody>
      </p:sp>
      <p:sp>
        <p:nvSpPr>
          <p:cNvPr id="3" name="TextBox 2">
            <a:extLst>
              <a:ext uri="{FF2B5EF4-FFF2-40B4-BE49-F238E27FC236}">
                <a16:creationId xmlns:a16="http://schemas.microsoft.com/office/drawing/2014/main" id="{C48A793D-8689-46A8-9332-A576D2E3DCA5}"/>
              </a:ext>
            </a:extLst>
          </p:cNvPr>
          <p:cNvSpPr txBox="1"/>
          <p:nvPr/>
        </p:nvSpPr>
        <p:spPr>
          <a:xfrm>
            <a:off x="7452320" y="4370789"/>
            <a:ext cx="1584176" cy="738664"/>
          </a:xfrm>
          <a:prstGeom prst="rect">
            <a:avLst/>
          </a:prstGeom>
          <a:noFill/>
        </p:spPr>
        <p:txBody>
          <a:bodyPr wrap="square">
            <a:spAutoFit/>
          </a:bodyPr>
          <a:lstStyle/>
          <a:p>
            <a:pPr fontAlgn="auto">
              <a:spcBef>
                <a:spcPts val="0"/>
              </a:spcBef>
              <a:spcAft>
                <a:spcPts val="0"/>
              </a:spcAft>
              <a:defRPr/>
            </a:pPr>
            <a:r>
              <a:rPr lang="en-US" altLang="ko-KR" sz="1400" b="1" dirty="0">
                <a:latin typeface="Calibri Light" panose="020F0302020204030204" pitchFamily="34" charset="0"/>
                <a:cs typeface="Calibri Light" panose="020F0302020204030204" pitchFamily="34" charset="0"/>
              </a:rPr>
              <a:t>Guided By:</a:t>
            </a:r>
          </a:p>
          <a:p>
            <a:pPr fontAlgn="auto">
              <a:spcBef>
                <a:spcPts val="0"/>
              </a:spcBef>
              <a:spcAft>
                <a:spcPts val="0"/>
              </a:spcAft>
              <a:defRPr/>
            </a:pPr>
            <a:r>
              <a:rPr kumimoji="0" lang="en-US" altLang="ko-KR" sz="1400" b="1" dirty="0">
                <a:latin typeface="Calibri Light" panose="020F0302020204030204" pitchFamily="34" charset="0"/>
                <a:cs typeface="Calibri Light" panose="020F0302020204030204" pitchFamily="34" charset="0"/>
              </a:rPr>
              <a:t>Prof</a:t>
            </a:r>
            <a:r>
              <a:rPr lang="en-US" altLang="ko-KR" sz="1400" b="1" dirty="0">
                <a:latin typeface="Calibri Light" panose="020F0302020204030204" pitchFamily="34" charset="0"/>
                <a:cs typeface="Calibri Light" panose="020F0302020204030204" pitchFamily="34" charset="0"/>
              </a:rPr>
              <a:t>. S.P. Khedkar</a:t>
            </a:r>
          </a:p>
          <a:p>
            <a:pPr fontAlgn="auto">
              <a:spcBef>
                <a:spcPts val="0"/>
              </a:spcBef>
              <a:spcAft>
                <a:spcPts val="0"/>
              </a:spcAft>
              <a:defRPr/>
            </a:pPr>
            <a:r>
              <a:rPr kumimoji="0" lang="en-US" altLang="ko-KR" sz="1400" b="1" dirty="0">
                <a:latin typeface="Calibri Light" panose="020F0302020204030204" pitchFamily="34" charset="0"/>
                <a:cs typeface="Calibri Light" panose="020F0302020204030204" pitchFamily="34" charset="0"/>
              </a:rPr>
              <a:t>Prof. B.F. More</a:t>
            </a:r>
          </a:p>
        </p:txBody>
      </p:sp>
    </p:spTree>
    <p:extLst>
      <p:ext uri="{BB962C8B-B14F-4D97-AF65-F5344CB8AC3E}">
        <p14:creationId xmlns:p14="http://schemas.microsoft.com/office/powerpoint/2010/main" val="150343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Tech Stack Used</a:t>
            </a:r>
            <a:endParaRPr lang="ko-KR" altLang="en-US" dirty="0">
              <a:latin typeface="Calibri" panose="020F0502020204030204" pitchFamily="34" charset="0"/>
              <a:cs typeface="Calibri" panose="020F0502020204030204" pitchFamily="34" charset="0"/>
            </a:endParaRPr>
          </a:p>
        </p:txBody>
      </p:sp>
      <p:pic>
        <p:nvPicPr>
          <p:cNvPr id="4" name="Graphic 3">
            <a:extLst>
              <a:ext uri="{FF2B5EF4-FFF2-40B4-BE49-F238E27FC236}">
                <a16:creationId xmlns:a16="http://schemas.microsoft.com/office/drawing/2014/main" id="{91DCE695-EDF3-4E48-A645-7870C19C7CA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1680" y="1131590"/>
            <a:ext cx="2664296" cy="773712"/>
          </a:xfrm>
          <a:prstGeom prst="rect">
            <a:avLst/>
          </a:prstGeom>
        </p:spPr>
      </p:pic>
      <p:pic>
        <p:nvPicPr>
          <p:cNvPr id="9" name="Picture 8">
            <a:extLst>
              <a:ext uri="{FF2B5EF4-FFF2-40B4-BE49-F238E27FC236}">
                <a16:creationId xmlns:a16="http://schemas.microsoft.com/office/drawing/2014/main" id="{77B68B0B-2FCE-4F2D-B865-A6EE724365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3844" y="1131590"/>
            <a:ext cx="1728192" cy="675897"/>
          </a:xfrm>
          <a:prstGeom prst="rect">
            <a:avLst/>
          </a:prstGeom>
        </p:spPr>
      </p:pic>
      <p:pic>
        <p:nvPicPr>
          <p:cNvPr id="11" name="Picture 10">
            <a:extLst>
              <a:ext uri="{FF2B5EF4-FFF2-40B4-BE49-F238E27FC236}">
                <a16:creationId xmlns:a16="http://schemas.microsoft.com/office/drawing/2014/main" id="{1628805B-06BA-438F-8B60-3F7EA8D01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267" y="1653766"/>
            <a:ext cx="2912966" cy="1664552"/>
          </a:xfrm>
          <a:prstGeom prst="rect">
            <a:avLst/>
          </a:prstGeom>
        </p:spPr>
      </p:pic>
      <p:pic>
        <p:nvPicPr>
          <p:cNvPr id="14" name="Picture 13">
            <a:extLst>
              <a:ext uri="{FF2B5EF4-FFF2-40B4-BE49-F238E27FC236}">
                <a16:creationId xmlns:a16="http://schemas.microsoft.com/office/drawing/2014/main" id="{AEAA7B9F-629F-4230-A33A-A9E6A5E6784D}"/>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430427" y="1926077"/>
            <a:ext cx="2664296" cy="1076820"/>
          </a:xfrm>
          <a:prstGeom prst="rect">
            <a:avLst/>
          </a:prstGeom>
        </p:spPr>
      </p:pic>
      <p:pic>
        <p:nvPicPr>
          <p:cNvPr id="16" name="Picture 15">
            <a:extLst>
              <a:ext uri="{FF2B5EF4-FFF2-40B4-BE49-F238E27FC236}">
                <a16:creationId xmlns:a16="http://schemas.microsoft.com/office/drawing/2014/main" id="{EE2DA271-4611-4341-B64A-D0EC6EA1E5C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5479" b="92466" l="2023" r="98555">
                        <a14:foregroundMark x1="22254" y1="51370" x2="22254" y2="51370"/>
                        <a14:foregroundMark x1="3468" y1="45890" x2="3468" y2="45890"/>
                        <a14:foregroundMark x1="31792" y1="8219" x2="31792" y2="8219"/>
                        <a14:foregroundMark x1="17052" y1="91781" x2="17052" y2="91781"/>
                        <a14:foregroundMark x1="32081" y1="92466" x2="32081" y2="92466"/>
                        <a14:foregroundMark x1="58092" y1="49315" x2="58092" y2="49315"/>
                        <a14:foregroundMark x1="70231" y1="50000" x2="70231" y2="50000"/>
                        <a14:foregroundMark x1="76301" y1="53425" x2="76301" y2="53425"/>
                        <a14:foregroundMark x1="84682" y1="49315" x2="84682" y2="49315"/>
                        <a14:foregroundMark x1="95376" y1="42466" x2="95376" y2="42466"/>
                        <a14:foregroundMark x1="98555" y1="42466" x2="98555" y2="42466"/>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19672" y="3002897"/>
            <a:ext cx="2350157" cy="991685"/>
          </a:xfrm>
          <a:prstGeom prst="rect">
            <a:avLst/>
          </a:prstGeom>
        </p:spPr>
      </p:pic>
      <p:pic>
        <p:nvPicPr>
          <p:cNvPr id="18" name="Picture 17">
            <a:extLst>
              <a:ext uri="{FF2B5EF4-FFF2-40B4-BE49-F238E27FC236}">
                <a16:creationId xmlns:a16="http://schemas.microsoft.com/office/drawing/2014/main" id="{FF2D2950-0958-4F28-B760-4ADB448A4B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6790" y="2931790"/>
            <a:ext cx="1845663" cy="1845663"/>
          </a:xfrm>
          <a:prstGeom prst="rect">
            <a:avLst/>
          </a:prstGeom>
        </p:spPr>
      </p:pic>
    </p:spTree>
    <p:extLst>
      <p:ext uri="{BB962C8B-B14F-4D97-AF65-F5344CB8AC3E}">
        <p14:creationId xmlns:p14="http://schemas.microsoft.com/office/powerpoint/2010/main" val="72964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Implementation</a:t>
            </a:r>
            <a:endParaRPr lang="ko-KR" alt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8C644E5-B0E3-46DE-8A8D-3A4EDB16D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868" y="1203598"/>
            <a:ext cx="6948264" cy="3197287"/>
          </a:xfrm>
          <a:prstGeom prst="rect">
            <a:avLst/>
          </a:prstGeom>
        </p:spPr>
      </p:pic>
      <p:sp>
        <p:nvSpPr>
          <p:cNvPr id="6" name="TextBox 5">
            <a:extLst>
              <a:ext uri="{FF2B5EF4-FFF2-40B4-BE49-F238E27FC236}">
                <a16:creationId xmlns:a16="http://schemas.microsoft.com/office/drawing/2014/main" id="{7F9825A0-37CD-4A38-ACB0-BB58960D6058}"/>
              </a:ext>
            </a:extLst>
          </p:cNvPr>
          <p:cNvSpPr txBox="1"/>
          <p:nvPr/>
        </p:nvSpPr>
        <p:spPr>
          <a:xfrm>
            <a:off x="3281711" y="4515966"/>
            <a:ext cx="2712730" cy="369332"/>
          </a:xfrm>
          <a:prstGeom prst="rect">
            <a:avLst/>
          </a:prstGeom>
          <a:noFill/>
        </p:spPr>
        <p:txBody>
          <a:bodyPr wrap="none" rtlCol="0">
            <a:spAutoFit/>
          </a:bodyPr>
          <a:lstStyle/>
          <a:p>
            <a:r>
              <a:rPr lang="en-US" b="1" dirty="0"/>
              <a:t>A) Home Page (React) </a:t>
            </a:r>
            <a:endParaRPr lang="en-IN" b="1" dirty="0"/>
          </a:p>
        </p:txBody>
      </p:sp>
    </p:spTree>
    <p:extLst>
      <p:ext uri="{BB962C8B-B14F-4D97-AF65-F5344CB8AC3E}">
        <p14:creationId xmlns:p14="http://schemas.microsoft.com/office/powerpoint/2010/main" val="110829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Implementation</a:t>
            </a:r>
            <a:endParaRPr lang="ko-KR" alt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F9825A0-37CD-4A38-ACB0-BB58960D6058}"/>
              </a:ext>
            </a:extLst>
          </p:cNvPr>
          <p:cNvSpPr txBox="1"/>
          <p:nvPr/>
        </p:nvSpPr>
        <p:spPr>
          <a:xfrm>
            <a:off x="3281711" y="4515966"/>
            <a:ext cx="3263329" cy="369332"/>
          </a:xfrm>
          <a:prstGeom prst="rect">
            <a:avLst/>
          </a:prstGeom>
          <a:noFill/>
        </p:spPr>
        <p:txBody>
          <a:bodyPr wrap="none" rtlCol="0">
            <a:spAutoFit/>
          </a:bodyPr>
          <a:lstStyle/>
          <a:p>
            <a:r>
              <a:rPr lang="en-US" b="1" dirty="0"/>
              <a:t>B) Instance of a Fake News </a:t>
            </a:r>
            <a:endParaRPr lang="en-IN" b="1" dirty="0"/>
          </a:p>
        </p:txBody>
      </p:sp>
      <p:pic>
        <p:nvPicPr>
          <p:cNvPr id="4" name="Picture 3">
            <a:extLst>
              <a:ext uri="{FF2B5EF4-FFF2-40B4-BE49-F238E27FC236}">
                <a16:creationId xmlns:a16="http://schemas.microsoft.com/office/drawing/2014/main" id="{5D79328C-53CB-49E9-A3AF-326BAE311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734" y="1128598"/>
            <a:ext cx="6876256" cy="3217873"/>
          </a:xfrm>
          <a:prstGeom prst="rect">
            <a:avLst/>
          </a:prstGeom>
        </p:spPr>
      </p:pic>
    </p:spTree>
    <p:extLst>
      <p:ext uri="{BB962C8B-B14F-4D97-AF65-F5344CB8AC3E}">
        <p14:creationId xmlns:p14="http://schemas.microsoft.com/office/powerpoint/2010/main" val="173861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Implementation</a:t>
            </a:r>
            <a:endParaRPr lang="ko-KR" alt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F9825A0-37CD-4A38-ACB0-BB58960D6058}"/>
              </a:ext>
            </a:extLst>
          </p:cNvPr>
          <p:cNvSpPr txBox="1"/>
          <p:nvPr/>
        </p:nvSpPr>
        <p:spPr>
          <a:xfrm>
            <a:off x="3281711" y="4515966"/>
            <a:ext cx="3233065" cy="369332"/>
          </a:xfrm>
          <a:prstGeom prst="rect">
            <a:avLst/>
          </a:prstGeom>
          <a:noFill/>
        </p:spPr>
        <p:txBody>
          <a:bodyPr wrap="none" rtlCol="0">
            <a:spAutoFit/>
          </a:bodyPr>
          <a:lstStyle/>
          <a:p>
            <a:r>
              <a:rPr lang="en-US" b="1" dirty="0"/>
              <a:t>C) Instance of a Real News </a:t>
            </a:r>
            <a:endParaRPr lang="en-IN" b="1" dirty="0"/>
          </a:p>
        </p:txBody>
      </p:sp>
      <p:pic>
        <p:nvPicPr>
          <p:cNvPr id="5" name="Picture 4">
            <a:extLst>
              <a:ext uri="{FF2B5EF4-FFF2-40B4-BE49-F238E27FC236}">
                <a16:creationId xmlns:a16="http://schemas.microsoft.com/office/drawing/2014/main" id="{7E6EA029-BF5D-4D82-835B-BCB978C5E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333" y="977502"/>
            <a:ext cx="7196614" cy="3356546"/>
          </a:xfrm>
          <a:prstGeom prst="rect">
            <a:avLst/>
          </a:prstGeom>
        </p:spPr>
      </p:pic>
    </p:spTree>
    <p:extLst>
      <p:ext uri="{BB962C8B-B14F-4D97-AF65-F5344CB8AC3E}">
        <p14:creationId xmlns:p14="http://schemas.microsoft.com/office/powerpoint/2010/main" val="371490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Implementation</a:t>
            </a:r>
            <a:endParaRPr lang="ko-KR" alt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F9825A0-37CD-4A38-ACB0-BB58960D6058}"/>
              </a:ext>
            </a:extLst>
          </p:cNvPr>
          <p:cNvSpPr txBox="1"/>
          <p:nvPr/>
        </p:nvSpPr>
        <p:spPr>
          <a:xfrm>
            <a:off x="3281711" y="4515966"/>
            <a:ext cx="3193310" cy="369332"/>
          </a:xfrm>
          <a:prstGeom prst="rect">
            <a:avLst/>
          </a:prstGeom>
          <a:noFill/>
        </p:spPr>
        <p:txBody>
          <a:bodyPr wrap="none" rtlCol="0">
            <a:spAutoFit/>
          </a:bodyPr>
          <a:lstStyle/>
          <a:p>
            <a:r>
              <a:rPr lang="en-US" b="1" dirty="0"/>
              <a:t>D) Backend Model Training</a:t>
            </a:r>
            <a:endParaRPr lang="en-IN" b="1" dirty="0"/>
          </a:p>
        </p:txBody>
      </p:sp>
      <p:pic>
        <p:nvPicPr>
          <p:cNvPr id="4" name="Picture 3">
            <a:extLst>
              <a:ext uri="{FF2B5EF4-FFF2-40B4-BE49-F238E27FC236}">
                <a16:creationId xmlns:a16="http://schemas.microsoft.com/office/drawing/2014/main" id="{6BFCD3A6-D2F5-40EF-879B-9A9C6497A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41" y="995833"/>
            <a:ext cx="8326318" cy="3420661"/>
          </a:xfrm>
          <a:prstGeom prst="rect">
            <a:avLst/>
          </a:prstGeom>
          <a:ln>
            <a:solidFill>
              <a:schemeClr val="tx1"/>
            </a:solidFill>
          </a:ln>
        </p:spPr>
      </p:pic>
    </p:spTree>
    <p:extLst>
      <p:ext uri="{BB962C8B-B14F-4D97-AF65-F5344CB8AC3E}">
        <p14:creationId xmlns:p14="http://schemas.microsoft.com/office/powerpoint/2010/main" val="344003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28353"/>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Testing</a:t>
            </a:r>
            <a:endParaRPr lang="ko-KR" altLang="en-US" sz="4000" dirty="0">
              <a:latin typeface="Calibri" panose="020F0502020204030204" pitchFamily="34" charset="0"/>
              <a:cs typeface="Calibri" panose="020F0502020204030204" pitchFamily="34" charset="0"/>
            </a:endParaRPr>
          </a:p>
        </p:txBody>
      </p:sp>
      <p:graphicFrame>
        <p:nvGraphicFramePr>
          <p:cNvPr id="4" name="Content Placeholder 5">
            <a:extLst>
              <a:ext uri="{FF2B5EF4-FFF2-40B4-BE49-F238E27FC236}">
                <a16:creationId xmlns:a16="http://schemas.microsoft.com/office/drawing/2014/main" id="{EE0F370A-71C8-45B1-904D-9048C4CB2B09}"/>
              </a:ext>
            </a:extLst>
          </p:cNvPr>
          <p:cNvGraphicFramePr>
            <a:graphicFrameLocks noGrp="1"/>
          </p:cNvGraphicFramePr>
          <p:nvPr>
            <p:ph idx="1"/>
            <p:extLst>
              <p:ext uri="{D42A27DB-BD31-4B8C-83A1-F6EECF244321}">
                <p14:modId xmlns:p14="http://schemas.microsoft.com/office/powerpoint/2010/main" val="2271724257"/>
              </p:ext>
            </p:extLst>
          </p:nvPr>
        </p:nvGraphicFramePr>
        <p:xfrm>
          <a:off x="395537" y="1062368"/>
          <a:ext cx="8280920" cy="3310827"/>
        </p:xfrm>
        <a:graphic>
          <a:graphicData uri="http://schemas.openxmlformats.org/drawingml/2006/table">
            <a:tbl>
              <a:tblPr firstRow="1" firstCol="1" bandRow="1">
                <a:tableStyleId>{10A1B5D5-9B99-4C35-A422-299274C87663}</a:tableStyleId>
              </a:tblPr>
              <a:tblGrid>
                <a:gridCol w="2160239">
                  <a:extLst>
                    <a:ext uri="{9D8B030D-6E8A-4147-A177-3AD203B41FA5}">
                      <a16:colId xmlns:a16="http://schemas.microsoft.com/office/drawing/2014/main" val="3135972877"/>
                    </a:ext>
                  </a:extLst>
                </a:gridCol>
                <a:gridCol w="6120681">
                  <a:extLst>
                    <a:ext uri="{9D8B030D-6E8A-4147-A177-3AD203B41FA5}">
                      <a16:colId xmlns:a16="http://schemas.microsoft.com/office/drawing/2014/main" val="3262186783"/>
                    </a:ext>
                  </a:extLst>
                </a:gridCol>
              </a:tblGrid>
              <a:tr h="718827">
                <a:tc>
                  <a:txBody>
                    <a:bodyPr/>
                    <a:lstStyle/>
                    <a:p>
                      <a:pPr algn="ctr">
                        <a:lnSpc>
                          <a:spcPct val="115000"/>
                        </a:lnSpc>
                      </a:pPr>
                      <a:r>
                        <a:rPr lang="en-US" sz="900" dirty="0">
                          <a:solidFill>
                            <a:schemeClr val="tx1"/>
                          </a:solidFill>
                          <a:effectLst/>
                        </a:rPr>
                        <a:t>Type of Testing</a:t>
                      </a:r>
                      <a:endParaRPr lang="en-IN" sz="7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US" sz="900" dirty="0">
                          <a:solidFill>
                            <a:schemeClr val="tx1"/>
                          </a:solidFill>
                          <a:effectLst/>
                        </a:rPr>
                        <a:t>Comments</a:t>
                      </a:r>
                      <a:endParaRPr lang="en-IN" sz="7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0587506"/>
                  </a:ext>
                </a:extLst>
              </a:tr>
              <a:tr h="432000">
                <a:tc>
                  <a:txBody>
                    <a:bodyPr/>
                    <a:lstStyle/>
                    <a:p>
                      <a:pPr algn="ctr">
                        <a:lnSpc>
                          <a:spcPct val="115000"/>
                        </a:lnSpc>
                      </a:pPr>
                      <a:r>
                        <a:rPr lang="en-US" sz="900" dirty="0">
                          <a:effectLst/>
                        </a:rPr>
                        <a:t>Unit Testing</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effectLst/>
                        </a:rPr>
                        <a:t>All Individual Units were tested separately. Unit Test was declared successful.</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853540"/>
                  </a:ext>
                </a:extLst>
              </a:tr>
              <a:tr h="432000">
                <a:tc>
                  <a:txBody>
                    <a:bodyPr/>
                    <a:lstStyle/>
                    <a:p>
                      <a:pPr algn="ctr">
                        <a:lnSpc>
                          <a:spcPct val="115000"/>
                        </a:lnSpc>
                      </a:pPr>
                      <a:r>
                        <a:rPr lang="en-US" sz="900" dirty="0">
                          <a:effectLst/>
                        </a:rPr>
                        <a:t>Integration Testing</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effectLst/>
                        </a:rPr>
                        <a:t>The NLP and Deep Learning Model, Flask Server, React Frontend and Processing modules are integrated and tested as a single complete web application to verify that it works as expected.</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7638"/>
                  </a:ext>
                </a:extLst>
              </a:tr>
              <a:tr h="432000">
                <a:tc>
                  <a:txBody>
                    <a:bodyPr/>
                    <a:lstStyle/>
                    <a:p>
                      <a:pPr algn="ctr">
                        <a:lnSpc>
                          <a:spcPct val="115000"/>
                        </a:lnSpc>
                      </a:pPr>
                      <a:r>
                        <a:rPr lang="en-US" sz="900" dirty="0">
                          <a:effectLst/>
                        </a:rPr>
                        <a:t>System Testing</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effectLst/>
                        </a:rPr>
                        <a:t>The System was tested to check whether it is working as intended and the test was successful.</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056791"/>
                  </a:ext>
                </a:extLst>
              </a:tr>
              <a:tr h="432000">
                <a:tc>
                  <a:txBody>
                    <a:bodyPr/>
                    <a:lstStyle/>
                    <a:p>
                      <a:pPr algn="ctr">
                        <a:lnSpc>
                          <a:spcPct val="115000"/>
                        </a:lnSpc>
                      </a:pPr>
                      <a:r>
                        <a:rPr lang="en-IN" sz="900" dirty="0">
                          <a:effectLst/>
                        </a:rPr>
                        <a:t>Compatibility</a:t>
                      </a:r>
                      <a:endParaRPr lang="en-IN" sz="700" dirty="0">
                        <a:effectLst/>
                      </a:endParaRPr>
                    </a:p>
                    <a:p>
                      <a:pPr algn="ctr">
                        <a:lnSpc>
                          <a:spcPct val="115000"/>
                        </a:lnSpc>
                      </a:pPr>
                      <a:r>
                        <a:rPr lang="en-IN" sz="900" dirty="0">
                          <a:effectLst/>
                        </a:rPr>
                        <a:t>Testing</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effectLst/>
                        </a:rPr>
                        <a:t>The Web App was deployed on various OS and tested using different Browsers. Test was successful.</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9971611"/>
                  </a:ext>
                </a:extLst>
              </a:tr>
              <a:tr h="432000">
                <a:tc>
                  <a:txBody>
                    <a:bodyPr/>
                    <a:lstStyle/>
                    <a:p>
                      <a:pPr algn="ctr">
                        <a:lnSpc>
                          <a:spcPct val="115000"/>
                        </a:lnSpc>
                      </a:pPr>
                      <a:r>
                        <a:rPr lang="en-IN" sz="900" dirty="0">
                          <a:effectLst/>
                        </a:rPr>
                        <a:t>GUI Testing</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effectLst/>
                        </a:rPr>
                        <a:t>All React Components were tested for any structural misalignment. GUI was working as Intended.</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818873"/>
                  </a:ext>
                </a:extLst>
              </a:tr>
              <a:tr h="432000">
                <a:tc>
                  <a:txBody>
                    <a:bodyPr/>
                    <a:lstStyle/>
                    <a:p>
                      <a:pPr algn="ctr">
                        <a:lnSpc>
                          <a:spcPct val="115000"/>
                        </a:lnSpc>
                      </a:pPr>
                      <a:r>
                        <a:rPr lang="en-US" sz="900" dirty="0">
                          <a:effectLst/>
                        </a:rPr>
                        <a:t>Stress Testing</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effectLst/>
                        </a:rPr>
                        <a:t>The Local Deployment was found to be system dependent. To overcome this, Cloud Deployment on Heroku was </a:t>
                      </a:r>
                      <a:br>
                        <a:rPr lang="en-US" sz="900" dirty="0">
                          <a:effectLst/>
                        </a:rPr>
                      </a:br>
                      <a:r>
                        <a:rPr lang="en-US" sz="900" dirty="0">
                          <a:effectLst/>
                        </a:rPr>
                        <a:t>implemented.</a:t>
                      </a:r>
                      <a:endParaRPr lang="en-IN" sz="7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240525"/>
                  </a:ext>
                </a:extLst>
              </a:tr>
            </a:tbl>
          </a:graphicData>
        </a:graphic>
      </p:graphicFrame>
    </p:spTree>
    <p:extLst>
      <p:ext uri="{BB962C8B-B14F-4D97-AF65-F5344CB8AC3E}">
        <p14:creationId xmlns:p14="http://schemas.microsoft.com/office/powerpoint/2010/main" val="223529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06" y="21265"/>
            <a:ext cx="9001589" cy="857250"/>
          </a:xfrm>
        </p:spPr>
        <p:txBody>
          <a:bodyPr>
            <a:normAutofit/>
          </a:bodyPr>
          <a:lstStyle/>
          <a:p>
            <a:pPr algn="l"/>
            <a:r>
              <a:rPr lang="en-US" altLang="ko-KR" sz="4000" dirty="0">
                <a:latin typeface="Calibri" panose="020F0502020204030204" pitchFamily="34" charset="0"/>
                <a:cs typeface="Calibri" panose="020F0502020204030204" pitchFamily="34" charset="0"/>
              </a:rPr>
              <a:t>Testing</a:t>
            </a:r>
            <a:endParaRPr lang="ko-KR" altLang="en-US" sz="4000" dirty="0">
              <a:latin typeface="Calibri" panose="020F0502020204030204" pitchFamily="34" charset="0"/>
              <a:cs typeface="Calibri" panose="020F0502020204030204" pitchFamily="34" charset="0"/>
            </a:endParaRPr>
          </a:p>
        </p:txBody>
      </p:sp>
      <p:graphicFrame>
        <p:nvGraphicFramePr>
          <p:cNvPr id="4" name="Content Placeholder 5">
            <a:extLst>
              <a:ext uri="{FF2B5EF4-FFF2-40B4-BE49-F238E27FC236}">
                <a16:creationId xmlns:a16="http://schemas.microsoft.com/office/drawing/2014/main" id="{EE0F370A-71C8-45B1-904D-9048C4CB2B09}"/>
              </a:ext>
            </a:extLst>
          </p:cNvPr>
          <p:cNvGraphicFramePr>
            <a:graphicFrameLocks noGrp="1"/>
          </p:cNvGraphicFramePr>
          <p:nvPr>
            <p:ph idx="1"/>
            <p:extLst>
              <p:ext uri="{D42A27DB-BD31-4B8C-83A1-F6EECF244321}">
                <p14:modId xmlns:p14="http://schemas.microsoft.com/office/powerpoint/2010/main" val="942096674"/>
              </p:ext>
            </p:extLst>
          </p:nvPr>
        </p:nvGraphicFramePr>
        <p:xfrm>
          <a:off x="395537" y="1062368"/>
          <a:ext cx="8280916" cy="2878827"/>
        </p:xfrm>
        <a:graphic>
          <a:graphicData uri="http://schemas.openxmlformats.org/drawingml/2006/table">
            <a:tbl>
              <a:tblPr firstRow="1" firstCol="1" bandRow="1">
                <a:tableStyleId>{10A1B5D5-9B99-4C35-A422-299274C87663}</a:tableStyleId>
              </a:tblPr>
              <a:tblGrid>
                <a:gridCol w="382964">
                  <a:extLst>
                    <a:ext uri="{9D8B030D-6E8A-4147-A177-3AD203B41FA5}">
                      <a16:colId xmlns:a16="http://schemas.microsoft.com/office/drawing/2014/main" val="3135972877"/>
                    </a:ext>
                  </a:extLst>
                </a:gridCol>
                <a:gridCol w="697155">
                  <a:extLst>
                    <a:ext uri="{9D8B030D-6E8A-4147-A177-3AD203B41FA5}">
                      <a16:colId xmlns:a16="http://schemas.microsoft.com/office/drawing/2014/main" val="4292430622"/>
                    </a:ext>
                  </a:extLst>
                </a:gridCol>
                <a:gridCol w="3960440">
                  <a:extLst>
                    <a:ext uri="{9D8B030D-6E8A-4147-A177-3AD203B41FA5}">
                      <a16:colId xmlns:a16="http://schemas.microsoft.com/office/drawing/2014/main" val="3235808865"/>
                    </a:ext>
                  </a:extLst>
                </a:gridCol>
                <a:gridCol w="1080120">
                  <a:extLst>
                    <a:ext uri="{9D8B030D-6E8A-4147-A177-3AD203B41FA5}">
                      <a16:colId xmlns:a16="http://schemas.microsoft.com/office/drawing/2014/main" val="2196720499"/>
                    </a:ext>
                  </a:extLst>
                </a:gridCol>
                <a:gridCol w="1224136">
                  <a:extLst>
                    <a:ext uri="{9D8B030D-6E8A-4147-A177-3AD203B41FA5}">
                      <a16:colId xmlns:a16="http://schemas.microsoft.com/office/drawing/2014/main" val="223943593"/>
                    </a:ext>
                  </a:extLst>
                </a:gridCol>
                <a:gridCol w="936101">
                  <a:extLst>
                    <a:ext uri="{9D8B030D-6E8A-4147-A177-3AD203B41FA5}">
                      <a16:colId xmlns:a16="http://schemas.microsoft.com/office/drawing/2014/main" val="3262186783"/>
                    </a:ext>
                  </a:extLst>
                </a:gridCol>
              </a:tblGrid>
              <a:tr h="718827">
                <a:tc>
                  <a:txBody>
                    <a:bodyPr/>
                    <a:lstStyle/>
                    <a:p>
                      <a:pPr algn="ctr">
                        <a:lnSpc>
                          <a:spcPct val="115000"/>
                        </a:lnSpc>
                      </a:pPr>
                      <a:r>
                        <a:rPr lang="en-US" sz="900" dirty="0">
                          <a:solidFill>
                            <a:schemeClr val="tx1"/>
                          </a:solidFill>
                          <a:effectLst/>
                        </a:rPr>
                        <a:t>No.</a:t>
                      </a:r>
                      <a:endParaRPr lang="en-IN" sz="7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US" sz="900" dirty="0">
                          <a:solidFill>
                            <a:schemeClr val="tx1"/>
                          </a:solidFill>
                          <a:effectLst/>
                          <a:latin typeface="+mn-lt"/>
                          <a:ea typeface="Arial" panose="020B0604020202020204" pitchFamily="34" charset="0"/>
                          <a:cs typeface="Times New Roman" panose="02020603050405020304" pitchFamily="18" charset="0"/>
                        </a:rPr>
                        <a:t>Type</a:t>
                      </a:r>
                      <a:endParaRPr lang="en-IN" sz="900" dirty="0">
                        <a:solidFill>
                          <a:schemeClr val="tx1"/>
                        </a:solidFill>
                        <a:effectLst/>
                        <a:latin typeface="+mn-lt"/>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US" sz="900" dirty="0">
                          <a:solidFill>
                            <a:schemeClr val="tx1"/>
                          </a:solidFill>
                          <a:effectLst/>
                          <a:latin typeface="+mn-lt"/>
                          <a:ea typeface="Arial" panose="020B0604020202020204" pitchFamily="34" charset="0"/>
                          <a:cs typeface="Times New Roman" panose="02020603050405020304" pitchFamily="18" charset="0"/>
                        </a:rPr>
                        <a:t>Test Data</a:t>
                      </a:r>
                      <a:endParaRPr lang="en-IN" sz="900" dirty="0">
                        <a:solidFill>
                          <a:schemeClr val="tx1"/>
                        </a:solidFill>
                        <a:effectLst/>
                        <a:latin typeface="+mn-lt"/>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US" sz="900" dirty="0">
                          <a:solidFill>
                            <a:schemeClr val="tx1"/>
                          </a:solidFill>
                          <a:effectLst/>
                          <a:latin typeface="+mn-lt"/>
                          <a:ea typeface="Arial" panose="020B0604020202020204" pitchFamily="34" charset="0"/>
                          <a:cs typeface="Times New Roman" panose="02020603050405020304" pitchFamily="18" charset="0"/>
                        </a:rPr>
                        <a:t>Expected Result</a:t>
                      </a:r>
                      <a:endParaRPr lang="en-IN" sz="900" dirty="0">
                        <a:solidFill>
                          <a:schemeClr val="tx1"/>
                        </a:solidFill>
                        <a:effectLst/>
                        <a:latin typeface="+mn-lt"/>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US" sz="900" dirty="0">
                          <a:solidFill>
                            <a:schemeClr val="tx1"/>
                          </a:solidFill>
                          <a:effectLst/>
                          <a:latin typeface="+mn-lt"/>
                          <a:ea typeface="Arial" panose="020B0604020202020204" pitchFamily="34" charset="0"/>
                          <a:cs typeface="Times New Roman" panose="02020603050405020304" pitchFamily="18" charset="0"/>
                        </a:rPr>
                        <a:t>Observed Result</a:t>
                      </a:r>
                      <a:endParaRPr lang="en-IN" sz="900" dirty="0">
                        <a:solidFill>
                          <a:schemeClr val="tx1"/>
                        </a:solidFill>
                        <a:effectLst/>
                        <a:latin typeface="+mn-lt"/>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US" sz="900" dirty="0">
                          <a:solidFill>
                            <a:schemeClr val="tx1"/>
                          </a:solidFill>
                          <a:effectLst/>
                          <a:latin typeface="+mn-lt"/>
                          <a:ea typeface="Arial" panose="020B0604020202020204" pitchFamily="34" charset="0"/>
                          <a:cs typeface="Times New Roman" panose="02020603050405020304" pitchFamily="18" charset="0"/>
                        </a:rPr>
                        <a:t>Status</a:t>
                      </a:r>
                      <a:endParaRPr lang="en-IN" sz="900" dirty="0">
                        <a:solidFill>
                          <a:schemeClr val="tx1"/>
                        </a:solidFill>
                        <a:effectLst/>
                        <a:latin typeface="+mn-lt"/>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0587506"/>
                  </a:ext>
                </a:extLst>
              </a:tr>
              <a:tr h="432000">
                <a:tc>
                  <a:txBody>
                    <a:bodyPr/>
                    <a:lstStyle/>
                    <a:p>
                      <a:pPr algn="ctr">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TC1</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Satire</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hlinkClick r:id="rId3"/>
                        </a:rPr>
                        <a:t>https://thefauxy.com/man-dies-after-taking-pakvac-imran-khan-claims-vaccine-working-perfectly-fine-since-corona-virus-also-died-inside-mans-body/</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FAKE</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FAKE</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PASS</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853540"/>
                  </a:ext>
                </a:extLst>
              </a:tr>
              <a:tr h="432000">
                <a:tc>
                  <a:txBody>
                    <a:bodyPr/>
                    <a:lstStyle/>
                    <a:p>
                      <a:pPr algn="ctr">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TC2</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Real News</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hlinkClick r:id="rId4"/>
                        </a:rPr>
                        <a:t>https://indianexpress.com/article/india/coronavirus-india-live-updates-lockdown-news-india-covid-vaccine-7353818/</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TRUE</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TRUE</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PASS</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7638"/>
                  </a:ext>
                </a:extLst>
              </a:tr>
              <a:tr h="432000">
                <a:tc>
                  <a:txBody>
                    <a:bodyPr/>
                    <a:lstStyle/>
                    <a:p>
                      <a:pPr algn="ctr">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TC3</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Fake News</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hlinkClick r:id="rId5"/>
                        </a:rPr>
                        <a:t>https://www.vice.com/en/article/epndea/florida-gop-made-it-harder-to-vote-after-bragging-about-the-2020-election</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FAKE</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FAKE</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PASS</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056791"/>
                  </a:ext>
                </a:extLst>
              </a:tr>
              <a:tr h="432000">
                <a:tc>
                  <a:txBody>
                    <a:bodyPr/>
                    <a:lstStyle/>
                    <a:p>
                      <a:pPr algn="ctr">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TC4</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Media</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hlinkClick r:id="rId6"/>
                        </a:rPr>
                        <a:t>https://www.youtube.com/c/DannyMullenOfficial</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INVALID</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INVALID</a:t>
                      </a: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PASS</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9971611"/>
                  </a:ext>
                </a:extLst>
              </a:tr>
              <a:tr h="432000">
                <a:tc>
                  <a:txBody>
                    <a:bodyPr/>
                    <a:lstStyle/>
                    <a:p>
                      <a:pPr algn="ctr">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TC5</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Invalid URL</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US" sz="900" dirty="0" err="1">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ww.theonioncom</a:t>
                      </a: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sz="900" dirty="0" err="1">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fbi</a:t>
                      </a: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-says-</a:t>
                      </a:r>
                      <a:r>
                        <a:rPr lang="en-US" sz="900" dirty="0" err="1">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chauvin</a:t>
                      </a:r>
                      <a:r>
                        <a:rPr lang="en-US"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rPr>
                        <a:t>-matches-prole-of-blue-uniformed-kill-1846732261</a:t>
                      </a:r>
                      <a:endParaRPr lang="en-IN" sz="900"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INVALID</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INVALID</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rPr>
                        <a:t>PASS</a:t>
                      </a:r>
                      <a:endParaRPr kumimoji="0" lang="en-IN" sz="900" b="1" i="0" u="none" strike="noStrike" kern="1200" cap="none" spc="0" normalizeH="0" baseline="0" noProof="0" dirty="0">
                        <a:ln>
                          <a:noFill/>
                        </a:ln>
                        <a:solidFill>
                          <a:srgbClr val="00000A"/>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p>
                      <a:pPr algn="l">
                        <a:lnSpc>
                          <a:spcPct val="115000"/>
                        </a:lnSpc>
                      </a:pPr>
                      <a:endParaRPr lang="en-IN" sz="900" b="1" dirty="0">
                        <a:solidFill>
                          <a:srgbClr val="00000A"/>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489" marR="324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240525"/>
                  </a:ext>
                </a:extLst>
              </a:tr>
            </a:tbl>
          </a:graphicData>
        </a:graphic>
      </p:graphicFrame>
    </p:spTree>
    <p:extLst>
      <p:ext uri="{BB962C8B-B14F-4D97-AF65-F5344CB8AC3E}">
        <p14:creationId xmlns:p14="http://schemas.microsoft.com/office/powerpoint/2010/main" val="364946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804" y="51470"/>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Results – Confusion Matrix</a:t>
            </a:r>
            <a:endParaRPr lang="ko-KR" altLang="en-US" sz="4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58B1C2-04AB-4FB5-89A4-A6E4B82AB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059582"/>
            <a:ext cx="4985431" cy="3161277"/>
          </a:xfrm>
          <a:prstGeom prst="rect">
            <a:avLst/>
          </a:prstGeom>
        </p:spPr>
      </p:pic>
      <p:sp>
        <p:nvSpPr>
          <p:cNvPr id="5" name="TextBox 4">
            <a:extLst>
              <a:ext uri="{FF2B5EF4-FFF2-40B4-BE49-F238E27FC236}">
                <a16:creationId xmlns:a16="http://schemas.microsoft.com/office/drawing/2014/main" id="{B3C7A7E5-9BD2-48EC-8C0A-F7E137B58AD1}"/>
              </a:ext>
            </a:extLst>
          </p:cNvPr>
          <p:cNvSpPr txBox="1"/>
          <p:nvPr/>
        </p:nvSpPr>
        <p:spPr>
          <a:xfrm>
            <a:off x="1331640" y="4299942"/>
            <a:ext cx="7414658" cy="646331"/>
          </a:xfrm>
          <a:prstGeom prst="rect">
            <a:avLst/>
          </a:prstGeom>
          <a:noFill/>
        </p:spPr>
        <p:txBody>
          <a:bodyPr wrap="none" rtlCol="0">
            <a:spAutoFit/>
          </a:bodyPr>
          <a:lstStyle/>
          <a:p>
            <a:r>
              <a:rPr lang="en-US" dirty="0"/>
              <a:t>The Trained Model was subjected to an unknown data consisting of </a:t>
            </a:r>
            <a:br>
              <a:rPr lang="en-US" dirty="0"/>
            </a:br>
            <a:r>
              <a:rPr lang="en-US" dirty="0"/>
              <a:t>913 Articles. The Confusion Matrix for the same is as above.</a:t>
            </a:r>
            <a:endParaRPr lang="en-IN" dirty="0"/>
          </a:p>
        </p:txBody>
      </p:sp>
    </p:spTree>
    <p:extLst>
      <p:ext uri="{BB962C8B-B14F-4D97-AF65-F5344CB8AC3E}">
        <p14:creationId xmlns:p14="http://schemas.microsoft.com/office/powerpoint/2010/main" val="224659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804" y="51470"/>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Results – Comparison of Algorithms </a:t>
            </a:r>
            <a:endParaRPr lang="ko-KR" altLang="en-US" sz="4000" dirty="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062AFA27-471F-4447-BCA9-28380B6FFB44}"/>
              </a:ext>
            </a:extLst>
          </p:cNvPr>
          <p:cNvGraphicFramePr>
            <a:graphicFrameLocks noGrp="1"/>
          </p:cNvGraphicFramePr>
          <p:nvPr>
            <p:extLst>
              <p:ext uri="{D42A27DB-BD31-4B8C-83A1-F6EECF244321}">
                <p14:modId xmlns:p14="http://schemas.microsoft.com/office/powerpoint/2010/main" val="1329890981"/>
              </p:ext>
            </p:extLst>
          </p:nvPr>
        </p:nvGraphicFramePr>
        <p:xfrm>
          <a:off x="1524000" y="1347614"/>
          <a:ext cx="6096000" cy="3096345"/>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3207266502"/>
                    </a:ext>
                  </a:extLst>
                </a:gridCol>
                <a:gridCol w="2032000">
                  <a:extLst>
                    <a:ext uri="{9D8B030D-6E8A-4147-A177-3AD203B41FA5}">
                      <a16:colId xmlns:a16="http://schemas.microsoft.com/office/drawing/2014/main" val="2416981221"/>
                    </a:ext>
                  </a:extLst>
                </a:gridCol>
                <a:gridCol w="2032000">
                  <a:extLst>
                    <a:ext uri="{9D8B030D-6E8A-4147-A177-3AD203B41FA5}">
                      <a16:colId xmlns:a16="http://schemas.microsoft.com/office/drawing/2014/main" val="3197706811"/>
                    </a:ext>
                  </a:extLst>
                </a:gridCol>
              </a:tblGrid>
              <a:tr h="619269">
                <a:tc>
                  <a:txBody>
                    <a:bodyPr/>
                    <a:lstStyle/>
                    <a:p>
                      <a:r>
                        <a:rPr lang="en-US" dirty="0">
                          <a:solidFill>
                            <a:schemeClr val="tx1"/>
                          </a:solidFill>
                        </a:rPr>
                        <a:t>Algorithm</a:t>
                      </a:r>
                      <a:endParaRPr lang="en-IN" dirty="0">
                        <a:solidFill>
                          <a:schemeClr val="tx1"/>
                        </a:solidFill>
                      </a:endParaRPr>
                    </a:p>
                  </a:txBody>
                  <a:tcPr/>
                </a:tc>
                <a:tc>
                  <a:txBody>
                    <a:bodyPr/>
                    <a:lstStyle/>
                    <a:p>
                      <a:r>
                        <a:rPr lang="en-US" dirty="0">
                          <a:solidFill>
                            <a:schemeClr val="tx1"/>
                          </a:solidFill>
                        </a:rPr>
                        <a:t>Accuracy</a:t>
                      </a:r>
                      <a:endParaRPr lang="en-IN" dirty="0">
                        <a:solidFill>
                          <a:schemeClr val="tx1"/>
                        </a:solidFill>
                      </a:endParaRPr>
                    </a:p>
                  </a:txBody>
                  <a:tcPr/>
                </a:tc>
                <a:tc>
                  <a:txBody>
                    <a:bodyPr/>
                    <a:lstStyle/>
                    <a:p>
                      <a:r>
                        <a:rPr lang="en-US" dirty="0">
                          <a:solidFill>
                            <a:schemeClr val="tx1"/>
                          </a:solidFill>
                        </a:rPr>
                        <a:t>F1- Score</a:t>
                      </a:r>
                      <a:endParaRPr lang="en-IN" dirty="0">
                        <a:solidFill>
                          <a:schemeClr val="tx1"/>
                        </a:solidFill>
                      </a:endParaRPr>
                    </a:p>
                  </a:txBody>
                  <a:tcPr/>
                </a:tc>
                <a:extLst>
                  <a:ext uri="{0D108BD9-81ED-4DB2-BD59-A6C34878D82A}">
                    <a16:rowId xmlns:a16="http://schemas.microsoft.com/office/drawing/2014/main" val="806544465"/>
                  </a:ext>
                </a:extLst>
              </a:tr>
              <a:tr h="619269">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NLP + SVM</a:t>
                      </a:r>
                      <a:endParaRPr lang="en-IN" sz="2000" dirty="0">
                        <a:solidFill>
                          <a:schemeClr val="tx1"/>
                        </a:solidFill>
                        <a:effectLst/>
                      </a:endParaRPr>
                    </a:p>
                  </a:txBody>
                  <a:tcPr marL="63500" marR="63500" marT="63500" marB="63500"/>
                </a:tc>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91.09</a:t>
                      </a:r>
                      <a:endParaRPr lang="en-IN" sz="2000" dirty="0">
                        <a:solidFill>
                          <a:schemeClr val="tx1"/>
                        </a:solidFill>
                        <a:effectLst/>
                      </a:endParaRPr>
                    </a:p>
                  </a:txBody>
                  <a:tcPr marL="63500" marR="63500" marT="63500" marB="63500"/>
                </a:tc>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86.77</a:t>
                      </a:r>
                      <a:endParaRPr lang="en-IN" sz="2000" dirty="0">
                        <a:solidFill>
                          <a:schemeClr val="tx1"/>
                        </a:solidFill>
                        <a:effectLst/>
                      </a:endParaRPr>
                    </a:p>
                  </a:txBody>
                  <a:tcPr marL="63500" marR="63500" marT="63500" marB="63500"/>
                </a:tc>
                <a:extLst>
                  <a:ext uri="{0D108BD9-81ED-4DB2-BD59-A6C34878D82A}">
                    <a16:rowId xmlns:a16="http://schemas.microsoft.com/office/drawing/2014/main" val="666819518"/>
                  </a:ext>
                </a:extLst>
              </a:tr>
              <a:tr h="619269">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NLP + Decision Tree</a:t>
                      </a:r>
                      <a:endParaRPr lang="en-IN" sz="2000" dirty="0">
                        <a:solidFill>
                          <a:schemeClr val="tx1"/>
                        </a:solidFill>
                        <a:effectLst/>
                      </a:endParaRPr>
                    </a:p>
                  </a:txBody>
                  <a:tcPr marL="63500" marR="63500" marT="63500" marB="63500"/>
                </a:tc>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93.83</a:t>
                      </a:r>
                      <a:endParaRPr lang="en-IN" sz="2000" dirty="0">
                        <a:solidFill>
                          <a:schemeClr val="tx1"/>
                        </a:solidFill>
                        <a:effectLst/>
                      </a:endParaRPr>
                    </a:p>
                  </a:txBody>
                  <a:tcPr marL="63500" marR="63500" marT="63500" marB="63500"/>
                </a:tc>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88.93</a:t>
                      </a:r>
                      <a:endParaRPr lang="en-IN" sz="2000" dirty="0">
                        <a:solidFill>
                          <a:schemeClr val="tx1"/>
                        </a:solidFill>
                        <a:effectLst/>
                      </a:endParaRPr>
                    </a:p>
                  </a:txBody>
                  <a:tcPr marL="63500" marR="63500" marT="63500" marB="63500"/>
                </a:tc>
                <a:extLst>
                  <a:ext uri="{0D108BD9-81ED-4DB2-BD59-A6C34878D82A}">
                    <a16:rowId xmlns:a16="http://schemas.microsoft.com/office/drawing/2014/main" val="1823632543"/>
                  </a:ext>
                </a:extLst>
              </a:tr>
              <a:tr h="619269">
                <a:tc>
                  <a:txBody>
                    <a:bodyPr/>
                    <a:lstStyle/>
                    <a:p>
                      <a:pPr rtl="0" fontAlgn="t">
                        <a:spcBef>
                          <a:spcPts val="0"/>
                        </a:spcBef>
                        <a:spcAft>
                          <a:spcPts val="0"/>
                        </a:spcAft>
                      </a:pPr>
                      <a:r>
                        <a:rPr lang="en-IN" sz="1200" b="0" i="0" u="none" strike="noStrike">
                          <a:solidFill>
                            <a:schemeClr val="tx1"/>
                          </a:solidFill>
                          <a:effectLst/>
                          <a:latin typeface="Arial" panose="020B0604020202020204" pitchFamily="34" charset="0"/>
                        </a:rPr>
                        <a:t>NLP + LR</a:t>
                      </a:r>
                      <a:endParaRPr lang="en-IN" sz="2000">
                        <a:solidFill>
                          <a:schemeClr val="tx1"/>
                        </a:solidFill>
                        <a:effectLst/>
                      </a:endParaRPr>
                    </a:p>
                  </a:txBody>
                  <a:tcPr marL="63500" marR="63500" marT="63500" marB="63500"/>
                </a:tc>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89.67</a:t>
                      </a:r>
                      <a:endParaRPr lang="en-IN" sz="2000" dirty="0">
                        <a:solidFill>
                          <a:schemeClr val="tx1"/>
                        </a:solidFill>
                        <a:effectLst/>
                      </a:endParaRPr>
                    </a:p>
                  </a:txBody>
                  <a:tcPr marL="63500" marR="63500" marT="63500" marB="63500"/>
                </a:tc>
                <a:tc>
                  <a:txBody>
                    <a:bodyPr/>
                    <a:lstStyle/>
                    <a:p>
                      <a:pPr rtl="0" fontAlgn="t">
                        <a:spcBef>
                          <a:spcPts val="0"/>
                        </a:spcBef>
                        <a:spcAft>
                          <a:spcPts val="0"/>
                        </a:spcAft>
                      </a:pPr>
                      <a:r>
                        <a:rPr lang="en-IN" sz="1200" b="0" i="0" u="none" strike="noStrike" dirty="0">
                          <a:solidFill>
                            <a:schemeClr val="tx1"/>
                          </a:solidFill>
                          <a:effectLst/>
                          <a:latin typeface="Arial" panose="020B0604020202020204" pitchFamily="34" charset="0"/>
                        </a:rPr>
                        <a:t>84.42</a:t>
                      </a:r>
                      <a:endParaRPr lang="en-IN" sz="2000" dirty="0">
                        <a:solidFill>
                          <a:schemeClr val="tx1"/>
                        </a:solidFill>
                        <a:effectLst/>
                      </a:endParaRPr>
                    </a:p>
                  </a:txBody>
                  <a:tcPr marL="63500" marR="63500" marT="63500" marB="63500"/>
                </a:tc>
                <a:extLst>
                  <a:ext uri="{0D108BD9-81ED-4DB2-BD59-A6C34878D82A}">
                    <a16:rowId xmlns:a16="http://schemas.microsoft.com/office/drawing/2014/main" val="229186097"/>
                  </a:ext>
                </a:extLst>
              </a:tr>
              <a:tr h="619269">
                <a:tc>
                  <a:txBody>
                    <a:bodyPr/>
                    <a:lstStyle/>
                    <a:p>
                      <a:pPr rtl="0" fontAlgn="t">
                        <a:spcBef>
                          <a:spcPts val="0"/>
                        </a:spcBef>
                        <a:spcAft>
                          <a:spcPts val="0"/>
                        </a:spcAft>
                      </a:pPr>
                      <a:r>
                        <a:rPr lang="en-IN" sz="1200" b="1" i="0" u="none" strike="noStrike" dirty="0">
                          <a:solidFill>
                            <a:srgbClr val="000000"/>
                          </a:solidFill>
                          <a:effectLst/>
                          <a:latin typeface="Arial" panose="020B0604020202020204" pitchFamily="34" charset="0"/>
                        </a:rPr>
                        <a:t>NLP + Deep Learning (NN)</a:t>
                      </a:r>
                      <a:endParaRPr lang="en-IN" sz="2000" dirty="0">
                        <a:effectLst/>
                      </a:endParaRPr>
                    </a:p>
                  </a:txBody>
                  <a:tcPr marL="63500" marR="63500" marT="63500" marB="63500"/>
                </a:tc>
                <a:tc>
                  <a:txBody>
                    <a:bodyPr/>
                    <a:lstStyle/>
                    <a:p>
                      <a:pPr rtl="0" fontAlgn="t">
                        <a:spcBef>
                          <a:spcPts val="0"/>
                        </a:spcBef>
                        <a:spcAft>
                          <a:spcPts val="0"/>
                        </a:spcAft>
                      </a:pPr>
                      <a:r>
                        <a:rPr lang="en-IN" sz="1200" b="1" i="0" u="none" strike="noStrike" dirty="0">
                          <a:solidFill>
                            <a:srgbClr val="000000"/>
                          </a:solidFill>
                          <a:effectLst/>
                          <a:latin typeface="Arial" panose="020B0604020202020204" pitchFamily="34" charset="0"/>
                        </a:rPr>
                        <a:t>94.69</a:t>
                      </a:r>
                      <a:endParaRPr lang="en-IN" sz="2000" dirty="0">
                        <a:effectLst/>
                      </a:endParaRPr>
                    </a:p>
                  </a:txBody>
                  <a:tcPr marL="63500" marR="63500" marT="63500" marB="63500"/>
                </a:tc>
                <a:tc>
                  <a:txBody>
                    <a:bodyPr/>
                    <a:lstStyle/>
                    <a:p>
                      <a:pPr rtl="0" fontAlgn="t">
                        <a:spcBef>
                          <a:spcPts val="0"/>
                        </a:spcBef>
                        <a:spcAft>
                          <a:spcPts val="0"/>
                        </a:spcAft>
                      </a:pPr>
                      <a:r>
                        <a:rPr lang="en-IN" sz="1200" b="1" i="0" u="none" strike="noStrike" dirty="0">
                          <a:solidFill>
                            <a:srgbClr val="000000"/>
                          </a:solidFill>
                          <a:effectLst/>
                          <a:latin typeface="Arial" panose="020B0604020202020204" pitchFamily="34" charset="0"/>
                        </a:rPr>
                        <a:t>91.74</a:t>
                      </a:r>
                      <a:endParaRPr lang="en-IN" sz="2000" dirty="0">
                        <a:effectLst/>
                      </a:endParaRPr>
                    </a:p>
                  </a:txBody>
                  <a:tcPr marL="63500" marR="63500" marT="63500" marB="63500"/>
                </a:tc>
                <a:extLst>
                  <a:ext uri="{0D108BD9-81ED-4DB2-BD59-A6C34878D82A}">
                    <a16:rowId xmlns:a16="http://schemas.microsoft.com/office/drawing/2014/main" val="879969249"/>
                  </a:ext>
                </a:extLst>
              </a:tr>
            </a:tbl>
          </a:graphicData>
        </a:graphic>
      </p:graphicFrame>
    </p:spTree>
    <p:extLst>
      <p:ext uri="{BB962C8B-B14F-4D97-AF65-F5344CB8AC3E}">
        <p14:creationId xmlns:p14="http://schemas.microsoft.com/office/powerpoint/2010/main" val="338766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44797"/>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Conclusion</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07504" y="1275606"/>
            <a:ext cx="8712967" cy="3394472"/>
          </a:xfrm>
        </p:spPr>
        <p:txBody>
          <a:bodyPr>
            <a:normAutofit/>
          </a:bodyPr>
          <a:lstStyle/>
          <a:p>
            <a:pPr algn="l"/>
            <a:r>
              <a:rPr lang="en-US" sz="1800" b="0" i="0" u="none" strike="noStrike" baseline="0" dirty="0">
                <a:latin typeface="CMBX12"/>
              </a:rPr>
              <a:t>Many people consume news from social network instead of main-stream news media.</a:t>
            </a:r>
            <a:br>
              <a:rPr lang="en-US" sz="1800" b="0" i="0" u="none" strike="noStrike" baseline="0" dirty="0">
                <a:latin typeface="CMBX12"/>
              </a:rPr>
            </a:br>
            <a:r>
              <a:rPr lang="en-US" sz="1800" b="0" i="0" u="none" strike="noStrike" baseline="0" dirty="0">
                <a:latin typeface="CMBX12"/>
              </a:rPr>
              <a:t>However, social media has also been used to spread misinformation, which has bad  </a:t>
            </a:r>
            <a:br>
              <a:rPr lang="en-US" sz="1800" b="0" i="0" u="none" strike="noStrike" baseline="0" dirty="0">
                <a:latin typeface="CMBX12"/>
              </a:rPr>
            </a:br>
            <a:r>
              <a:rPr lang="en-US" sz="1800" b="0" i="0" u="none" strike="noStrike" baseline="0" dirty="0">
                <a:latin typeface="CMBX12"/>
              </a:rPr>
              <a:t>impact on individuals and </a:t>
            </a:r>
            <a:r>
              <a:rPr lang="en-IN" sz="1800" b="0" i="0" u="none" strike="noStrike" baseline="0" dirty="0">
                <a:latin typeface="CMBX12"/>
              </a:rPr>
              <a:t>communities.</a:t>
            </a:r>
          </a:p>
          <a:p>
            <a:pPr algn="l"/>
            <a:r>
              <a:rPr lang="en-US" sz="1800" b="0" i="0" u="none" strike="noStrike" baseline="0" dirty="0">
                <a:latin typeface="CMBX12"/>
              </a:rPr>
              <a:t>In this project, a model for falsified news detection using deep learning algorithm &amp; </a:t>
            </a:r>
            <a:br>
              <a:rPr lang="en-US" sz="1800" b="0" i="0" u="none" strike="noStrike" baseline="0" dirty="0">
                <a:latin typeface="CMBX12"/>
              </a:rPr>
            </a:br>
            <a:r>
              <a:rPr lang="en-US" sz="1800" b="0" i="0" u="none" strike="noStrike" baseline="0" dirty="0">
                <a:latin typeface="CMBX12"/>
              </a:rPr>
              <a:t>N-Gram Vectorization has been developed. </a:t>
            </a:r>
          </a:p>
          <a:p>
            <a:pPr algn="l"/>
            <a:r>
              <a:rPr lang="en-US" sz="1800" b="0" i="0" u="none" strike="noStrike" baseline="0" dirty="0">
                <a:latin typeface="CMBX12"/>
              </a:rPr>
              <a:t>This model takes news URL/Title as an input and based on the features observed by </a:t>
            </a:r>
            <a:br>
              <a:rPr lang="en-US" sz="1800" b="0" i="0" u="none" strike="noStrike" baseline="0" dirty="0">
                <a:latin typeface="CMBX12"/>
              </a:rPr>
            </a:br>
            <a:r>
              <a:rPr lang="en-US" sz="1800" b="0" i="0" u="none" strike="noStrike" baseline="0" dirty="0">
                <a:latin typeface="CMBX12"/>
              </a:rPr>
              <a:t>deep learning model, it predicts whether news is false or true and displays it to the user via a web app interface.</a:t>
            </a:r>
            <a:endParaRPr lang="en-US" altLang="ko-KR"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6546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ctr"/>
            <a:r>
              <a:rPr lang="en-US" altLang="ko-KR" sz="4000" dirty="0">
                <a:latin typeface="Calibri" panose="020F0502020204030204" pitchFamily="34" charset="0"/>
                <a:cs typeface="Calibri" panose="020F0502020204030204" pitchFamily="34" charset="0"/>
              </a:rPr>
              <a:t>Motivation</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403648" y="1200151"/>
            <a:ext cx="7283152" cy="3394472"/>
          </a:xfrm>
        </p:spPr>
        <p:txBody>
          <a:bodyPr>
            <a:normAutofit/>
          </a:bodyPr>
          <a:lstStyle/>
          <a:p>
            <a:r>
              <a:rPr lang="en-US" altLang="ko-KR" sz="1800" dirty="0">
                <a:latin typeface="Calibri Light" panose="020F0302020204030204" pitchFamily="34" charset="0"/>
                <a:cs typeface="Calibri Light" panose="020F0302020204030204" pitchFamily="34" charset="0"/>
              </a:rPr>
              <a:t>In Today's world, anybody can post the content over the internet.</a:t>
            </a:r>
            <a:endParaRPr lang="en-US" altLang="ko-KR" sz="1800" baseline="30000" dirty="0">
              <a:latin typeface="Calibri Light" panose="020F0302020204030204" pitchFamily="34" charset="0"/>
              <a:cs typeface="Calibri Light" panose="020F0302020204030204" pitchFamily="34" charset="0"/>
            </a:endParaRPr>
          </a:p>
          <a:p>
            <a:r>
              <a:rPr lang="en-US" altLang="ko-KR" sz="1800" dirty="0">
                <a:latin typeface="Calibri Light" panose="020F0302020204030204" pitchFamily="34" charset="0"/>
                <a:cs typeface="Calibri Light" panose="020F0302020204030204" pitchFamily="34" charset="0"/>
              </a:rPr>
              <a:t>It is harmful for the society to believe on the rumors and pretend to be a news.</a:t>
            </a:r>
          </a:p>
          <a:p>
            <a:r>
              <a:rPr lang="en-US" altLang="ko-KR" sz="1800" dirty="0">
                <a:latin typeface="Calibri Light" panose="020F0302020204030204" pitchFamily="34" charset="0"/>
                <a:cs typeface="Calibri Light" panose="020F0302020204030204" pitchFamily="34" charset="0"/>
              </a:rPr>
              <a:t>The fake news can lead to mob lynching, riots and negative or wrong information</a:t>
            </a:r>
            <a:endParaRPr lang="en-US" altLang="ko-KR" sz="1800" baseline="30000" dirty="0">
              <a:latin typeface="Calibri Light" panose="020F0302020204030204" pitchFamily="34" charset="0"/>
              <a:cs typeface="Calibri Light" panose="020F0302020204030204" pitchFamily="34" charset="0"/>
            </a:endParaRPr>
          </a:p>
          <a:p>
            <a:r>
              <a:rPr lang="en-US" altLang="ko-KR" sz="1800" dirty="0">
                <a:latin typeface="Calibri Light" panose="020F0302020204030204" pitchFamily="34" charset="0"/>
                <a:cs typeface="Calibri Light" panose="020F0302020204030204" pitchFamily="34" charset="0"/>
              </a:rPr>
              <a:t>Fake news detection is made to stop the rumors that are being spread through the various platforms whether it be social media or messaging platforms</a:t>
            </a:r>
          </a:p>
          <a:p>
            <a:r>
              <a:rPr lang="en-US" altLang="ko-KR" sz="1800" dirty="0">
                <a:latin typeface="Calibri Light" panose="020F0302020204030204" pitchFamily="34" charset="0"/>
                <a:cs typeface="Calibri Light" panose="020F0302020204030204" pitchFamily="34" charset="0"/>
              </a:rPr>
              <a:t>Fake news tries to stop such false information thereby protecting the society from this kind of violence.</a:t>
            </a:r>
          </a:p>
          <a:p>
            <a:r>
              <a:rPr lang="en-US" altLang="ko-KR" sz="1800" dirty="0">
                <a:latin typeface="Calibri Light" panose="020F0302020204030204" pitchFamily="34" charset="0"/>
                <a:cs typeface="Calibri Light" panose="020F0302020204030204" pitchFamily="34" charset="0"/>
              </a:rPr>
              <a:t>Satirical Cues are prevalent in false news &amp; they can help in detection.</a:t>
            </a:r>
            <a:endParaRPr lang="en-US" altLang="ko-KR" sz="1800" baseline="30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59506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44797"/>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Future Work</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251520" y="1275606"/>
            <a:ext cx="8424935" cy="3394472"/>
          </a:xfrm>
        </p:spPr>
        <p:txBody>
          <a:bodyPr>
            <a:normAutofit/>
          </a:bodyPr>
          <a:lstStyle/>
          <a:p>
            <a:pPr algn="l"/>
            <a:r>
              <a:rPr lang="en-US" sz="1800" b="0" i="0" u="none" strike="noStrike" baseline="0" dirty="0">
                <a:latin typeface="CMBX12"/>
              </a:rPr>
              <a:t>Since the entire project has been developed using design patterns which emphasize on modularity of the individual components, we have managed to develop the backend in such a form that it can be used by any website/application without any issues. </a:t>
            </a:r>
          </a:p>
          <a:p>
            <a:pPr algn="l"/>
            <a:r>
              <a:rPr lang="en-US" sz="1800" b="0" i="0" u="none" strike="noStrike" baseline="0" dirty="0">
                <a:latin typeface="CMBX12"/>
              </a:rPr>
              <a:t>The Backend accepts URL of articles in JSON format and returns the result in JSON , making the entire backend as lucid as a REST API.</a:t>
            </a:r>
          </a:p>
          <a:p>
            <a:pPr algn="l"/>
            <a:r>
              <a:rPr lang="en-US" sz="1800" b="0" i="0" u="none" strike="noStrike" baseline="0" dirty="0">
                <a:latin typeface="CMBX12"/>
              </a:rPr>
              <a:t>Therefore, we believe that there is a great scope of application of our model in a lot of applications.</a:t>
            </a:r>
          </a:p>
          <a:p>
            <a:pPr algn="l"/>
            <a:r>
              <a:rPr lang="en-US" sz="1800" b="0" i="0" u="none" strike="noStrike" baseline="0" dirty="0">
                <a:latin typeface="CMBX12"/>
              </a:rPr>
              <a:t>The Model can be further optimized once GPT-3 is publicly available for use. </a:t>
            </a:r>
          </a:p>
          <a:p>
            <a:pPr algn="l"/>
            <a:r>
              <a:rPr lang="en-US" sz="1800" b="0" i="0" u="none" strike="noStrike" baseline="0" dirty="0">
                <a:latin typeface="CMBX12"/>
              </a:rPr>
              <a:t>Graph based Neural Networks can also be looked towards as one of the options.</a:t>
            </a:r>
            <a:endParaRPr lang="en-US" altLang="ko-KR"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57723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Paper Publication Status -1</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403648" y="1200151"/>
            <a:ext cx="7283152" cy="3394472"/>
          </a:xfrm>
        </p:spPr>
        <p:txBody>
          <a:bodyPr>
            <a:normAutofit/>
          </a:bodyPr>
          <a:lstStyle/>
          <a:p>
            <a:r>
              <a:rPr lang="en-US" altLang="ko-KR" sz="2000" dirty="0">
                <a:latin typeface="Calibri Light" panose="020F0302020204030204" pitchFamily="34" charset="0"/>
                <a:cs typeface="Calibri Light" panose="020F0302020204030204" pitchFamily="34" charset="0"/>
              </a:rPr>
              <a:t>Title : A Review on Falsified News Detection Using Deep Learning Approach </a:t>
            </a:r>
          </a:p>
          <a:p>
            <a:r>
              <a:rPr lang="en-US" altLang="ko-KR" sz="2000" dirty="0">
                <a:latin typeface="Calibri Light" panose="020F0302020204030204" pitchFamily="34" charset="0"/>
                <a:cs typeface="Calibri Light" panose="020F0302020204030204" pitchFamily="34" charset="0"/>
              </a:rPr>
              <a:t>Journal : IJRASET</a:t>
            </a:r>
          </a:p>
          <a:p>
            <a:r>
              <a:rPr lang="en-US" altLang="ko-KR" sz="2000" dirty="0">
                <a:latin typeface="Calibri Light" panose="020F0302020204030204" pitchFamily="34" charset="0"/>
                <a:cs typeface="Calibri Light" panose="020F0302020204030204" pitchFamily="34" charset="0"/>
              </a:rPr>
              <a:t>Status : Accepted with Revisions</a:t>
            </a:r>
          </a:p>
          <a:p>
            <a:r>
              <a:rPr lang="en-US" altLang="ko-KR" sz="2000" dirty="0">
                <a:latin typeface="Calibri Light" panose="020F0302020204030204" pitchFamily="34" charset="0"/>
                <a:cs typeface="Calibri Light" panose="020F0302020204030204" pitchFamily="34" charset="0"/>
              </a:rPr>
              <a:t>DOI : </a:t>
            </a:r>
            <a:r>
              <a:rPr lang="en-US" altLang="ko-KR" sz="2000" dirty="0">
                <a:latin typeface="Calibri Light" panose="020F0302020204030204" pitchFamily="34" charset="0"/>
                <a:cs typeface="Calibri Light" panose="020F0302020204030204" pitchFamily="34" charset="0"/>
                <a:hlinkClick r:id="rId3"/>
              </a:rPr>
              <a:t>https://doi.org/10.22214/ijraset.2021.34526</a:t>
            </a:r>
            <a:endParaRPr lang="en-US" altLang="ko-K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7760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Paper Publication Status -2</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403648" y="1200151"/>
            <a:ext cx="7283152" cy="3394472"/>
          </a:xfrm>
        </p:spPr>
        <p:txBody>
          <a:bodyPr>
            <a:normAutofit/>
          </a:bodyPr>
          <a:lstStyle/>
          <a:p>
            <a:r>
              <a:rPr lang="en-US" altLang="ko-KR" sz="2000" dirty="0">
                <a:latin typeface="Calibri Light" panose="020F0302020204030204" pitchFamily="34" charset="0"/>
                <a:cs typeface="Calibri Light" panose="020F0302020204030204" pitchFamily="34" charset="0"/>
              </a:rPr>
              <a:t>Title : Falsified News Detection Using Deep Learning Approach </a:t>
            </a:r>
          </a:p>
          <a:p>
            <a:r>
              <a:rPr lang="en-US" altLang="ko-KR" sz="2000" dirty="0">
                <a:latin typeface="Calibri Light" panose="020F0302020204030204" pitchFamily="34" charset="0"/>
                <a:cs typeface="Calibri Light" panose="020F0302020204030204" pitchFamily="34" charset="0"/>
              </a:rPr>
              <a:t>Paper ID : 840</a:t>
            </a:r>
          </a:p>
          <a:p>
            <a:r>
              <a:rPr lang="en-US" altLang="ko-KR" sz="2000" dirty="0">
                <a:latin typeface="Calibri Light" panose="020F0302020204030204" pitchFamily="34" charset="0"/>
                <a:cs typeface="Calibri Light" panose="020F0302020204030204" pitchFamily="34" charset="0"/>
              </a:rPr>
              <a:t>Conference : IEEE ASIANCON-2021</a:t>
            </a:r>
          </a:p>
          <a:p>
            <a:r>
              <a:rPr lang="en-US" altLang="ko-KR" sz="2000" dirty="0">
                <a:latin typeface="Calibri Light" panose="020F0302020204030204" pitchFamily="34" charset="0"/>
                <a:cs typeface="Calibri Light" panose="020F0302020204030204" pitchFamily="34" charset="0"/>
              </a:rPr>
              <a:t>Status : Submitted, Acceptance will be updated by July 2 2021</a:t>
            </a:r>
          </a:p>
        </p:txBody>
      </p:sp>
    </p:spTree>
    <p:extLst>
      <p:ext uri="{BB962C8B-B14F-4D97-AF65-F5344CB8AC3E}">
        <p14:creationId xmlns:p14="http://schemas.microsoft.com/office/powerpoint/2010/main" val="1797744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35CE8E2A-60DC-4A87-8664-36A3C064521F}"/>
              </a:ext>
            </a:extLst>
          </p:cNvPr>
          <p:cNvSpPr>
            <a:spLocks noGrp="1"/>
          </p:cNvSpPr>
          <p:nvPr>
            <p:ph type="title"/>
          </p:nvPr>
        </p:nvSpPr>
        <p:spPr>
          <a:xfrm>
            <a:off x="1012828" y="36428"/>
            <a:ext cx="7732337" cy="857250"/>
          </a:xfrm>
        </p:spPr>
        <p:txBody>
          <a:bodyPr>
            <a:normAutofit/>
          </a:bodyPr>
          <a:lstStyle/>
          <a:p>
            <a:r>
              <a:rPr lang="en-US" altLang="ko-KR" sz="4000" dirty="0">
                <a:latin typeface="Calibri" panose="020F0502020204030204" pitchFamily="34" charset="0"/>
                <a:cs typeface="Calibri" panose="020F0502020204030204" pitchFamily="34" charset="0"/>
              </a:rPr>
              <a:t>References (1/2)</a:t>
            </a:r>
            <a:endParaRPr lang="ko-KR" altLang="en-US" sz="4000" dirty="0">
              <a:latin typeface="Calibri" panose="020F0502020204030204" pitchFamily="34" charset="0"/>
              <a:cs typeface="Calibri" panose="020F0502020204030204" pitchFamily="34" charset="0"/>
            </a:endParaRPr>
          </a:p>
        </p:txBody>
      </p:sp>
      <p:sp>
        <p:nvSpPr>
          <p:cNvPr id="12" name="Rectangle 23">
            <a:extLst>
              <a:ext uri="{FF2B5EF4-FFF2-40B4-BE49-F238E27FC236}">
                <a16:creationId xmlns:a16="http://schemas.microsoft.com/office/drawing/2014/main" id="{1B52EE8C-1621-44C6-8BE7-600EBDC47554}"/>
              </a:ext>
            </a:extLst>
          </p:cNvPr>
          <p:cNvSpPr>
            <a:spLocks/>
          </p:cNvSpPr>
          <p:nvPr/>
        </p:nvSpPr>
        <p:spPr bwMode="auto">
          <a:xfrm>
            <a:off x="1331640" y="843558"/>
            <a:ext cx="7269509" cy="4104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r>
              <a:rPr lang="en-US" sz="1000" b="1" dirty="0">
                <a:latin typeface="Open Sans Light" charset="0"/>
                <a:ea typeface="ＭＳ Ｐゴシック" charset="0"/>
                <a:cs typeface="Open Sans Light" charset="0"/>
                <a:sym typeface="Open Sans Light" charset="0"/>
              </a:rPr>
              <a:t>[1] S. H. Kong, L. M. Tan, K. H. Gan and N. H. Samsudin, ” Fake News  Detection  using  Deep  Learning,”  2020  IEEE  10th  Symposium on Computer Applications  Industrial Electronics (ISCAIE),Malaysia, 2020, pp. 102-107, </a:t>
            </a:r>
            <a:r>
              <a:rPr lang="en-US" sz="1000" b="1" dirty="0" err="1">
                <a:latin typeface="Open Sans Light" charset="0"/>
                <a:ea typeface="ＭＳ Ｐゴシック" charset="0"/>
                <a:cs typeface="Open Sans Light" charset="0"/>
                <a:sym typeface="Open Sans Light" charset="0"/>
              </a:rPr>
              <a:t>doi</a:t>
            </a:r>
            <a:r>
              <a:rPr lang="en-US" sz="1000" b="1" dirty="0">
                <a:latin typeface="Open Sans Light" charset="0"/>
                <a:ea typeface="ＭＳ Ｐゴシック" charset="0"/>
                <a:cs typeface="Open Sans Light" charset="0"/>
                <a:sym typeface="Open Sans Light" charset="0"/>
              </a:rPr>
              <a:t>: 10.1109/ISCAIE47305.2020.9108841..</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[2] L. Wu, Y. Rao, H. Yu, Y. Wang and N. Ambreen, ”A Multi-semantics Classification Method Based on Deep Learning for In-credible  Messages  on  Social  Media,”  in  Chinese  Journal  of  Electronics, vol. 28, no. 4, pp. 754-763, 7 2019, </a:t>
            </a:r>
            <a:r>
              <a:rPr lang="en-US" sz="1000" b="1" dirty="0" err="1">
                <a:latin typeface="Open Sans Light" charset="0"/>
                <a:ea typeface="ＭＳ Ｐゴシック" charset="0"/>
                <a:cs typeface="Open Sans Light" charset="0"/>
                <a:sym typeface="Open Sans Light" charset="0"/>
              </a:rPr>
              <a:t>doi</a:t>
            </a:r>
            <a:r>
              <a:rPr lang="en-US" sz="1000" b="1" dirty="0">
                <a:latin typeface="Open Sans Light" charset="0"/>
                <a:ea typeface="ＭＳ Ｐゴシック" charset="0"/>
                <a:cs typeface="Open Sans Light" charset="0"/>
                <a:sym typeface="Open Sans Light" charset="0"/>
              </a:rPr>
              <a:t>: 10.1049/cje.2019.05.002.</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[3] M. K. </a:t>
            </a:r>
            <a:r>
              <a:rPr lang="en-US" sz="1000" b="1" dirty="0" err="1">
                <a:latin typeface="Open Sans Light" charset="0"/>
                <a:ea typeface="ＭＳ Ｐゴシック" charset="0"/>
                <a:cs typeface="Open Sans Light" charset="0"/>
                <a:sym typeface="Open Sans Light" charset="0"/>
              </a:rPr>
              <a:t>Elhadad</a:t>
            </a:r>
            <a:r>
              <a:rPr lang="en-US" sz="1000" b="1" dirty="0">
                <a:latin typeface="Open Sans Light" charset="0"/>
                <a:ea typeface="ＭＳ Ｐゴシック" charset="0"/>
                <a:cs typeface="Open Sans Light" charset="0"/>
                <a:sym typeface="Open Sans Light" charset="0"/>
              </a:rPr>
              <a:t>, K. F. Li and F. </a:t>
            </a:r>
            <a:r>
              <a:rPr lang="en-US" sz="1000" b="1" dirty="0" err="1">
                <a:latin typeface="Open Sans Light" charset="0"/>
                <a:ea typeface="ＭＳ Ｐゴシック" charset="0"/>
                <a:cs typeface="Open Sans Light" charset="0"/>
                <a:sym typeface="Open Sans Light" charset="0"/>
              </a:rPr>
              <a:t>Gebali</a:t>
            </a:r>
            <a:r>
              <a:rPr lang="en-US" sz="1000" b="1" dirty="0">
                <a:latin typeface="Open Sans Light" charset="0"/>
                <a:ea typeface="ＭＳ Ｐゴシック" charset="0"/>
                <a:cs typeface="Open Sans Light" charset="0"/>
                <a:sym typeface="Open Sans Light" charset="0"/>
              </a:rPr>
              <a:t>, ”Detecting Misleading Information on COVID-19,” in IEEE Access, vol.  8, pp.  165201-165215, 2020, </a:t>
            </a:r>
            <a:r>
              <a:rPr lang="en-US" sz="1000" b="1" dirty="0" err="1">
                <a:latin typeface="Open Sans Light" charset="0"/>
                <a:ea typeface="ＭＳ Ｐゴシック" charset="0"/>
                <a:cs typeface="Open Sans Light" charset="0"/>
                <a:sym typeface="Open Sans Light" charset="0"/>
              </a:rPr>
              <a:t>doi</a:t>
            </a:r>
            <a:r>
              <a:rPr lang="en-US" sz="1000" b="1" dirty="0">
                <a:latin typeface="Open Sans Light" charset="0"/>
                <a:ea typeface="ＭＳ Ｐゴシック" charset="0"/>
                <a:cs typeface="Open Sans Light" charset="0"/>
                <a:sym typeface="Open Sans Light" charset="0"/>
              </a:rPr>
              <a:t>:  10.1109/ACCESS.2020.3022867.</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[4]  M.  Umer,  Z.  Imtiaz,  S.  Ullah,  A.  Mehmood,  G.  S.  Choi  and B.W.  On,  ”Fake  News  Stance  Detection  Using  Deep  Learning Architecture (CNN-LSTM),” in IEEE Access, vol.  8, pp.  156695-156706, 2020, </a:t>
            </a:r>
            <a:r>
              <a:rPr lang="en-US" sz="1000" b="1" dirty="0" err="1">
                <a:latin typeface="Open Sans Light" charset="0"/>
                <a:ea typeface="ＭＳ Ｐゴシック" charset="0"/>
                <a:cs typeface="Open Sans Light" charset="0"/>
                <a:sym typeface="Open Sans Light" charset="0"/>
              </a:rPr>
              <a:t>doi</a:t>
            </a:r>
            <a:r>
              <a:rPr lang="en-US" sz="1000" b="1" dirty="0">
                <a:latin typeface="Open Sans Light" charset="0"/>
                <a:ea typeface="ＭＳ Ｐゴシック" charset="0"/>
                <a:cs typeface="Open Sans Light" charset="0"/>
                <a:sym typeface="Open Sans Light" charset="0"/>
              </a:rPr>
              <a:t>:  10.1109/ACCESS.2020.3019735.</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[5] F. T. </a:t>
            </a:r>
            <a:r>
              <a:rPr lang="en-US" sz="1000" b="1" dirty="0" err="1">
                <a:latin typeface="Open Sans Light" charset="0"/>
                <a:ea typeface="ＭＳ Ｐゴシック" charset="0"/>
                <a:cs typeface="Open Sans Light" charset="0"/>
                <a:sym typeface="Open Sans Light" charset="0"/>
              </a:rPr>
              <a:t>Asr</a:t>
            </a:r>
            <a:r>
              <a:rPr lang="en-US" sz="1000" b="1" dirty="0">
                <a:latin typeface="Open Sans Light" charset="0"/>
                <a:ea typeface="ＭＳ Ｐゴシック" charset="0"/>
                <a:cs typeface="Open Sans Light" charset="0"/>
                <a:sym typeface="Open Sans Light" charset="0"/>
              </a:rPr>
              <a:t> and M. Taboada, ”Big Data and quality data for fakenews and misinformation detection”, Big Data Soc., vol.  6, no.  1,pp.  1-14, May 2019.</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[6]  Jiawei,  Zhang   Dong,  Bowen  &amp;  Yu,  Philip.   (2020).   FakeDetector:  Effective Fake News Detection with Deep Diffusive Neural Network.  1826-1829.  10.1109/ICDE48307.2020.00180.</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[7] Kumar, S, Asthana, R, Upadhyay, S, </a:t>
            </a:r>
            <a:r>
              <a:rPr lang="en-US" sz="1000" b="1" dirty="0" err="1">
                <a:latin typeface="Open Sans Light" charset="0"/>
                <a:ea typeface="ＭＳ Ｐゴシック" charset="0"/>
                <a:cs typeface="Open Sans Light" charset="0"/>
                <a:sym typeface="Open Sans Light" charset="0"/>
              </a:rPr>
              <a:t>Upreti</a:t>
            </a:r>
            <a:r>
              <a:rPr lang="en-US" sz="1000" b="1" dirty="0">
                <a:latin typeface="Open Sans Light" charset="0"/>
                <a:ea typeface="ＭＳ Ｐゴシック" charset="0"/>
                <a:cs typeface="Open Sans Light" charset="0"/>
                <a:sym typeface="Open Sans Light" charset="0"/>
              </a:rPr>
              <a:t>, N, Akbar, M. Fake news detection using deep learning models: A novel approach. Trans Emerging Tel Tech. 2020; 31:e3767. </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[8] Thota, </a:t>
            </a:r>
            <a:r>
              <a:rPr lang="en-US" sz="1000" b="1" dirty="0" err="1">
                <a:latin typeface="Open Sans Light" charset="0"/>
                <a:ea typeface="ＭＳ Ｐゴシック" charset="0"/>
                <a:cs typeface="Open Sans Light" charset="0"/>
                <a:sym typeface="Open Sans Light" charset="0"/>
              </a:rPr>
              <a:t>Aswini</a:t>
            </a:r>
            <a:r>
              <a:rPr lang="en-US" sz="1000" b="1" dirty="0">
                <a:latin typeface="Open Sans Light" charset="0"/>
                <a:ea typeface="ＭＳ Ｐゴシック" charset="0"/>
                <a:cs typeface="Open Sans Light" charset="0"/>
                <a:sym typeface="Open Sans Light" charset="0"/>
              </a:rPr>
              <a:t>; Tilak, Priyanka; Ahluwalia, </a:t>
            </a:r>
            <a:r>
              <a:rPr lang="en-US" sz="1000" b="1" dirty="0" err="1">
                <a:latin typeface="Open Sans Light" charset="0"/>
                <a:ea typeface="ＭＳ Ｐゴシック" charset="0"/>
                <a:cs typeface="Open Sans Light" charset="0"/>
                <a:sym typeface="Open Sans Light" charset="0"/>
              </a:rPr>
              <a:t>Simrat</a:t>
            </a:r>
            <a:r>
              <a:rPr lang="en-US" sz="1000" b="1" dirty="0">
                <a:latin typeface="Open Sans Light" charset="0"/>
                <a:ea typeface="ＭＳ Ｐゴシック" charset="0"/>
                <a:cs typeface="Open Sans Light" charset="0"/>
                <a:sym typeface="Open Sans Light" charset="0"/>
              </a:rPr>
              <a:t>; and </a:t>
            </a:r>
            <a:r>
              <a:rPr lang="en-US" sz="1000" b="1" dirty="0" err="1">
                <a:latin typeface="Open Sans Light" charset="0"/>
                <a:ea typeface="ＭＳ Ｐゴシック" charset="0"/>
                <a:cs typeface="Open Sans Light" charset="0"/>
                <a:sym typeface="Open Sans Light" charset="0"/>
              </a:rPr>
              <a:t>Lohia</a:t>
            </a:r>
            <a:r>
              <a:rPr lang="en-US" sz="1000" b="1" dirty="0">
                <a:latin typeface="Open Sans Light" charset="0"/>
                <a:ea typeface="ＭＳ Ｐゴシック" charset="0"/>
                <a:cs typeface="Open Sans Light" charset="0"/>
                <a:sym typeface="Open Sans Light" charset="0"/>
              </a:rPr>
              <a:t>, </a:t>
            </a:r>
            <a:r>
              <a:rPr lang="en-US" sz="1000" b="1" dirty="0" err="1">
                <a:latin typeface="Open Sans Light" charset="0"/>
                <a:ea typeface="ＭＳ Ｐゴシック" charset="0"/>
                <a:cs typeface="Open Sans Light" charset="0"/>
                <a:sym typeface="Open Sans Light" charset="0"/>
              </a:rPr>
              <a:t>Nibrat</a:t>
            </a:r>
            <a:r>
              <a:rPr lang="en-US" sz="1000" b="1" dirty="0">
                <a:latin typeface="Open Sans Light" charset="0"/>
                <a:ea typeface="ＭＳ Ｐゴシック" charset="0"/>
                <a:cs typeface="Open Sans Light" charset="0"/>
                <a:sym typeface="Open Sans Light" charset="0"/>
              </a:rPr>
              <a:t> (2018) "Fake News Detection: A Deep Learning Approach," SMU Data Science Review: Vol. 1 : No. 3 , Article 10.</a:t>
            </a:r>
          </a:p>
        </p:txBody>
      </p:sp>
    </p:spTree>
    <p:extLst>
      <p:ext uri="{BB962C8B-B14F-4D97-AF65-F5344CB8AC3E}">
        <p14:creationId xmlns:p14="http://schemas.microsoft.com/office/powerpoint/2010/main" val="42095511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35CE8E2A-60DC-4A87-8664-36A3C064521F}"/>
              </a:ext>
            </a:extLst>
          </p:cNvPr>
          <p:cNvSpPr>
            <a:spLocks noGrp="1"/>
          </p:cNvSpPr>
          <p:nvPr>
            <p:ph type="title"/>
          </p:nvPr>
        </p:nvSpPr>
        <p:spPr>
          <a:xfrm>
            <a:off x="1012828" y="36428"/>
            <a:ext cx="7732337" cy="857250"/>
          </a:xfrm>
        </p:spPr>
        <p:txBody>
          <a:bodyPr>
            <a:normAutofit/>
          </a:bodyPr>
          <a:lstStyle/>
          <a:p>
            <a:r>
              <a:rPr lang="en-US" altLang="ko-KR" sz="4000" dirty="0">
                <a:latin typeface="Calibri" panose="020F0502020204030204" pitchFamily="34" charset="0"/>
                <a:cs typeface="Calibri" panose="020F0502020204030204" pitchFamily="34" charset="0"/>
              </a:rPr>
              <a:t>References (2/2)</a:t>
            </a:r>
            <a:endParaRPr lang="ko-KR" altLang="en-US" sz="4000" dirty="0">
              <a:latin typeface="Calibri" panose="020F0502020204030204" pitchFamily="34" charset="0"/>
              <a:cs typeface="Calibri" panose="020F0502020204030204" pitchFamily="34" charset="0"/>
            </a:endParaRPr>
          </a:p>
        </p:txBody>
      </p:sp>
      <p:sp>
        <p:nvSpPr>
          <p:cNvPr id="12" name="Rectangle 23">
            <a:extLst>
              <a:ext uri="{FF2B5EF4-FFF2-40B4-BE49-F238E27FC236}">
                <a16:creationId xmlns:a16="http://schemas.microsoft.com/office/drawing/2014/main" id="{1B52EE8C-1621-44C6-8BE7-600EBDC47554}"/>
              </a:ext>
            </a:extLst>
          </p:cNvPr>
          <p:cNvSpPr>
            <a:spLocks/>
          </p:cNvSpPr>
          <p:nvPr/>
        </p:nvSpPr>
        <p:spPr bwMode="auto">
          <a:xfrm>
            <a:off x="1331640" y="893678"/>
            <a:ext cx="7488832" cy="4104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000" b="1" dirty="0">
                <a:latin typeface="Open Sans Light" charset="0"/>
                <a:ea typeface="ＭＳ Ｐゴシック" charset="0"/>
                <a:cs typeface="Open Sans Light" charset="0"/>
                <a:sym typeface="Open Sans Light" charset="0"/>
              </a:rPr>
              <a:t>[9] R. </a:t>
            </a:r>
            <a:r>
              <a:rPr lang="en-US" sz="1000" b="1" dirty="0" err="1">
                <a:latin typeface="Open Sans Light" charset="0"/>
                <a:ea typeface="ＭＳ Ｐゴシック" charset="0"/>
                <a:cs typeface="Open Sans Light" charset="0"/>
                <a:sym typeface="Open Sans Light" charset="0"/>
              </a:rPr>
              <a:t>K.Kaliyar</a:t>
            </a:r>
            <a:r>
              <a:rPr lang="en-US" sz="1000" b="1" dirty="0">
                <a:latin typeface="Open Sans Light" charset="0"/>
                <a:ea typeface="ＭＳ Ｐゴシック" charset="0"/>
                <a:cs typeface="Open Sans Light" charset="0"/>
                <a:sym typeface="Open Sans Light" charset="0"/>
              </a:rPr>
              <a:t>, </a:t>
            </a:r>
            <a:r>
              <a:rPr lang="en-US" sz="1000" b="1" dirty="0" err="1">
                <a:latin typeface="Open Sans Light" charset="0"/>
                <a:ea typeface="ＭＳ Ｐゴシック" charset="0"/>
                <a:cs typeface="Open Sans Light" charset="0"/>
                <a:sym typeface="Open Sans Light" charset="0"/>
              </a:rPr>
              <a:t>A.Goswami</a:t>
            </a:r>
            <a:r>
              <a:rPr lang="en-US" sz="1000" b="1" dirty="0">
                <a:latin typeface="Open Sans Light" charset="0"/>
                <a:ea typeface="ＭＳ Ｐゴシック" charset="0"/>
                <a:cs typeface="Open Sans Light" charset="0"/>
                <a:sym typeface="Open Sans Light" charset="0"/>
              </a:rPr>
              <a:t>, </a:t>
            </a:r>
            <a:r>
              <a:rPr lang="en-US" sz="1000" b="1" dirty="0" err="1">
                <a:latin typeface="Open Sans Light" charset="0"/>
                <a:ea typeface="ＭＳ Ｐゴシック" charset="0"/>
                <a:cs typeface="Open Sans Light" charset="0"/>
                <a:sym typeface="Open Sans Light" charset="0"/>
              </a:rPr>
              <a:t>P.Narang</a:t>
            </a:r>
            <a:r>
              <a:rPr lang="en-US" sz="1000" b="1" dirty="0">
                <a:latin typeface="Open Sans Light" charset="0"/>
                <a:ea typeface="ＭＳ Ｐゴシック" charset="0"/>
                <a:cs typeface="Open Sans Light" charset="0"/>
                <a:sym typeface="Open Sans Light" charset="0"/>
              </a:rPr>
              <a:t>, S. Sinha, </a:t>
            </a:r>
            <a:r>
              <a:rPr lang="en-US" sz="1000" b="1" dirty="0" err="1">
                <a:latin typeface="Open Sans Light" charset="0"/>
                <a:ea typeface="ＭＳ Ｐゴシック" charset="0"/>
                <a:cs typeface="Open Sans Light" charset="0"/>
                <a:sym typeface="Open Sans Light" charset="0"/>
              </a:rPr>
              <a:t>FNDNet</a:t>
            </a:r>
            <a:r>
              <a:rPr lang="en-US" sz="1000" b="1" dirty="0">
                <a:latin typeface="Open Sans Light" charset="0"/>
                <a:ea typeface="ＭＳ Ｐゴシック" charset="0"/>
                <a:cs typeface="Open Sans Light" charset="0"/>
                <a:sym typeface="Open Sans Light" charset="0"/>
              </a:rPr>
              <a:t> – A deep convolutional neural network for fake news detection, Cognitive Systems </a:t>
            </a:r>
            <a:r>
              <a:rPr lang="en-US" sz="1000" b="1" dirty="0" err="1">
                <a:latin typeface="Open Sans Light" charset="0"/>
                <a:ea typeface="ＭＳ Ｐゴシック" charset="0"/>
                <a:cs typeface="Open Sans Light" charset="0"/>
                <a:sym typeface="Open Sans Light" charset="0"/>
              </a:rPr>
              <a:t>Research,Vol</a:t>
            </a:r>
            <a:r>
              <a:rPr lang="en-US" sz="1000" b="1" dirty="0">
                <a:latin typeface="Open Sans Light" charset="0"/>
                <a:ea typeface="ＭＳ Ｐゴシック" charset="0"/>
                <a:cs typeface="Open Sans Light" charset="0"/>
                <a:sym typeface="Open Sans Light" charset="0"/>
              </a:rPr>
              <a:t>. 61, 2020,Pg 32-44, ISSN 1389-0417.</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[10] S. Girgis, E. Amer and M. </a:t>
            </a:r>
            <a:r>
              <a:rPr lang="en-US" sz="1000" b="1" dirty="0" err="1">
                <a:latin typeface="Open Sans Light" charset="0"/>
                <a:ea typeface="ＭＳ Ｐゴシック" charset="0"/>
                <a:cs typeface="Open Sans Light" charset="0"/>
                <a:sym typeface="Open Sans Light" charset="0"/>
              </a:rPr>
              <a:t>Gadallah</a:t>
            </a:r>
            <a:r>
              <a:rPr lang="en-US" sz="1000" b="1" dirty="0">
                <a:latin typeface="Open Sans Light" charset="0"/>
                <a:ea typeface="ＭＳ Ｐゴシック" charset="0"/>
                <a:cs typeface="Open Sans Light" charset="0"/>
                <a:sym typeface="Open Sans Light" charset="0"/>
              </a:rPr>
              <a:t>, "Deep Learning Algorithms for Detecting Fake News in Online Text," 2018 13th Intl Conference on Computer Engineering and Systems (ICCES), 2018, pp. 93-97, </a:t>
            </a:r>
            <a:r>
              <a:rPr lang="en-US" sz="1000" b="1" dirty="0" err="1">
                <a:latin typeface="Open Sans Light" charset="0"/>
                <a:ea typeface="ＭＳ Ｐゴシック" charset="0"/>
                <a:cs typeface="Open Sans Light" charset="0"/>
                <a:sym typeface="Open Sans Light" charset="0"/>
              </a:rPr>
              <a:t>doi</a:t>
            </a:r>
            <a:r>
              <a:rPr lang="en-US" sz="1000" b="1" dirty="0">
                <a:latin typeface="Open Sans Light" charset="0"/>
                <a:ea typeface="ＭＳ Ｐゴシック" charset="0"/>
                <a:cs typeface="Open Sans Light" charset="0"/>
                <a:sym typeface="Open Sans Light" charset="0"/>
              </a:rPr>
              <a:t>: 10.1109/ICCES.2018.8639198.</a:t>
            </a:r>
          </a:p>
          <a:p>
            <a:endParaRPr lang="en-US" sz="1000" b="1" dirty="0">
              <a:latin typeface="Open Sans Light" charset="0"/>
              <a:ea typeface="ＭＳ Ｐゴシック" charset="0"/>
              <a:cs typeface="Open Sans Light" charset="0"/>
              <a:sym typeface="Open Sans Light" charset="0"/>
            </a:endParaRPr>
          </a:p>
          <a:p>
            <a:r>
              <a:rPr lang="en-US" sz="1000" b="1" dirty="0">
                <a:latin typeface="Open Sans Light" charset="0"/>
                <a:ea typeface="ＭＳ Ｐゴシック" charset="0"/>
                <a:cs typeface="Open Sans Light" charset="0"/>
                <a:sym typeface="Open Sans Light" charset="0"/>
              </a:rPr>
              <a:t>[11] Agarwal, A., Mittal, M., Pathak, A. et al. Fake News Detection Using a Blend of Neural Networks: An Application of Deep Learning. SN COMPUT. SCI. 1, 143 (2020).</a:t>
            </a:r>
          </a:p>
        </p:txBody>
      </p:sp>
    </p:spTree>
    <p:extLst>
      <p:ext uri="{BB962C8B-B14F-4D97-AF65-F5344CB8AC3E}">
        <p14:creationId xmlns:p14="http://schemas.microsoft.com/office/powerpoint/2010/main" val="3614560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Objectives</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403648" y="1200151"/>
            <a:ext cx="7283152" cy="3394472"/>
          </a:xfrm>
        </p:spPr>
        <p:txBody>
          <a:bodyPr>
            <a:normAutofit/>
          </a:bodyPr>
          <a:lstStyle/>
          <a:p>
            <a:pPr>
              <a:buFont typeface="Wingdings" pitchFamily="2" charset="2"/>
              <a:buChar char="ü"/>
            </a:pPr>
            <a:r>
              <a:rPr lang="en-US" altLang="ko-KR" sz="1600" dirty="0">
                <a:latin typeface="Calibri Light" panose="020F0302020204030204" pitchFamily="34" charset="0"/>
                <a:cs typeface="Calibri Light" panose="020F0302020204030204" pitchFamily="34" charset="0"/>
              </a:rPr>
              <a:t>Most of the smart phone users prefer to read the news via social media over internet.</a:t>
            </a:r>
          </a:p>
          <a:p>
            <a:pPr>
              <a:buFont typeface="Wingdings" pitchFamily="2" charset="2"/>
              <a:buChar char="ü"/>
            </a:pPr>
            <a:r>
              <a:rPr lang="en-US" altLang="ko-KR" sz="1600" dirty="0">
                <a:latin typeface="Calibri Light" panose="020F0302020204030204" pitchFamily="34" charset="0"/>
                <a:cs typeface="Calibri Light" panose="020F0302020204030204" pitchFamily="34" charset="0"/>
              </a:rPr>
              <a:t>Lots of Falsified news is being circulated on social media</a:t>
            </a:r>
          </a:p>
          <a:p>
            <a:pPr>
              <a:buFont typeface="Wingdings" pitchFamily="2" charset="2"/>
              <a:buChar char="ü"/>
            </a:pPr>
            <a:r>
              <a:rPr lang="en-US" altLang="ko-KR" sz="1600" dirty="0">
                <a:latin typeface="Calibri Light" panose="020F0302020204030204" pitchFamily="34" charset="0"/>
                <a:cs typeface="Calibri Light" panose="020F0302020204030204" pitchFamily="34" charset="0"/>
              </a:rPr>
              <a:t>The need of an hour is to stop the rumors and focus on the correct, authenticated news articles.</a:t>
            </a:r>
          </a:p>
          <a:p>
            <a:pPr>
              <a:buFont typeface="Wingdings" pitchFamily="2" charset="2"/>
              <a:buChar char="ü"/>
            </a:pPr>
            <a:r>
              <a:rPr lang="en-US" altLang="ko-KR" sz="1600" dirty="0">
                <a:latin typeface="Calibri Light" panose="020F0302020204030204" pitchFamily="34" charset="0"/>
                <a:cs typeface="Calibri Light" panose="020F0302020204030204" pitchFamily="34" charset="0"/>
              </a:rPr>
              <a:t>The question is how to authenticate the difference.</a:t>
            </a:r>
          </a:p>
          <a:p>
            <a:pPr>
              <a:buFont typeface="Wingdings" pitchFamily="2" charset="2"/>
              <a:buChar char="ü"/>
            </a:pPr>
            <a:r>
              <a:rPr lang="en-US" altLang="ko-KR" sz="1600" dirty="0">
                <a:latin typeface="Calibri Light" panose="020F0302020204030204" pitchFamily="34" charset="0"/>
                <a:cs typeface="Calibri Light" panose="020F0302020204030204" pitchFamily="34" charset="0"/>
              </a:rPr>
              <a:t>The main objective with this project is to classify the news into fake or real</a:t>
            </a:r>
          </a:p>
          <a:p>
            <a:pPr>
              <a:buFont typeface="Wingdings" pitchFamily="2" charset="2"/>
              <a:buChar char="ü"/>
            </a:pPr>
            <a:r>
              <a:rPr lang="en-US" altLang="ko-KR" sz="1600" dirty="0">
                <a:latin typeface="Calibri Light" panose="020F0302020204030204" pitchFamily="34" charset="0"/>
                <a:cs typeface="Calibri Light" panose="020F0302020204030204" pitchFamily="34" charset="0"/>
              </a:rPr>
              <a:t>With the help of Deep Learning and Neural Networks we can classify it.</a:t>
            </a:r>
          </a:p>
        </p:txBody>
      </p:sp>
    </p:spTree>
    <p:extLst>
      <p:ext uri="{BB962C8B-B14F-4D97-AF65-F5344CB8AC3E}">
        <p14:creationId xmlns:p14="http://schemas.microsoft.com/office/powerpoint/2010/main" val="399189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Applications</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403648" y="1200151"/>
            <a:ext cx="7283152" cy="3394472"/>
          </a:xfrm>
        </p:spPr>
        <p:txBody>
          <a:bodyPr>
            <a:normAutofit/>
          </a:bodyPr>
          <a:lstStyle/>
          <a:p>
            <a:pPr algn="l">
              <a:lnSpc>
                <a:spcPct val="200000"/>
              </a:lnSpc>
            </a:pPr>
            <a:r>
              <a:rPr lang="en-US" sz="1800" b="0" i="0" u="none" strike="noStrike" baseline="0" dirty="0">
                <a:latin typeface="CMBX12"/>
              </a:rPr>
              <a:t>For accreditation of authenticity of media houses.</a:t>
            </a:r>
          </a:p>
          <a:p>
            <a:pPr algn="l">
              <a:lnSpc>
                <a:spcPct val="200000"/>
              </a:lnSpc>
            </a:pPr>
            <a:r>
              <a:rPr lang="en-US" sz="1800" b="0" i="0" u="none" strike="noStrike" baseline="0" dirty="0">
                <a:latin typeface="CMBX12"/>
              </a:rPr>
              <a:t>Users can verify news correctness.</a:t>
            </a:r>
          </a:p>
          <a:p>
            <a:pPr algn="l">
              <a:lnSpc>
                <a:spcPct val="200000"/>
              </a:lnSpc>
            </a:pPr>
            <a:r>
              <a:rPr lang="en-US" sz="1800" b="0" i="0" u="none" strike="noStrike" baseline="0" dirty="0">
                <a:latin typeface="CMBX12"/>
              </a:rPr>
              <a:t>In Forensic Investigation of Cases.</a:t>
            </a:r>
          </a:p>
          <a:p>
            <a:pPr algn="l">
              <a:lnSpc>
                <a:spcPct val="200000"/>
              </a:lnSpc>
            </a:pPr>
            <a:r>
              <a:rPr lang="en-US" sz="1800" b="0" i="0" u="none" strike="noStrike" baseline="0" dirty="0">
                <a:latin typeface="CMBX12"/>
              </a:rPr>
              <a:t>In Systems designed to stop spreading of Misinformation</a:t>
            </a:r>
            <a:endParaRPr lang="en-US" altLang="ko-KR"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422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Literature</a:t>
            </a:r>
            <a:r>
              <a:rPr lang="en-US" altLang="ko-KR" dirty="0">
                <a:solidFill>
                  <a:schemeClr val="bg1"/>
                </a:solidFill>
                <a:latin typeface="Calibri" panose="020F0502020204030204" pitchFamily="34" charset="0"/>
                <a:cs typeface="Calibri" panose="020F0502020204030204" pitchFamily="34" charset="0"/>
              </a:rPr>
              <a:t> </a:t>
            </a:r>
            <a:r>
              <a:rPr lang="en-US" altLang="ko-KR" dirty="0">
                <a:latin typeface="Calibri" panose="020F0502020204030204" pitchFamily="34" charset="0"/>
                <a:cs typeface="Calibri" panose="020F0502020204030204" pitchFamily="34" charset="0"/>
              </a:rPr>
              <a:t>Review (1/2)</a:t>
            </a:r>
            <a:endParaRPr lang="ko-KR" altLang="en-US" dirty="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7E052EC2-7C39-4C1F-A656-4A8DBE3E83CD}"/>
              </a:ext>
            </a:extLst>
          </p:cNvPr>
          <p:cNvGraphicFramePr>
            <a:graphicFrameLocks noGrp="1"/>
          </p:cNvGraphicFramePr>
          <p:nvPr>
            <p:ph idx="1"/>
            <p:extLst>
              <p:ext uri="{D42A27DB-BD31-4B8C-83A1-F6EECF244321}">
                <p14:modId xmlns:p14="http://schemas.microsoft.com/office/powerpoint/2010/main" val="1816418371"/>
              </p:ext>
            </p:extLst>
          </p:nvPr>
        </p:nvGraphicFramePr>
        <p:xfrm>
          <a:off x="71500" y="1563638"/>
          <a:ext cx="9001000" cy="2589272"/>
        </p:xfrm>
        <a:graphic>
          <a:graphicData uri="http://schemas.openxmlformats.org/drawingml/2006/table">
            <a:tbl>
              <a:tblPr firstRow="1" bandRow="1">
                <a:tableStyleId>{16D9F66E-5EB9-4882-86FB-DCBF35E3C3E4}</a:tableStyleId>
              </a:tblPr>
              <a:tblGrid>
                <a:gridCol w="437296">
                  <a:extLst>
                    <a:ext uri="{9D8B030D-6E8A-4147-A177-3AD203B41FA5}">
                      <a16:colId xmlns:a16="http://schemas.microsoft.com/office/drawing/2014/main" val="2849501492"/>
                    </a:ext>
                  </a:extLst>
                </a:gridCol>
                <a:gridCol w="3487140">
                  <a:extLst>
                    <a:ext uri="{9D8B030D-6E8A-4147-A177-3AD203B41FA5}">
                      <a16:colId xmlns:a16="http://schemas.microsoft.com/office/drawing/2014/main" val="3385691001"/>
                    </a:ext>
                  </a:extLst>
                </a:gridCol>
                <a:gridCol w="1584176">
                  <a:extLst>
                    <a:ext uri="{9D8B030D-6E8A-4147-A177-3AD203B41FA5}">
                      <a16:colId xmlns:a16="http://schemas.microsoft.com/office/drawing/2014/main" val="3236202863"/>
                    </a:ext>
                  </a:extLst>
                </a:gridCol>
                <a:gridCol w="3492388">
                  <a:extLst>
                    <a:ext uri="{9D8B030D-6E8A-4147-A177-3AD203B41FA5}">
                      <a16:colId xmlns:a16="http://schemas.microsoft.com/office/drawing/2014/main" val="941786311"/>
                    </a:ext>
                  </a:extLst>
                </a:gridCol>
              </a:tblGrid>
              <a:tr h="288032">
                <a:tc>
                  <a:txBody>
                    <a:bodyPr/>
                    <a:lstStyle/>
                    <a:p>
                      <a:r>
                        <a:rPr lang="en-US" sz="1200" dirty="0"/>
                        <a:t>No</a:t>
                      </a:r>
                      <a:endParaRPr lang="en-IN" sz="1200" dirty="0"/>
                    </a:p>
                  </a:txBody>
                  <a:tcPr/>
                </a:tc>
                <a:tc>
                  <a:txBody>
                    <a:bodyPr/>
                    <a:lstStyle/>
                    <a:p>
                      <a:r>
                        <a:rPr lang="en-US" sz="1200" dirty="0"/>
                        <a:t>Title</a:t>
                      </a:r>
                      <a:endParaRPr lang="en-IN" sz="1200" dirty="0"/>
                    </a:p>
                  </a:txBody>
                  <a:tcPr/>
                </a:tc>
                <a:tc>
                  <a:txBody>
                    <a:bodyPr/>
                    <a:lstStyle/>
                    <a:p>
                      <a:r>
                        <a:rPr lang="en-US" sz="1200" dirty="0"/>
                        <a:t>Publisher</a:t>
                      </a:r>
                      <a:endParaRPr lang="en-IN" sz="1200" dirty="0"/>
                    </a:p>
                  </a:txBody>
                  <a:tcPr/>
                </a:tc>
                <a:tc>
                  <a:txBody>
                    <a:bodyPr/>
                    <a:lstStyle/>
                    <a:p>
                      <a:r>
                        <a:rPr lang="en-US" sz="1200" dirty="0"/>
                        <a:t>Outcomes</a:t>
                      </a:r>
                      <a:endParaRPr lang="en-IN" sz="1200" dirty="0"/>
                    </a:p>
                  </a:txBody>
                  <a:tcPr/>
                </a:tc>
                <a:extLst>
                  <a:ext uri="{0D108BD9-81ED-4DB2-BD59-A6C34878D82A}">
                    <a16:rowId xmlns:a16="http://schemas.microsoft.com/office/drawing/2014/main" val="425632368"/>
                  </a:ext>
                </a:extLst>
              </a:tr>
              <a:tr h="370840">
                <a:tc>
                  <a:txBody>
                    <a:bodyPr/>
                    <a:lstStyle/>
                    <a:p>
                      <a:r>
                        <a:rPr lang="en-US" sz="1200" b="1" dirty="0"/>
                        <a:t>1</a:t>
                      </a:r>
                      <a:endParaRPr lang="en-IN" sz="1200" b="1" dirty="0"/>
                    </a:p>
                  </a:txBody>
                  <a:tcPr/>
                </a:tc>
                <a:tc>
                  <a:txBody>
                    <a:bodyPr/>
                    <a:lstStyle/>
                    <a:p>
                      <a:r>
                        <a:rPr lang="en-US" sz="1100" b="1" dirty="0"/>
                        <a:t>Fake News  Detection  using  Deep  Learning   </a:t>
                      </a:r>
                      <a:br>
                        <a:rPr lang="en-US" sz="1100" b="1" dirty="0"/>
                      </a:br>
                      <a:r>
                        <a:rPr lang="en-US" sz="1100" b="1" dirty="0"/>
                        <a:t>(2020)</a:t>
                      </a:r>
                      <a:endParaRPr lang="en-IN" sz="1100" b="1" dirty="0"/>
                    </a:p>
                  </a:txBody>
                  <a:tcPr/>
                </a:tc>
                <a:tc>
                  <a:txBody>
                    <a:bodyPr/>
                    <a:lstStyle/>
                    <a:p>
                      <a:r>
                        <a:rPr lang="en-US" sz="1100" b="1" dirty="0"/>
                        <a:t>IEEE</a:t>
                      </a:r>
                      <a:endParaRPr lang="en-IN" sz="1100" b="1" dirty="0"/>
                    </a:p>
                  </a:txBody>
                  <a:tcPr/>
                </a:tc>
                <a:tc>
                  <a:txBody>
                    <a:bodyPr/>
                    <a:lstStyle/>
                    <a:p>
                      <a:r>
                        <a:rPr lang="en-US" sz="1050" b="1" dirty="0"/>
                        <a:t>We have understood how vectorization can help in better classification &amp; formed basic idea of model</a:t>
                      </a:r>
                      <a:r>
                        <a:rPr lang="en-US" sz="1100" dirty="0"/>
                        <a:t>.</a:t>
                      </a:r>
                      <a:endParaRPr lang="en-IN" sz="1100" dirty="0"/>
                    </a:p>
                  </a:txBody>
                  <a:tcPr/>
                </a:tc>
                <a:extLst>
                  <a:ext uri="{0D108BD9-81ED-4DB2-BD59-A6C34878D82A}">
                    <a16:rowId xmlns:a16="http://schemas.microsoft.com/office/drawing/2014/main" val="3322887402"/>
                  </a:ext>
                </a:extLst>
              </a:tr>
              <a:tr h="370840">
                <a:tc>
                  <a:txBody>
                    <a:bodyPr/>
                    <a:lstStyle/>
                    <a:p>
                      <a:r>
                        <a:rPr lang="en-US" sz="1200" dirty="0"/>
                        <a:t>2</a:t>
                      </a:r>
                      <a:endParaRPr lang="en-IN" sz="1200" dirty="0"/>
                    </a:p>
                  </a:txBody>
                  <a:tcPr/>
                </a:tc>
                <a:tc>
                  <a:txBody>
                    <a:bodyPr/>
                    <a:lstStyle/>
                    <a:p>
                      <a:r>
                        <a:rPr lang="en-US" sz="1100" dirty="0"/>
                        <a:t>A Multi-semantics Classification Method Based on Deep Learning for In-credible  Messages  on  Social  Media (2019)</a:t>
                      </a:r>
                      <a:endParaRPr lang="en-IN" sz="1100" dirty="0"/>
                    </a:p>
                  </a:txBody>
                  <a:tcPr/>
                </a:tc>
                <a:tc>
                  <a:txBody>
                    <a:bodyPr/>
                    <a:lstStyle/>
                    <a:p>
                      <a:r>
                        <a:rPr lang="en-US" sz="1100" dirty="0"/>
                        <a:t>CJE (Scopus-Indexed)</a:t>
                      </a:r>
                      <a:endParaRPr lang="en-IN" sz="1100" dirty="0"/>
                    </a:p>
                  </a:txBody>
                  <a:tcPr/>
                </a:tc>
                <a:tc>
                  <a:txBody>
                    <a:bodyPr/>
                    <a:lstStyle/>
                    <a:p>
                      <a:r>
                        <a:rPr lang="en-US" sz="1100" dirty="0"/>
                        <a:t>Used as reference to deal with emotional semantic features.</a:t>
                      </a:r>
                      <a:endParaRPr lang="en-IN" sz="1100" dirty="0"/>
                    </a:p>
                  </a:txBody>
                  <a:tcPr/>
                </a:tc>
                <a:extLst>
                  <a:ext uri="{0D108BD9-81ED-4DB2-BD59-A6C34878D82A}">
                    <a16:rowId xmlns:a16="http://schemas.microsoft.com/office/drawing/2014/main" val="4264135391"/>
                  </a:ext>
                </a:extLst>
              </a:tr>
              <a:tr h="370840">
                <a:tc>
                  <a:txBody>
                    <a:bodyPr/>
                    <a:lstStyle/>
                    <a:p>
                      <a:r>
                        <a:rPr lang="en-US" sz="1200" dirty="0"/>
                        <a:t>3</a:t>
                      </a:r>
                      <a:endParaRPr lang="en-IN"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00" dirty="0"/>
                        <a:t>Detecting Misleading Information on COVID-19 </a:t>
                      </a:r>
                      <a:br>
                        <a:rPr lang="en-US" sz="1100" dirty="0"/>
                      </a:br>
                      <a:r>
                        <a:rPr lang="en-US" sz="1100" dirty="0"/>
                        <a:t>(2020)</a:t>
                      </a:r>
                      <a:endParaRPr lang="en-IN" sz="1100" dirty="0"/>
                    </a:p>
                  </a:txBody>
                  <a:tcPr/>
                </a:tc>
                <a:tc>
                  <a:txBody>
                    <a:bodyPr/>
                    <a:lstStyle/>
                    <a:p>
                      <a:r>
                        <a:rPr lang="en-US" sz="1100" dirty="0"/>
                        <a:t>IEEE</a:t>
                      </a:r>
                      <a:endParaRPr lang="en-IN" sz="1100" dirty="0"/>
                    </a:p>
                  </a:txBody>
                  <a:tcPr/>
                </a:tc>
                <a:tc>
                  <a:txBody>
                    <a:bodyPr/>
                    <a:lstStyle/>
                    <a:p>
                      <a:r>
                        <a:rPr lang="en-US" sz="1100" dirty="0"/>
                        <a:t>Understood how deep learning models can be ensembled together.</a:t>
                      </a:r>
                      <a:endParaRPr lang="en-IN" sz="1100" dirty="0"/>
                    </a:p>
                  </a:txBody>
                  <a:tcPr/>
                </a:tc>
                <a:extLst>
                  <a:ext uri="{0D108BD9-81ED-4DB2-BD59-A6C34878D82A}">
                    <a16:rowId xmlns:a16="http://schemas.microsoft.com/office/drawing/2014/main" val="2906950830"/>
                  </a:ext>
                </a:extLst>
              </a:tr>
              <a:tr h="370840">
                <a:tc>
                  <a:txBody>
                    <a:bodyPr/>
                    <a:lstStyle/>
                    <a:p>
                      <a:r>
                        <a:rPr lang="en-US" sz="1200" dirty="0"/>
                        <a:t>4</a:t>
                      </a:r>
                      <a:endParaRPr lang="en-IN"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00" dirty="0"/>
                        <a:t>Fake  News  Stance  Detection  Using  Deep  Learning Architecture. (2020)</a:t>
                      </a:r>
                      <a:endParaRPr lang="en-IN" sz="1100" dirty="0"/>
                    </a:p>
                  </a:txBody>
                  <a:tcPr/>
                </a:tc>
                <a:tc>
                  <a:txBody>
                    <a:bodyPr/>
                    <a:lstStyle/>
                    <a:p>
                      <a:r>
                        <a:rPr lang="en-US" sz="1100" dirty="0"/>
                        <a:t>IEEE</a:t>
                      </a:r>
                      <a:endParaRPr lang="en-IN" sz="1100" dirty="0"/>
                    </a:p>
                  </a:txBody>
                  <a:tcPr/>
                </a:tc>
                <a:tc>
                  <a:txBody>
                    <a:bodyPr/>
                    <a:lstStyle/>
                    <a:p>
                      <a:r>
                        <a:rPr lang="en-US" sz="1100" dirty="0"/>
                        <a:t>How PCA can help in dimensionality reduction.</a:t>
                      </a:r>
                      <a:endParaRPr lang="en-IN" sz="1100" dirty="0"/>
                    </a:p>
                  </a:txBody>
                  <a:tcPr/>
                </a:tc>
                <a:extLst>
                  <a:ext uri="{0D108BD9-81ED-4DB2-BD59-A6C34878D82A}">
                    <a16:rowId xmlns:a16="http://schemas.microsoft.com/office/drawing/2014/main" val="1652489603"/>
                  </a:ext>
                </a:extLst>
              </a:tr>
              <a:tr h="370840">
                <a:tc>
                  <a:txBody>
                    <a:bodyPr/>
                    <a:lstStyle/>
                    <a:p>
                      <a:r>
                        <a:rPr lang="en-US" sz="1200" dirty="0"/>
                        <a:t>5</a:t>
                      </a:r>
                      <a:endParaRPr lang="en-IN" sz="1200" dirty="0"/>
                    </a:p>
                  </a:txBody>
                  <a:tcPr/>
                </a:tc>
                <a:tc>
                  <a:txBody>
                    <a:bodyPr/>
                    <a:lstStyle/>
                    <a:p>
                      <a:r>
                        <a:rPr lang="en-US" sz="1100" dirty="0"/>
                        <a:t>Big Data and quality data for fake news and </a:t>
                      </a:r>
                    </a:p>
                    <a:p>
                      <a:r>
                        <a:rPr lang="en-US" sz="1100" dirty="0"/>
                        <a:t>misinformation detection (2020)</a:t>
                      </a:r>
                      <a:endParaRPr lang="en-IN" sz="1100" dirty="0"/>
                    </a:p>
                  </a:txBody>
                  <a:tcPr/>
                </a:tc>
                <a:tc>
                  <a:txBody>
                    <a:bodyPr/>
                    <a:lstStyle/>
                    <a:p>
                      <a:r>
                        <a:rPr lang="en-US" sz="1100" dirty="0"/>
                        <a:t>Big Data Society </a:t>
                      </a:r>
                      <a:br>
                        <a:rPr lang="en-US" sz="1100" dirty="0"/>
                      </a:br>
                      <a:r>
                        <a:rPr lang="en-US" sz="1100" dirty="0"/>
                        <a:t>(Scopus-Indexed)</a:t>
                      </a:r>
                      <a:endParaRPr lang="en-IN" sz="1100" dirty="0"/>
                    </a:p>
                  </a:txBody>
                  <a:tcPr/>
                </a:tc>
                <a:tc>
                  <a:txBody>
                    <a:bodyPr/>
                    <a:lstStyle/>
                    <a:p>
                      <a:r>
                        <a:rPr lang="en-US" sz="1100" dirty="0"/>
                        <a:t>How Data should be treated further for better classification.</a:t>
                      </a:r>
                      <a:endParaRPr lang="en-IN" sz="1100" dirty="0"/>
                    </a:p>
                  </a:txBody>
                  <a:tcPr/>
                </a:tc>
                <a:extLst>
                  <a:ext uri="{0D108BD9-81ED-4DB2-BD59-A6C34878D82A}">
                    <a16:rowId xmlns:a16="http://schemas.microsoft.com/office/drawing/2014/main" val="3716880549"/>
                  </a:ext>
                </a:extLst>
              </a:tr>
            </a:tbl>
          </a:graphicData>
        </a:graphic>
      </p:graphicFrame>
    </p:spTree>
    <p:extLst>
      <p:ext uri="{BB962C8B-B14F-4D97-AF65-F5344CB8AC3E}">
        <p14:creationId xmlns:p14="http://schemas.microsoft.com/office/powerpoint/2010/main" val="295710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Literature</a:t>
            </a:r>
            <a:r>
              <a:rPr lang="en-US" altLang="ko-KR" dirty="0">
                <a:solidFill>
                  <a:schemeClr val="bg1"/>
                </a:solidFill>
                <a:latin typeface="Calibri" panose="020F0502020204030204" pitchFamily="34" charset="0"/>
                <a:cs typeface="Calibri" panose="020F0502020204030204" pitchFamily="34" charset="0"/>
              </a:rPr>
              <a:t> </a:t>
            </a:r>
            <a:r>
              <a:rPr lang="en-US" altLang="ko-KR" dirty="0">
                <a:latin typeface="Calibri" panose="020F0502020204030204" pitchFamily="34" charset="0"/>
                <a:cs typeface="Calibri" panose="020F0502020204030204" pitchFamily="34" charset="0"/>
              </a:rPr>
              <a:t>Review (2/2)</a:t>
            </a:r>
            <a:endParaRPr lang="ko-KR" altLang="en-US" dirty="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7E052EC2-7C39-4C1F-A656-4A8DBE3E83CD}"/>
              </a:ext>
            </a:extLst>
          </p:cNvPr>
          <p:cNvGraphicFramePr>
            <a:graphicFrameLocks noGrp="1"/>
          </p:cNvGraphicFramePr>
          <p:nvPr>
            <p:ph idx="1"/>
            <p:extLst>
              <p:ext uri="{D42A27DB-BD31-4B8C-83A1-F6EECF244321}">
                <p14:modId xmlns:p14="http://schemas.microsoft.com/office/powerpoint/2010/main" val="764718005"/>
              </p:ext>
            </p:extLst>
          </p:nvPr>
        </p:nvGraphicFramePr>
        <p:xfrm>
          <a:off x="71500" y="1563638"/>
          <a:ext cx="9001000" cy="2421632"/>
        </p:xfrm>
        <a:graphic>
          <a:graphicData uri="http://schemas.openxmlformats.org/drawingml/2006/table">
            <a:tbl>
              <a:tblPr firstRow="1" bandRow="1">
                <a:tableStyleId>{16D9F66E-5EB9-4882-86FB-DCBF35E3C3E4}</a:tableStyleId>
              </a:tblPr>
              <a:tblGrid>
                <a:gridCol w="437296">
                  <a:extLst>
                    <a:ext uri="{9D8B030D-6E8A-4147-A177-3AD203B41FA5}">
                      <a16:colId xmlns:a16="http://schemas.microsoft.com/office/drawing/2014/main" val="2849501492"/>
                    </a:ext>
                  </a:extLst>
                </a:gridCol>
                <a:gridCol w="3487140">
                  <a:extLst>
                    <a:ext uri="{9D8B030D-6E8A-4147-A177-3AD203B41FA5}">
                      <a16:colId xmlns:a16="http://schemas.microsoft.com/office/drawing/2014/main" val="3385691001"/>
                    </a:ext>
                  </a:extLst>
                </a:gridCol>
                <a:gridCol w="1584176">
                  <a:extLst>
                    <a:ext uri="{9D8B030D-6E8A-4147-A177-3AD203B41FA5}">
                      <a16:colId xmlns:a16="http://schemas.microsoft.com/office/drawing/2014/main" val="3236202863"/>
                    </a:ext>
                  </a:extLst>
                </a:gridCol>
                <a:gridCol w="3492388">
                  <a:extLst>
                    <a:ext uri="{9D8B030D-6E8A-4147-A177-3AD203B41FA5}">
                      <a16:colId xmlns:a16="http://schemas.microsoft.com/office/drawing/2014/main" val="941786311"/>
                    </a:ext>
                  </a:extLst>
                </a:gridCol>
              </a:tblGrid>
              <a:tr h="288032">
                <a:tc>
                  <a:txBody>
                    <a:bodyPr/>
                    <a:lstStyle/>
                    <a:p>
                      <a:r>
                        <a:rPr lang="en-US" sz="1200" dirty="0"/>
                        <a:t>No</a:t>
                      </a:r>
                      <a:endParaRPr lang="en-IN" sz="1200" dirty="0"/>
                    </a:p>
                  </a:txBody>
                  <a:tcPr/>
                </a:tc>
                <a:tc>
                  <a:txBody>
                    <a:bodyPr/>
                    <a:lstStyle/>
                    <a:p>
                      <a:r>
                        <a:rPr lang="en-US" sz="1200" dirty="0"/>
                        <a:t>Title</a:t>
                      </a:r>
                      <a:endParaRPr lang="en-IN" sz="1200" dirty="0"/>
                    </a:p>
                  </a:txBody>
                  <a:tcPr/>
                </a:tc>
                <a:tc>
                  <a:txBody>
                    <a:bodyPr/>
                    <a:lstStyle/>
                    <a:p>
                      <a:r>
                        <a:rPr lang="en-US" sz="1200" dirty="0"/>
                        <a:t>Publisher</a:t>
                      </a:r>
                      <a:endParaRPr lang="en-IN" sz="1200" dirty="0"/>
                    </a:p>
                  </a:txBody>
                  <a:tcPr/>
                </a:tc>
                <a:tc>
                  <a:txBody>
                    <a:bodyPr/>
                    <a:lstStyle/>
                    <a:p>
                      <a:r>
                        <a:rPr lang="en-US" sz="1200" dirty="0"/>
                        <a:t>Outcomes</a:t>
                      </a:r>
                      <a:endParaRPr lang="en-IN" sz="1200" dirty="0"/>
                    </a:p>
                  </a:txBody>
                  <a:tcPr/>
                </a:tc>
                <a:extLst>
                  <a:ext uri="{0D108BD9-81ED-4DB2-BD59-A6C34878D82A}">
                    <a16:rowId xmlns:a16="http://schemas.microsoft.com/office/drawing/2014/main" val="425632368"/>
                  </a:ext>
                </a:extLst>
              </a:tr>
              <a:tr h="370840">
                <a:tc>
                  <a:txBody>
                    <a:bodyPr/>
                    <a:lstStyle/>
                    <a:p>
                      <a:r>
                        <a:rPr lang="en-US" sz="1200" dirty="0"/>
                        <a:t>6</a:t>
                      </a:r>
                      <a:endParaRPr lang="en-IN" sz="1200" dirty="0"/>
                    </a:p>
                  </a:txBody>
                  <a:tcPr/>
                </a:tc>
                <a:tc>
                  <a:txBody>
                    <a:bodyPr/>
                    <a:lstStyle/>
                    <a:p>
                      <a:r>
                        <a:rPr lang="en-US" sz="1100" dirty="0" err="1"/>
                        <a:t>FakeDetector</a:t>
                      </a:r>
                      <a:r>
                        <a:rPr lang="en-US" sz="1100" dirty="0"/>
                        <a:t>:  Effective Fake News Detection with Deep Diffusive Neural Network. (2020)</a:t>
                      </a:r>
                      <a:endParaRPr lang="en-IN" sz="1100" dirty="0"/>
                    </a:p>
                  </a:txBody>
                  <a:tcPr/>
                </a:tc>
                <a:tc>
                  <a:txBody>
                    <a:bodyPr/>
                    <a:lstStyle/>
                    <a:p>
                      <a:r>
                        <a:rPr lang="en-US" sz="1100" dirty="0" err="1"/>
                        <a:t>Arxiv</a:t>
                      </a:r>
                      <a:endParaRPr lang="en-IN" sz="1100" dirty="0"/>
                    </a:p>
                  </a:txBody>
                  <a:tcPr/>
                </a:tc>
                <a:tc>
                  <a:txBody>
                    <a:bodyPr/>
                    <a:lstStyle/>
                    <a:p>
                      <a:r>
                        <a:rPr lang="en-US" sz="1100" dirty="0"/>
                        <a:t>How </a:t>
                      </a:r>
                      <a:r>
                        <a:rPr lang="en-US" sz="1100" dirty="0" err="1"/>
                        <a:t>Fusioning</a:t>
                      </a:r>
                      <a:r>
                        <a:rPr lang="en-US" sz="1100" dirty="0"/>
                        <a:t> between the layers and tweaking </a:t>
                      </a:r>
                      <a:br>
                        <a:rPr lang="en-US" sz="1100" dirty="0"/>
                      </a:br>
                      <a:r>
                        <a:rPr lang="en-US" sz="1100" dirty="0"/>
                        <a:t>hyperparameters helps classifying.</a:t>
                      </a:r>
                      <a:endParaRPr lang="en-IN" sz="1100" dirty="0"/>
                    </a:p>
                  </a:txBody>
                  <a:tcPr/>
                </a:tc>
                <a:extLst>
                  <a:ext uri="{0D108BD9-81ED-4DB2-BD59-A6C34878D82A}">
                    <a16:rowId xmlns:a16="http://schemas.microsoft.com/office/drawing/2014/main" val="4264135391"/>
                  </a:ext>
                </a:extLst>
              </a:tr>
              <a:tr h="370840">
                <a:tc>
                  <a:txBody>
                    <a:bodyPr/>
                    <a:lstStyle/>
                    <a:p>
                      <a:r>
                        <a:rPr lang="en-US" sz="1200" dirty="0"/>
                        <a:t>7</a:t>
                      </a:r>
                      <a:endParaRPr lang="en-IN"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00" b="1" dirty="0">
                          <a:latin typeface="Open Sans Light" charset="0"/>
                          <a:ea typeface="ＭＳ Ｐゴシック" charset="0"/>
                          <a:cs typeface="Open Sans Light" charset="0"/>
                          <a:sym typeface="Open Sans Light" charset="0"/>
                        </a:rPr>
                        <a:t>Fake news detection using deep learning models: A novel approach </a:t>
                      </a:r>
                      <a:r>
                        <a:rPr lang="en-US" sz="1100" dirty="0"/>
                        <a:t>(2020)</a:t>
                      </a:r>
                      <a:endParaRPr lang="en-IN" sz="1100" dirty="0"/>
                    </a:p>
                  </a:txBody>
                  <a:tcPr/>
                </a:tc>
                <a:tc>
                  <a:txBody>
                    <a:bodyPr/>
                    <a:lstStyle/>
                    <a:p>
                      <a:r>
                        <a:rPr lang="en-US" sz="1100" dirty="0"/>
                        <a:t>TETT</a:t>
                      </a:r>
                      <a:endParaRPr lang="en-IN" sz="1100" dirty="0"/>
                    </a:p>
                  </a:txBody>
                  <a:tcPr/>
                </a:tc>
                <a:tc>
                  <a:txBody>
                    <a:bodyPr/>
                    <a:lstStyle/>
                    <a:p>
                      <a:r>
                        <a:rPr lang="en-US" sz="1100" dirty="0"/>
                        <a:t>Understood how deep learning models can be </a:t>
                      </a:r>
                      <a:br>
                        <a:rPr lang="en-US" sz="1100" dirty="0"/>
                      </a:br>
                      <a:r>
                        <a:rPr lang="en-US" sz="1100" dirty="0"/>
                        <a:t>ensembled together with attention mechanism.</a:t>
                      </a:r>
                      <a:endParaRPr lang="en-IN" sz="1100" dirty="0"/>
                    </a:p>
                  </a:txBody>
                  <a:tcPr/>
                </a:tc>
                <a:extLst>
                  <a:ext uri="{0D108BD9-81ED-4DB2-BD59-A6C34878D82A}">
                    <a16:rowId xmlns:a16="http://schemas.microsoft.com/office/drawing/2014/main" val="2906950830"/>
                  </a:ext>
                </a:extLst>
              </a:tr>
              <a:tr h="370840">
                <a:tc>
                  <a:txBody>
                    <a:bodyPr/>
                    <a:lstStyle/>
                    <a:p>
                      <a:r>
                        <a:rPr lang="en-US" sz="1200" dirty="0"/>
                        <a:t>8</a:t>
                      </a:r>
                      <a:endParaRPr lang="en-IN"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00" b="1" dirty="0">
                          <a:latin typeface="Open Sans Light" charset="0"/>
                          <a:ea typeface="ＭＳ Ｐゴシック" charset="0"/>
                          <a:cs typeface="Open Sans Light" charset="0"/>
                          <a:sym typeface="Open Sans Light" charset="0"/>
                        </a:rPr>
                        <a:t>Fake News Detection: A Deep Learning Approach </a:t>
                      </a:r>
                      <a:br>
                        <a:rPr lang="en-US" sz="1100" b="1" dirty="0">
                          <a:latin typeface="Open Sans Light" charset="0"/>
                          <a:ea typeface="ＭＳ Ｐゴシック" charset="0"/>
                          <a:cs typeface="Open Sans Light" charset="0"/>
                          <a:sym typeface="Open Sans Light" charset="0"/>
                        </a:rPr>
                      </a:br>
                      <a:r>
                        <a:rPr lang="en-US" sz="1100" b="1" dirty="0">
                          <a:latin typeface="Open Sans Light" charset="0"/>
                          <a:ea typeface="ＭＳ Ｐゴシック" charset="0"/>
                          <a:cs typeface="Open Sans Light" charset="0"/>
                          <a:sym typeface="Open Sans Light" charset="0"/>
                        </a:rPr>
                        <a:t>(2018)</a:t>
                      </a:r>
                      <a:endParaRPr lang="en-IN" sz="1100" dirty="0"/>
                    </a:p>
                  </a:txBody>
                  <a:tcPr/>
                </a:tc>
                <a:tc>
                  <a:txBody>
                    <a:bodyPr/>
                    <a:lstStyle/>
                    <a:p>
                      <a:r>
                        <a:rPr lang="en-US" sz="1100" dirty="0"/>
                        <a:t>SMU Journal on Data Science </a:t>
                      </a:r>
                      <a:endParaRPr lang="en-IN" sz="1100" dirty="0"/>
                    </a:p>
                  </a:txBody>
                  <a:tcPr/>
                </a:tc>
                <a:tc>
                  <a:txBody>
                    <a:bodyPr/>
                    <a:lstStyle/>
                    <a:p>
                      <a:r>
                        <a:rPr lang="en-US" sz="1100" dirty="0"/>
                        <a:t>How Stance of a News can affect whether it is fake or True was understood.</a:t>
                      </a:r>
                      <a:endParaRPr lang="en-IN" sz="1100" dirty="0"/>
                    </a:p>
                  </a:txBody>
                  <a:tcPr/>
                </a:tc>
                <a:extLst>
                  <a:ext uri="{0D108BD9-81ED-4DB2-BD59-A6C34878D82A}">
                    <a16:rowId xmlns:a16="http://schemas.microsoft.com/office/drawing/2014/main" val="1652489603"/>
                  </a:ext>
                </a:extLst>
              </a:tr>
              <a:tr h="370840">
                <a:tc>
                  <a:txBody>
                    <a:bodyPr/>
                    <a:lstStyle/>
                    <a:p>
                      <a:r>
                        <a:rPr lang="en-US" sz="1200" dirty="0"/>
                        <a:t>9</a:t>
                      </a:r>
                      <a:endParaRPr lang="en-IN" sz="1200" dirty="0"/>
                    </a:p>
                  </a:txBody>
                  <a:tcPr/>
                </a:tc>
                <a:tc>
                  <a:txBody>
                    <a:bodyPr/>
                    <a:lstStyle/>
                    <a:p>
                      <a:r>
                        <a:rPr lang="en-US" sz="1100" b="1" dirty="0">
                          <a:latin typeface="Open Sans Light" charset="0"/>
                          <a:ea typeface="ＭＳ Ｐゴシック" charset="0"/>
                          <a:cs typeface="Open Sans Light" charset="0"/>
                          <a:sym typeface="Open Sans Light" charset="0"/>
                        </a:rPr>
                        <a:t>FNDNet – A deep convolutional neural network for </a:t>
                      </a:r>
                      <a:br>
                        <a:rPr lang="en-US" sz="1100" b="1" dirty="0">
                          <a:latin typeface="Open Sans Light" charset="0"/>
                          <a:ea typeface="ＭＳ Ｐゴシック" charset="0"/>
                          <a:cs typeface="Open Sans Light" charset="0"/>
                          <a:sym typeface="Open Sans Light" charset="0"/>
                        </a:rPr>
                      </a:br>
                      <a:r>
                        <a:rPr lang="en-US" sz="1100" b="1" dirty="0">
                          <a:latin typeface="Open Sans Light" charset="0"/>
                          <a:ea typeface="ＭＳ Ｐゴシック" charset="0"/>
                          <a:cs typeface="Open Sans Light" charset="0"/>
                          <a:sym typeface="Open Sans Light" charset="0"/>
                        </a:rPr>
                        <a:t>fake news detection (2020)</a:t>
                      </a:r>
                      <a:endParaRPr lang="en-IN" sz="1100" dirty="0"/>
                    </a:p>
                  </a:txBody>
                  <a:tcPr/>
                </a:tc>
                <a:tc>
                  <a:txBody>
                    <a:bodyPr/>
                    <a:lstStyle/>
                    <a:p>
                      <a:r>
                        <a:rPr lang="en-US" sz="1100" dirty="0"/>
                        <a:t>Springer</a:t>
                      </a:r>
                      <a:endParaRPr lang="en-IN" sz="1100" dirty="0"/>
                    </a:p>
                  </a:txBody>
                  <a:tcPr/>
                </a:tc>
                <a:tc>
                  <a:txBody>
                    <a:bodyPr/>
                    <a:lstStyle/>
                    <a:p>
                      <a:r>
                        <a:rPr lang="en-US" sz="1100" dirty="0"/>
                        <a:t>How NN can learn discriminatory features of the underlying textual data.</a:t>
                      </a:r>
                      <a:endParaRPr lang="en-IN" sz="1100" dirty="0"/>
                    </a:p>
                  </a:txBody>
                  <a:tcPr/>
                </a:tc>
                <a:extLst>
                  <a:ext uri="{0D108BD9-81ED-4DB2-BD59-A6C34878D82A}">
                    <a16:rowId xmlns:a16="http://schemas.microsoft.com/office/drawing/2014/main" val="3716880549"/>
                  </a:ext>
                </a:extLst>
              </a:tr>
              <a:tr h="370840">
                <a:tc>
                  <a:txBody>
                    <a:bodyPr/>
                    <a:lstStyle/>
                    <a:p>
                      <a:r>
                        <a:rPr lang="en-US" sz="1200" dirty="0"/>
                        <a:t>10</a:t>
                      </a:r>
                      <a:endParaRPr lang="en-IN" sz="1200" dirty="0"/>
                    </a:p>
                  </a:txBody>
                  <a:tcPr/>
                </a:tc>
                <a:tc>
                  <a:txBody>
                    <a:bodyPr/>
                    <a:lstStyle/>
                    <a:p>
                      <a:r>
                        <a:rPr lang="en-US" sz="1100" b="1" dirty="0">
                          <a:latin typeface="Open Sans Light" charset="0"/>
                          <a:ea typeface="ＭＳ Ｐゴシック" charset="0"/>
                          <a:cs typeface="Open Sans Light" charset="0"/>
                          <a:sym typeface="Open Sans Light" charset="0"/>
                        </a:rPr>
                        <a:t>Deep Learning Algorithms for Detecting Fake News </a:t>
                      </a:r>
                      <a:br>
                        <a:rPr lang="en-US" sz="1100" b="1" dirty="0">
                          <a:latin typeface="Open Sans Light" charset="0"/>
                          <a:ea typeface="ＭＳ Ｐゴシック" charset="0"/>
                          <a:cs typeface="Open Sans Light" charset="0"/>
                          <a:sym typeface="Open Sans Light" charset="0"/>
                        </a:rPr>
                      </a:br>
                      <a:r>
                        <a:rPr lang="en-US" sz="1100" b="1" dirty="0">
                          <a:latin typeface="Open Sans Light" charset="0"/>
                          <a:ea typeface="ＭＳ Ｐゴシック" charset="0"/>
                          <a:cs typeface="Open Sans Light" charset="0"/>
                          <a:sym typeface="Open Sans Light" charset="0"/>
                        </a:rPr>
                        <a:t>in Online Text</a:t>
                      </a:r>
                      <a:endParaRPr lang="en-IN" sz="1100" dirty="0"/>
                    </a:p>
                  </a:txBody>
                  <a:tcPr/>
                </a:tc>
                <a:tc>
                  <a:txBody>
                    <a:bodyPr/>
                    <a:lstStyle/>
                    <a:p>
                      <a:r>
                        <a:rPr lang="en-US" sz="1100" dirty="0"/>
                        <a:t>ICCES (IEEE)</a:t>
                      </a:r>
                      <a:endParaRPr lang="en-IN" sz="1100" dirty="0"/>
                    </a:p>
                  </a:txBody>
                  <a:tcPr/>
                </a:tc>
                <a:tc>
                  <a:txBody>
                    <a:bodyPr/>
                    <a:lstStyle/>
                    <a:p>
                      <a:r>
                        <a:rPr lang="en-US" sz="1100" dirty="0"/>
                        <a:t>Comparison between Gated Recurrent Unit and </a:t>
                      </a:r>
                      <a:br>
                        <a:rPr lang="en-US" sz="1100" dirty="0"/>
                      </a:br>
                      <a:r>
                        <a:rPr lang="en-US" sz="1100" dirty="0"/>
                        <a:t>Neural Networks were understood.</a:t>
                      </a:r>
                      <a:endParaRPr lang="en-IN" sz="1100" dirty="0"/>
                    </a:p>
                  </a:txBody>
                  <a:tcPr/>
                </a:tc>
                <a:extLst>
                  <a:ext uri="{0D108BD9-81ED-4DB2-BD59-A6C34878D82A}">
                    <a16:rowId xmlns:a16="http://schemas.microsoft.com/office/drawing/2014/main" val="4208986805"/>
                  </a:ext>
                </a:extLst>
              </a:tr>
            </a:tbl>
          </a:graphicData>
        </a:graphic>
      </p:graphicFrame>
    </p:spTree>
    <p:extLst>
      <p:ext uri="{BB962C8B-B14F-4D97-AF65-F5344CB8AC3E}">
        <p14:creationId xmlns:p14="http://schemas.microsoft.com/office/powerpoint/2010/main" val="374038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Algorithm (1/2) – NLP Phase</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187624" y="1200151"/>
            <a:ext cx="7632848" cy="3394472"/>
          </a:xfrm>
        </p:spPr>
        <p:txBody>
          <a:bodyPr>
            <a:normAutofit/>
          </a:bodyPr>
          <a:lstStyle/>
          <a:p>
            <a:pPr algn="l"/>
            <a:r>
              <a:rPr lang="en-US" sz="1800" b="1" i="0" u="none" strike="noStrike" baseline="0" dirty="0">
                <a:latin typeface="TimesNewRoman"/>
              </a:rPr>
              <a:t>N-gram model </a:t>
            </a:r>
            <a:r>
              <a:rPr lang="en-US" sz="1800" b="0" i="0" u="none" strike="noStrike" baseline="0" dirty="0">
                <a:latin typeface="TimesNewRoman"/>
              </a:rPr>
              <a:t>is contiguous sequence of </a:t>
            </a:r>
            <a:r>
              <a:rPr lang="en-US" sz="1800" b="1" i="0" u="none" strike="noStrike" baseline="0" dirty="0">
                <a:latin typeface="TimesNewRoman,Bold"/>
              </a:rPr>
              <a:t>n </a:t>
            </a:r>
            <a:r>
              <a:rPr lang="en-US" sz="1800" b="0" i="0" u="none" strike="noStrike" baseline="0" dirty="0">
                <a:latin typeface="TimesNewRoman"/>
              </a:rPr>
              <a:t>items from a sample of text   and widely used tool in language processing. It estimates from preceding words, compute the probability by counting in corpus and normalizing to a sentence/ any other sequence of words.</a:t>
            </a:r>
          </a:p>
          <a:p>
            <a:pPr algn="l"/>
            <a:r>
              <a:rPr lang="en-IN" sz="1800" b="1" i="0" u="none" strike="noStrike" baseline="0" dirty="0">
                <a:latin typeface="TimesNewRoman"/>
              </a:rPr>
              <a:t>TF-IDF</a:t>
            </a:r>
            <a:r>
              <a:rPr lang="en-IN" sz="1800" b="0" i="0" u="none" strike="noStrike" baseline="0" dirty="0">
                <a:latin typeface="TimesNewRoman"/>
              </a:rPr>
              <a:t> is a </a:t>
            </a:r>
            <a:r>
              <a:rPr lang="en-US" sz="1800" b="0" i="0" u="none" strike="noStrike" baseline="0" dirty="0">
                <a:latin typeface="TimesNewRoman"/>
              </a:rPr>
              <a:t>short for term frequency in information retrieval. It is a statistic that reflect the importance of a word in the document. It helps to increase the proportional where a word appears in number of times and adjust for the fact that some word that exists consistently in general.</a:t>
            </a:r>
          </a:p>
          <a:p>
            <a:pPr algn="l"/>
            <a:r>
              <a:rPr lang="en-US" altLang="ko-KR" sz="1800" b="1" dirty="0" err="1">
                <a:latin typeface="TimesNewRoman"/>
                <a:cs typeface="Calibri Light" panose="020F0302020204030204" pitchFamily="34" charset="0"/>
              </a:rPr>
              <a:t>Stopword</a:t>
            </a:r>
            <a:r>
              <a:rPr lang="en-US" altLang="ko-KR" sz="1800" b="1" dirty="0">
                <a:latin typeface="TimesNewRoman"/>
                <a:cs typeface="Calibri Light" panose="020F0302020204030204" pitchFamily="34" charset="0"/>
              </a:rPr>
              <a:t> Removal </a:t>
            </a:r>
            <a:r>
              <a:rPr lang="en-US" altLang="ko-KR" sz="1800" dirty="0">
                <a:latin typeface="TimesNewRoman"/>
                <a:cs typeface="Calibri Light" panose="020F0302020204030204" pitchFamily="34" charset="0"/>
              </a:rPr>
              <a:t>is also performed along with the above 2 methods to reduce the effect of unnecessary words contributing to the classification.</a:t>
            </a:r>
            <a:endParaRPr lang="en-US" altLang="ko-KR"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7150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27216"/>
            <a:ext cx="8100392" cy="857250"/>
          </a:xfrm>
        </p:spPr>
        <p:txBody>
          <a:bodyPr>
            <a:normAutofit/>
          </a:bodyPr>
          <a:lstStyle/>
          <a:p>
            <a:pPr algn="l"/>
            <a:r>
              <a:rPr lang="en-US" altLang="ko-KR" sz="4000" dirty="0">
                <a:latin typeface="Calibri" panose="020F0502020204030204" pitchFamily="34" charset="0"/>
                <a:cs typeface="Calibri" panose="020F0502020204030204" pitchFamily="34" charset="0"/>
              </a:rPr>
              <a:t>Algorithm (2/2) – Neural Network</a:t>
            </a:r>
            <a:endParaRPr lang="ko-KR" altLang="en-US" sz="4000"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057934" y="1275606"/>
            <a:ext cx="7618521" cy="3394472"/>
          </a:xfrm>
        </p:spPr>
        <p:txBody>
          <a:bodyPr>
            <a:normAutofit lnSpcReduction="10000"/>
          </a:bodyPr>
          <a:lstStyle/>
          <a:p>
            <a:pPr algn="l"/>
            <a:r>
              <a:rPr lang="en-US" sz="1800" b="0" i="0" u="none" strike="noStrike" baseline="0" dirty="0">
                <a:latin typeface="TimesNewRoman"/>
              </a:rPr>
              <a:t>With all the pre-processed new titles and content in vectors form, Keras neural network models with some dense layers are built and trained using Tensorflow framework to perform classification task of detecting the fake news.</a:t>
            </a:r>
          </a:p>
          <a:p>
            <a:pPr algn="l"/>
            <a:r>
              <a:rPr lang="en-US" sz="1800" b="0" i="0" u="none" strike="noStrike" baseline="0" dirty="0">
                <a:latin typeface="TimesNewRoman"/>
              </a:rPr>
              <a:t>In the Keras neural network model, the layers 1, 3 and 5 are using RELU as the activation function with 32 nodes, 16 nodes and 8 nodes respectively. </a:t>
            </a:r>
          </a:p>
          <a:p>
            <a:pPr algn="l"/>
            <a:r>
              <a:rPr lang="en-US" sz="1800" b="0" i="0" u="none" strike="noStrike" baseline="0" dirty="0">
                <a:latin typeface="TimesNewRoman"/>
              </a:rPr>
              <a:t>In between these 3 layers, 2 dropout layers of 40% dropout rate are also added to the network. The purpose of adding dropout layers is used to avoid from overfitting by dropping some node and therefore, </a:t>
            </a:r>
            <a:r>
              <a:rPr lang="en-IN" sz="1800" b="0" i="0" u="none" strike="noStrike" baseline="0" dirty="0">
                <a:latin typeface="TimesNewRoman"/>
              </a:rPr>
              <a:t>generalize better.</a:t>
            </a:r>
          </a:p>
          <a:p>
            <a:pPr algn="l"/>
            <a:r>
              <a:rPr lang="en-US" sz="1800" b="0" i="0" u="none" strike="noStrike" baseline="0" dirty="0">
                <a:latin typeface="TimesNewRoman"/>
              </a:rPr>
              <a:t>Then, the last layer of the Keras neural network model, also known as output layer, is added with sigmoid activation function so to ensure the output of the network is in binary format because there are only 2 possible outcomes from this project such that “0” refers to real news and “1” refers to fake news.</a:t>
            </a:r>
            <a:endParaRPr lang="en-US" altLang="ko-KR"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0126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0252"/>
            <a:ext cx="8100392" cy="857250"/>
          </a:xfrm>
        </p:spPr>
        <p:txBody>
          <a:bodyPr>
            <a:normAutofit/>
          </a:bodyPr>
          <a:lstStyle/>
          <a:p>
            <a:pPr algn="r"/>
            <a:r>
              <a:rPr lang="en-US" altLang="ko-KR" dirty="0">
                <a:latin typeface="Calibri" panose="020F0502020204030204" pitchFamily="34" charset="0"/>
                <a:cs typeface="Calibri" panose="020F0502020204030204" pitchFamily="34" charset="0"/>
              </a:rPr>
              <a:t>System Architecture</a:t>
            </a:r>
            <a:endParaRPr lang="ko-KR" alt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868EFF7-D18C-483A-800B-F4EA0AFD6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91630"/>
            <a:ext cx="7391748" cy="3240360"/>
          </a:xfrm>
          <a:prstGeom prst="rect">
            <a:avLst/>
          </a:prstGeom>
          <a:ln>
            <a:solidFill>
              <a:schemeClr val="tx1"/>
            </a:solidFill>
          </a:ln>
        </p:spPr>
      </p:pic>
    </p:spTree>
    <p:extLst>
      <p:ext uri="{BB962C8B-B14F-4D97-AF65-F5344CB8AC3E}">
        <p14:creationId xmlns:p14="http://schemas.microsoft.com/office/powerpoint/2010/main" val="1722031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3029</TotalTime>
  <Words>2066</Words>
  <Application>Microsoft Office PowerPoint</Application>
  <PresentationFormat>On-screen Show (16:9)</PresentationFormat>
  <Paragraphs>213</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맑은 고딕</vt:lpstr>
      <vt:lpstr>Arial</vt:lpstr>
      <vt:lpstr>Calibri</vt:lpstr>
      <vt:lpstr>Calibri Light</vt:lpstr>
      <vt:lpstr>CMBX12</vt:lpstr>
      <vt:lpstr>Open Sans Light</vt:lpstr>
      <vt:lpstr>Times New Roman</vt:lpstr>
      <vt:lpstr>TimesNewRoman</vt:lpstr>
      <vt:lpstr>TimesNewRoman,Bold</vt:lpstr>
      <vt:lpstr>Wingdings</vt:lpstr>
      <vt:lpstr>Office Theme</vt:lpstr>
      <vt:lpstr>PowerPoint Presentation</vt:lpstr>
      <vt:lpstr>Motivation</vt:lpstr>
      <vt:lpstr>Objectives</vt:lpstr>
      <vt:lpstr>Applications</vt:lpstr>
      <vt:lpstr>Literature Review (1/2)</vt:lpstr>
      <vt:lpstr>Literature Review (2/2)</vt:lpstr>
      <vt:lpstr>Algorithm (1/2) – NLP Phase</vt:lpstr>
      <vt:lpstr>Algorithm (2/2) – Neural Network</vt:lpstr>
      <vt:lpstr>System Architecture</vt:lpstr>
      <vt:lpstr>Tech Stack Used</vt:lpstr>
      <vt:lpstr>Implementation</vt:lpstr>
      <vt:lpstr>Implementation</vt:lpstr>
      <vt:lpstr>Implementation</vt:lpstr>
      <vt:lpstr>Implementation</vt:lpstr>
      <vt:lpstr>Testing</vt:lpstr>
      <vt:lpstr>Testing</vt:lpstr>
      <vt:lpstr>Results – Confusion Matrix</vt:lpstr>
      <vt:lpstr>Results – Comparison of Algorithms </vt:lpstr>
      <vt:lpstr>Conclusion</vt:lpstr>
      <vt:lpstr>Future Work</vt:lpstr>
      <vt:lpstr>Paper Publication Status -1</vt:lpstr>
      <vt:lpstr>Paper Publication Status -2</vt:lpstr>
      <vt:lpstr>References (1/2)</vt:lpstr>
      <vt:lpstr>References (2/2)</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Sudesh Pawar</cp:lastModifiedBy>
  <cp:revision>117</cp:revision>
  <dcterms:created xsi:type="dcterms:W3CDTF">2014-04-01T16:27:38Z</dcterms:created>
  <dcterms:modified xsi:type="dcterms:W3CDTF">2021-06-16T03:12:48Z</dcterms:modified>
</cp:coreProperties>
</file>