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2"/>
    <p:sldId id="259" r:id="rId3"/>
    <p:sldId id="260" r:id="rId4"/>
    <p:sldId id="257"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70"/>
    <p:restoredTop sz="69115"/>
  </p:normalViewPr>
  <p:slideViewPr>
    <p:cSldViewPr snapToGrid="0" snapToObjects="1">
      <p:cViewPr varScale="1">
        <p:scale>
          <a:sx n="73" d="100"/>
          <a:sy n="73" d="100"/>
        </p:scale>
        <p:origin x="6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3FDA82-1542-48DB-81BE-38E4927B3824}"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5118B1B2-A8A4-4977-A5DA-D990243CD307}">
      <dgm:prSet/>
      <dgm:spPr/>
      <dgm:t>
        <a:bodyPr/>
        <a:lstStyle/>
        <a:p>
          <a:r>
            <a:rPr lang="en-US" dirty="0"/>
            <a:t>Data Analysis with Python and pandas using </a:t>
          </a:r>
          <a:r>
            <a:rPr lang="en-US" dirty="0" err="1"/>
            <a:t>Jupyter</a:t>
          </a:r>
          <a:r>
            <a:rPr lang="en-US" dirty="0"/>
            <a:t> Notebook </a:t>
          </a:r>
        </a:p>
      </dgm:t>
    </dgm:pt>
    <dgm:pt modelId="{C234A6C5-99CE-4931-915C-0E0658C4A4B6}" type="parTrans" cxnId="{3D846BD8-D29E-43DC-828E-A402D4B1A0C3}">
      <dgm:prSet/>
      <dgm:spPr/>
      <dgm:t>
        <a:bodyPr/>
        <a:lstStyle/>
        <a:p>
          <a:endParaRPr lang="en-US"/>
        </a:p>
      </dgm:t>
    </dgm:pt>
    <dgm:pt modelId="{A8C82297-3794-4C39-BA03-E412298018D7}" type="sibTrans" cxnId="{3D846BD8-D29E-43DC-828E-A402D4B1A0C3}">
      <dgm:prSet/>
      <dgm:spPr/>
      <dgm:t>
        <a:bodyPr/>
        <a:lstStyle/>
        <a:p>
          <a:endParaRPr lang="en-US"/>
        </a:p>
      </dgm:t>
    </dgm:pt>
    <dgm:pt modelId="{C37EA447-53D0-4263-8435-654669A582AC}">
      <dgm:prSet/>
      <dgm:spPr/>
      <dgm:t>
        <a:bodyPr/>
        <a:lstStyle/>
        <a:p>
          <a:r>
            <a:rPr lang="en-US" dirty="0"/>
            <a:t>Filtered and cleaned the data to only use driver information</a:t>
          </a:r>
        </a:p>
      </dgm:t>
    </dgm:pt>
    <dgm:pt modelId="{C83F0E24-7047-49A0-9AC0-0D43973A44C6}" type="parTrans" cxnId="{345088E8-6018-4366-9609-9A0BD35FD34E}">
      <dgm:prSet/>
      <dgm:spPr/>
      <dgm:t>
        <a:bodyPr/>
        <a:lstStyle/>
        <a:p>
          <a:endParaRPr lang="en-US"/>
        </a:p>
      </dgm:t>
    </dgm:pt>
    <dgm:pt modelId="{54E32030-64C6-4450-BB70-B7EC69C88D5E}" type="sibTrans" cxnId="{345088E8-6018-4366-9609-9A0BD35FD34E}">
      <dgm:prSet/>
      <dgm:spPr/>
      <dgm:t>
        <a:bodyPr/>
        <a:lstStyle/>
        <a:p>
          <a:endParaRPr lang="en-US"/>
        </a:p>
      </dgm:t>
    </dgm:pt>
    <dgm:pt modelId="{2F493470-AFA9-4F36-9FAA-BBBF76E80AB4}">
      <dgm:prSet/>
      <dgm:spPr/>
      <dgm:t>
        <a:bodyPr/>
        <a:lstStyle/>
        <a:p>
          <a:r>
            <a:rPr lang="en-US" dirty="0"/>
            <a:t>Created and counted age groups using .loc and </a:t>
          </a:r>
          <a:r>
            <a:rPr lang="en-US" dirty="0" err="1"/>
            <a:t>len</a:t>
          </a:r>
          <a:r>
            <a:rPr lang="en-US" dirty="0"/>
            <a:t>() functions</a:t>
          </a:r>
        </a:p>
      </dgm:t>
    </dgm:pt>
    <dgm:pt modelId="{AB5877CC-F256-40B9-9E3B-3E15E56EB3EA}" type="parTrans" cxnId="{B2F4948E-B866-4455-ACCA-57DA42D0E0B1}">
      <dgm:prSet/>
      <dgm:spPr/>
      <dgm:t>
        <a:bodyPr/>
        <a:lstStyle/>
        <a:p>
          <a:endParaRPr lang="en-US"/>
        </a:p>
      </dgm:t>
    </dgm:pt>
    <dgm:pt modelId="{67C801EB-3A0C-49D7-BFC6-63A87EFC9582}" type="sibTrans" cxnId="{B2F4948E-B866-4455-ACCA-57DA42D0E0B1}">
      <dgm:prSet/>
      <dgm:spPr/>
      <dgm:t>
        <a:bodyPr/>
        <a:lstStyle/>
        <a:p>
          <a:endParaRPr lang="en-US"/>
        </a:p>
      </dgm:t>
    </dgm:pt>
    <dgm:pt modelId="{AD98386E-76DF-4E31-B899-4AAFF7C1C2C6}">
      <dgm:prSet/>
      <dgm:spPr/>
      <dgm:t>
        <a:bodyPr/>
        <a:lstStyle/>
        <a:p>
          <a:r>
            <a:rPr lang="en-US" dirty="0"/>
            <a:t>Stacked horizontal bar plots using matplotlib library</a:t>
          </a:r>
        </a:p>
      </dgm:t>
    </dgm:pt>
    <dgm:pt modelId="{2EFDD8E0-ED20-4C3B-AE92-110B65674992}" type="parTrans" cxnId="{B70D3A6E-1D29-4C78-838D-474F4DBD0C2D}">
      <dgm:prSet/>
      <dgm:spPr/>
      <dgm:t>
        <a:bodyPr/>
        <a:lstStyle/>
        <a:p>
          <a:endParaRPr lang="en-US"/>
        </a:p>
      </dgm:t>
    </dgm:pt>
    <dgm:pt modelId="{7A44123F-634A-43A8-A34D-5D1084A276E8}" type="sibTrans" cxnId="{B70D3A6E-1D29-4C78-838D-474F4DBD0C2D}">
      <dgm:prSet/>
      <dgm:spPr/>
      <dgm:t>
        <a:bodyPr/>
        <a:lstStyle/>
        <a:p>
          <a:endParaRPr lang="en-US"/>
        </a:p>
      </dgm:t>
    </dgm:pt>
    <dgm:pt modelId="{CA7C26B3-6CBF-864D-953B-C5C9C2F4E82E}" type="pres">
      <dgm:prSet presAssocID="{433FDA82-1542-48DB-81BE-38E4927B3824}" presName="diagram" presStyleCnt="0">
        <dgm:presLayoutVars>
          <dgm:dir/>
          <dgm:resizeHandles val="exact"/>
        </dgm:presLayoutVars>
      </dgm:prSet>
      <dgm:spPr/>
    </dgm:pt>
    <dgm:pt modelId="{5E17B664-82BF-4B46-ACD1-70B7F2D25C4C}" type="pres">
      <dgm:prSet presAssocID="{5118B1B2-A8A4-4977-A5DA-D990243CD307}" presName="node" presStyleLbl="node1" presStyleIdx="0" presStyleCnt="4">
        <dgm:presLayoutVars>
          <dgm:bulletEnabled val="1"/>
        </dgm:presLayoutVars>
      </dgm:prSet>
      <dgm:spPr/>
    </dgm:pt>
    <dgm:pt modelId="{6D276259-37B4-7C45-AEBC-BA832BEB5B27}" type="pres">
      <dgm:prSet presAssocID="{A8C82297-3794-4C39-BA03-E412298018D7}" presName="sibTrans" presStyleCnt="0"/>
      <dgm:spPr/>
    </dgm:pt>
    <dgm:pt modelId="{DF9955FA-7732-7C4E-B181-342FAFF07580}" type="pres">
      <dgm:prSet presAssocID="{C37EA447-53D0-4263-8435-654669A582AC}" presName="node" presStyleLbl="node1" presStyleIdx="1" presStyleCnt="4">
        <dgm:presLayoutVars>
          <dgm:bulletEnabled val="1"/>
        </dgm:presLayoutVars>
      </dgm:prSet>
      <dgm:spPr/>
    </dgm:pt>
    <dgm:pt modelId="{01E52911-A6E6-7E41-BC6C-9DA3700817F9}" type="pres">
      <dgm:prSet presAssocID="{54E32030-64C6-4450-BB70-B7EC69C88D5E}" presName="sibTrans" presStyleCnt="0"/>
      <dgm:spPr/>
    </dgm:pt>
    <dgm:pt modelId="{EDB9745D-282F-E648-A331-56B7DA4C4164}" type="pres">
      <dgm:prSet presAssocID="{2F493470-AFA9-4F36-9FAA-BBBF76E80AB4}" presName="node" presStyleLbl="node1" presStyleIdx="2" presStyleCnt="4">
        <dgm:presLayoutVars>
          <dgm:bulletEnabled val="1"/>
        </dgm:presLayoutVars>
      </dgm:prSet>
      <dgm:spPr/>
    </dgm:pt>
    <dgm:pt modelId="{E684BB44-B582-804B-A654-F5C7F3CB7728}" type="pres">
      <dgm:prSet presAssocID="{67C801EB-3A0C-49D7-BFC6-63A87EFC9582}" presName="sibTrans" presStyleCnt="0"/>
      <dgm:spPr/>
    </dgm:pt>
    <dgm:pt modelId="{6B2371B5-EB98-8A48-95D7-1CD0F5135251}" type="pres">
      <dgm:prSet presAssocID="{AD98386E-76DF-4E31-B899-4AAFF7C1C2C6}" presName="node" presStyleLbl="node1" presStyleIdx="3" presStyleCnt="4">
        <dgm:presLayoutVars>
          <dgm:bulletEnabled val="1"/>
        </dgm:presLayoutVars>
      </dgm:prSet>
      <dgm:spPr/>
    </dgm:pt>
  </dgm:ptLst>
  <dgm:cxnLst>
    <dgm:cxn modelId="{6ED3626D-1134-F24E-8538-76E948FC8056}" type="presOf" srcId="{433FDA82-1542-48DB-81BE-38E4927B3824}" destId="{CA7C26B3-6CBF-864D-953B-C5C9C2F4E82E}" srcOrd="0" destOrd="0" presId="urn:microsoft.com/office/officeart/2005/8/layout/default"/>
    <dgm:cxn modelId="{B70D3A6E-1D29-4C78-838D-474F4DBD0C2D}" srcId="{433FDA82-1542-48DB-81BE-38E4927B3824}" destId="{AD98386E-76DF-4E31-B899-4AAFF7C1C2C6}" srcOrd="3" destOrd="0" parTransId="{2EFDD8E0-ED20-4C3B-AE92-110B65674992}" sibTransId="{7A44123F-634A-43A8-A34D-5D1084A276E8}"/>
    <dgm:cxn modelId="{B2F4948E-B866-4455-ACCA-57DA42D0E0B1}" srcId="{433FDA82-1542-48DB-81BE-38E4927B3824}" destId="{2F493470-AFA9-4F36-9FAA-BBBF76E80AB4}" srcOrd="2" destOrd="0" parTransId="{AB5877CC-F256-40B9-9E3B-3E15E56EB3EA}" sibTransId="{67C801EB-3A0C-49D7-BFC6-63A87EFC9582}"/>
    <dgm:cxn modelId="{6444F5AF-D89E-E244-B259-80C67F49BBC6}" type="presOf" srcId="{AD98386E-76DF-4E31-B899-4AAFF7C1C2C6}" destId="{6B2371B5-EB98-8A48-95D7-1CD0F5135251}" srcOrd="0" destOrd="0" presId="urn:microsoft.com/office/officeart/2005/8/layout/default"/>
    <dgm:cxn modelId="{9DB351D2-7D09-3E4E-9C16-3D5439FB8D4E}" type="presOf" srcId="{C37EA447-53D0-4263-8435-654669A582AC}" destId="{DF9955FA-7732-7C4E-B181-342FAFF07580}" srcOrd="0" destOrd="0" presId="urn:microsoft.com/office/officeart/2005/8/layout/default"/>
    <dgm:cxn modelId="{3D846BD8-D29E-43DC-828E-A402D4B1A0C3}" srcId="{433FDA82-1542-48DB-81BE-38E4927B3824}" destId="{5118B1B2-A8A4-4977-A5DA-D990243CD307}" srcOrd="0" destOrd="0" parTransId="{C234A6C5-99CE-4931-915C-0E0658C4A4B6}" sibTransId="{A8C82297-3794-4C39-BA03-E412298018D7}"/>
    <dgm:cxn modelId="{556BD8DF-DEBB-FE4C-BA11-25BF7A8D46BC}" type="presOf" srcId="{2F493470-AFA9-4F36-9FAA-BBBF76E80AB4}" destId="{EDB9745D-282F-E648-A331-56B7DA4C4164}" srcOrd="0" destOrd="0" presId="urn:microsoft.com/office/officeart/2005/8/layout/default"/>
    <dgm:cxn modelId="{7329E9E4-9650-2444-9597-55509937DCA3}" type="presOf" srcId="{5118B1B2-A8A4-4977-A5DA-D990243CD307}" destId="{5E17B664-82BF-4B46-ACD1-70B7F2D25C4C}" srcOrd="0" destOrd="0" presId="urn:microsoft.com/office/officeart/2005/8/layout/default"/>
    <dgm:cxn modelId="{345088E8-6018-4366-9609-9A0BD35FD34E}" srcId="{433FDA82-1542-48DB-81BE-38E4927B3824}" destId="{C37EA447-53D0-4263-8435-654669A582AC}" srcOrd="1" destOrd="0" parTransId="{C83F0E24-7047-49A0-9AC0-0D43973A44C6}" sibTransId="{54E32030-64C6-4450-BB70-B7EC69C88D5E}"/>
    <dgm:cxn modelId="{23D8214E-A512-A84F-9A6A-ABEFFE9B0C8D}" type="presParOf" srcId="{CA7C26B3-6CBF-864D-953B-C5C9C2F4E82E}" destId="{5E17B664-82BF-4B46-ACD1-70B7F2D25C4C}" srcOrd="0" destOrd="0" presId="urn:microsoft.com/office/officeart/2005/8/layout/default"/>
    <dgm:cxn modelId="{4C012D01-8A26-0749-8F13-EC713D054272}" type="presParOf" srcId="{CA7C26B3-6CBF-864D-953B-C5C9C2F4E82E}" destId="{6D276259-37B4-7C45-AEBC-BA832BEB5B27}" srcOrd="1" destOrd="0" presId="urn:microsoft.com/office/officeart/2005/8/layout/default"/>
    <dgm:cxn modelId="{AF0060F6-7553-D240-8943-1E6724248ACB}" type="presParOf" srcId="{CA7C26B3-6CBF-864D-953B-C5C9C2F4E82E}" destId="{DF9955FA-7732-7C4E-B181-342FAFF07580}" srcOrd="2" destOrd="0" presId="urn:microsoft.com/office/officeart/2005/8/layout/default"/>
    <dgm:cxn modelId="{22FA2203-98C9-DC41-BB29-6C463BB61D43}" type="presParOf" srcId="{CA7C26B3-6CBF-864D-953B-C5C9C2F4E82E}" destId="{01E52911-A6E6-7E41-BC6C-9DA3700817F9}" srcOrd="3" destOrd="0" presId="urn:microsoft.com/office/officeart/2005/8/layout/default"/>
    <dgm:cxn modelId="{AA0F39CF-C7E8-E441-B477-2A2EB119A5FC}" type="presParOf" srcId="{CA7C26B3-6CBF-864D-953B-C5C9C2F4E82E}" destId="{EDB9745D-282F-E648-A331-56B7DA4C4164}" srcOrd="4" destOrd="0" presId="urn:microsoft.com/office/officeart/2005/8/layout/default"/>
    <dgm:cxn modelId="{BA0504C8-27B4-F24E-8DCA-8BB6F107E9C8}" type="presParOf" srcId="{CA7C26B3-6CBF-864D-953B-C5C9C2F4E82E}" destId="{E684BB44-B582-804B-A654-F5C7F3CB7728}" srcOrd="5" destOrd="0" presId="urn:microsoft.com/office/officeart/2005/8/layout/default"/>
    <dgm:cxn modelId="{C67C7471-3A5E-2A47-B8B1-777B20BF991B}" type="presParOf" srcId="{CA7C26B3-6CBF-864D-953B-C5C9C2F4E82E}" destId="{6B2371B5-EB98-8A48-95D7-1CD0F5135251}"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7B664-82BF-4B46-ACD1-70B7F2D25C4C}">
      <dsp:nvSpPr>
        <dsp:cNvPr id="0" name=""/>
        <dsp:cNvSpPr/>
      </dsp:nvSpPr>
      <dsp:spPr>
        <a:xfrm>
          <a:off x="1437975" y="2657"/>
          <a:ext cx="3108762" cy="1865257"/>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Data Analysis with Python and pandas using </a:t>
          </a:r>
          <a:r>
            <a:rPr lang="en-US" sz="2500" kern="1200" dirty="0" err="1"/>
            <a:t>Jupyter</a:t>
          </a:r>
          <a:r>
            <a:rPr lang="en-US" sz="2500" kern="1200" dirty="0"/>
            <a:t> Notebook </a:t>
          </a:r>
        </a:p>
      </dsp:txBody>
      <dsp:txXfrm>
        <a:off x="1437975" y="2657"/>
        <a:ext cx="3108762" cy="1865257"/>
      </dsp:txXfrm>
    </dsp:sp>
    <dsp:sp modelId="{DF9955FA-7732-7C4E-B181-342FAFF07580}">
      <dsp:nvSpPr>
        <dsp:cNvPr id="0" name=""/>
        <dsp:cNvSpPr/>
      </dsp:nvSpPr>
      <dsp:spPr>
        <a:xfrm>
          <a:off x="4857614" y="2657"/>
          <a:ext cx="3108762" cy="1865257"/>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Filtered and cleaned the data to only use driver information</a:t>
          </a:r>
        </a:p>
      </dsp:txBody>
      <dsp:txXfrm>
        <a:off x="4857614" y="2657"/>
        <a:ext cx="3108762" cy="1865257"/>
      </dsp:txXfrm>
    </dsp:sp>
    <dsp:sp modelId="{EDB9745D-282F-E648-A331-56B7DA4C4164}">
      <dsp:nvSpPr>
        <dsp:cNvPr id="0" name=""/>
        <dsp:cNvSpPr/>
      </dsp:nvSpPr>
      <dsp:spPr>
        <a:xfrm>
          <a:off x="1437975" y="2178791"/>
          <a:ext cx="3108762" cy="1865257"/>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Created and counted age groups using .loc and </a:t>
          </a:r>
          <a:r>
            <a:rPr lang="en-US" sz="2500" kern="1200" dirty="0" err="1"/>
            <a:t>len</a:t>
          </a:r>
          <a:r>
            <a:rPr lang="en-US" sz="2500" kern="1200" dirty="0"/>
            <a:t>() functions</a:t>
          </a:r>
        </a:p>
      </dsp:txBody>
      <dsp:txXfrm>
        <a:off x="1437975" y="2178791"/>
        <a:ext cx="3108762" cy="1865257"/>
      </dsp:txXfrm>
    </dsp:sp>
    <dsp:sp modelId="{6B2371B5-EB98-8A48-95D7-1CD0F5135251}">
      <dsp:nvSpPr>
        <dsp:cNvPr id="0" name=""/>
        <dsp:cNvSpPr/>
      </dsp:nvSpPr>
      <dsp:spPr>
        <a:xfrm>
          <a:off x="4857614" y="2178791"/>
          <a:ext cx="3108762" cy="1865257"/>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Stacked horizontal bar plots using matplotlib library</a:t>
          </a:r>
        </a:p>
      </dsp:txBody>
      <dsp:txXfrm>
        <a:off x="4857614" y="2178791"/>
        <a:ext cx="3108762" cy="186525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9571A-95CF-2149-95D2-6627C6FF122C}" type="datetimeFigureOut">
              <a:rPr lang="en-US" smtClean="0"/>
              <a:t>10/29/21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94949D-2744-2049-A342-6D0F93C09BCD}" type="slidenum">
              <a:rPr lang="en-US" smtClean="0"/>
              <a:t>‹#›</a:t>
            </a:fld>
            <a:endParaRPr lang="en-US"/>
          </a:p>
        </p:txBody>
      </p:sp>
    </p:spTree>
    <p:extLst>
      <p:ext uri="{BB962C8B-B14F-4D97-AF65-F5344CB8AC3E}">
        <p14:creationId xmlns:p14="http://schemas.microsoft.com/office/powerpoint/2010/main" val="2249234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94949D-2744-2049-A342-6D0F93C09BCD}" type="slidenum">
              <a:rPr lang="en-US" smtClean="0"/>
              <a:t>1</a:t>
            </a:fld>
            <a:endParaRPr lang="en-US"/>
          </a:p>
        </p:txBody>
      </p:sp>
    </p:spTree>
    <p:extLst>
      <p:ext uri="{BB962C8B-B14F-4D97-AF65-F5344CB8AC3E}">
        <p14:creationId xmlns:p14="http://schemas.microsoft.com/office/powerpoint/2010/main" val="3647981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utilize the dataset that contains the crash report managed by the National Highway Traffic Safety Administration (NHTSA) of the US Department of Transportation in 2019.  This dataset includes information such as the injury severity, the age &amp; gender of persons involved, the vehicle information, and the accident time and location by US region.</a:t>
            </a:r>
          </a:p>
          <a:p>
            <a:r>
              <a:rPr lang="en-US" dirty="0"/>
              <a:t>We use visualization method and summary statistics to explore the data analytics.  The objective is to understand the data, discover patterns, and to establish the relationships between the data elements. </a:t>
            </a:r>
          </a:p>
          <a:p>
            <a:endParaRPr lang="en-US" dirty="0"/>
          </a:p>
        </p:txBody>
      </p:sp>
      <p:sp>
        <p:nvSpPr>
          <p:cNvPr id="4" name="Slide Number Placeholder 3"/>
          <p:cNvSpPr>
            <a:spLocks noGrp="1"/>
          </p:cNvSpPr>
          <p:nvPr>
            <p:ph type="sldNum" sz="quarter" idx="5"/>
          </p:nvPr>
        </p:nvSpPr>
        <p:spPr/>
        <p:txBody>
          <a:bodyPr/>
          <a:lstStyle/>
          <a:p>
            <a:fld id="{4D94949D-2744-2049-A342-6D0F93C09BCD}" type="slidenum">
              <a:rPr lang="en-US" smtClean="0"/>
              <a:t>2</a:t>
            </a:fld>
            <a:endParaRPr lang="en-US"/>
          </a:p>
        </p:txBody>
      </p:sp>
    </p:spTree>
    <p:extLst>
      <p:ext uri="{BB962C8B-B14F-4D97-AF65-F5344CB8AC3E}">
        <p14:creationId xmlns:p14="http://schemas.microsoft.com/office/powerpoint/2010/main" val="2641142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sz="1200" dirty="0"/>
              <a:t>As shown in the visualizations below, it can be inferred that Males tend to drive more recklessly than Females.</a:t>
            </a:r>
          </a:p>
          <a:p>
            <a:pPr>
              <a:lnSpc>
                <a:spcPct val="90000"/>
              </a:lnSpc>
            </a:pPr>
            <a:r>
              <a:rPr lang="en-US" sz="1200" dirty="0"/>
              <a:t>Fatal Injuries tend to occur in Male Senior Drivers than any other Age Group.</a:t>
            </a:r>
          </a:p>
          <a:p>
            <a:pPr>
              <a:lnSpc>
                <a:spcPct val="90000"/>
              </a:lnSpc>
            </a:pPr>
            <a:r>
              <a:rPr lang="en-US" sz="1200" dirty="0"/>
              <a:t>Male adults aged 50 and up tend to have much more total accidents than both the &lt;18 and 19-29 age groups combined.</a:t>
            </a:r>
          </a:p>
          <a:p>
            <a:pPr>
              <a:lnSpc>
                <a:spcPct val="90000"/>
              </a:lnSpc>
            </a:pPr>
            <a:r>
              <a:rPr lang="en-US" sz="1200" dirty="0"/>
              <a:t>Surprisingly, the &lt;18 age group has significantly less accidents than every other age group, which could be caused by teens delaying getting a driver license or a stricter rules imposed by local authorities.</a:t>
            </a:r>
          </a:p>
          <a:p>
            <a:pPr>
              <a:lnSpc>
                <a:spcPct val="90000"/>
              </a:lnSpc>
            </a:pPr>
            <a:r>
              <a:rPr lang="en-US" sz="1200" dirty="0"/>
              <a:t>Although many accidents occur each year, over half of them, regardless of gender or age, result in No Injury.</a:t>
            </a:r>
          </a:p>
          <a:p>
            <a:endParaRPr lang="en-US" dirty="0"/>
          </a:p>
        </p:txBody>
      </p:sp>
      <p:sp>
        <p:nvSpPr>
          <p:cNvPr id="4" name="Slide Number Placeholder 3"/>
          <p:cNvSpPr>
            <a:spLocks noGrp="1"/>
          </p:cNvSpPr>
          <p:nvPr>
            <p:ph type="sldNum" sz="quarter" idx="5"/>
          </p:nvPr>
        </p:nvSpPr>
        <p:spPr/>
        <p:txBody>
          <a:bodyPr/>
          <a:lstStyle/>
          <a:p>
            <a:fld id="{4D94949D-2744-2049-A342-6D0F93C09BCD}" type="slidenum">
              <a:rPr lang="en-US" smtClean="0"/>
              <a:t>4</a:t>
            </a:fld>
            <a:endParaRPr lang="en-US"/>
          </a:p>
        </p:txBody>
      </p:sp>
    </p:spTree>
    <p:extLst>
      <p:ext uri="{BB962C8B-B14F-4D97-AF65-F5344CB8AC3E}">
        <p14:creationId xmlns:p14="http://schemas.microsoft.com/office/powerpoint/2010/main" val="1771630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10/29/21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10/29/21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10/29/21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10/29/21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10/29/21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10/29/21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10/29/21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8CC80-C35B-E94B-9E16-CA611186E130}"/>
              </a:ext>
            </a:extLst>
          </p:cNvPr>
          <p:cNvSpPr>
            <a:spLocks noGrp="1"/>
          </p:cNvSpPr>
          <p:nvPr>
            <p:ph type="ctrTitle"/>
          </p:nvPr>
        </p:nvSpPr>
        <p:spPr/>
        <p:txBody>
          <a:bodyPr/>
          <a:lstStyle/>
          <a:p>
            <a:r>
              <a:rPr lang="en-US" dirty="0"/>
              <a:t>Vehicular Accident Analysis</a:t>
            </a:r>
          </a:p>
        </p:txBody>
      </p:sp>
      <p:sp>
        <p:nvSpPr>
          <p:cNvPr id="3" name="Subtitle 2">
            <a:extLst>
              <a:ext uri="{FF2B5EF4-FFF2-40B4-BE49-F238E27FC236}">
                <a16:creationId xmlns:a16="http://schemas.microsoft.com/office/drawing/2014/main" id="{0BB756D7-2A5E-9343-B007-D519AD1A473E}"/>
              </a:ext>
            </a:extLst>
          </p:cNvPr>
          <p:cNvSpPr>
            <a:spLocks noGrp="1"/>
          </p:cNvSpPr>
          <p:nvPr>
            <p:ph type="subTitle" idx="1"/>
          </p:nvPr>
        </p:nvSpPr>
        <p:spPr/>
        <p:txBody>
          <a:bodyPr/>
          <a:lstStyle/>
          <a:p>
            <a:r>
              <a:rPr lang="en-US" dirty="0"/>
              <a:t>Dataset:  </a:t>
            </a:r>
            <a:r>
              <a:rPr lang="en-US" dirty="0" err="1"/>
              <a:t>person.csv</a:t>
            </a:r>
            <a:endParaRPr lang="en-US" dirty="0"/>
          </a:p>
        </p:txBody>
      </p:sp>
    </p:spTree>
    <p:extLst>
      <p:ext uri="{BB962C8B-B14F-4D97-AF65-F5344CB8AC3E}">
        <p14:creationId xmlns:p14="http://schemas.microsoft.com/office/powerpoint/2010/main" val="3680007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500E-EF78-5143-A4E5-784ECBF0C22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D443326-0DBE-2C42-91E0-903CCFF6B1BE}"/>
              </a:ext>
            </a:extLst>
          </p:cNvPr>
          <p:cNvSpPr>
            <a:spLocks noGrp="1"/>
          </p:cNvSpPr>
          <p:nvPr>
            <p:ph idx="1"/>
          </p:nvPr>
        </p:nvSpPr>
        <p:spPr/>
        <p:txBody>
          <a:bodyPr>
            <a:normAutofit fontScale="92500" lnSpcReduction="20000"/>
          </a:bodyPr>
          <a:lstStyle/>
          <a:p>
            <a:r>
              <a:rPr lang="en-US" dirty="0"/>
              <a:t>National Highway Traffic Safety Administration (NHTSA) of the US Department of Transportation in 2018</a:t>
            </a:r>
          </a:p>
          <a:p>
            <a:r>
              <a:rPr lang="en-US" dirty="0"/>
              <a:t>Includes:</a:t>
            </a:r>
          </a:p>
          <a:p>
            <a:pPr lvl="1"/>
            <a:r>
              <a:rPr lang="en-US" dirty="0"/>
              <a:t>Injury Severity</a:t>
            </a:r>
          </a:p>
          <a:p>
            <a:pPr lvl="1"/>
            <a:r>
              <a:rPr lang="en-US" dirty="0"/>
              <a:t>Age</a:t>
            </a:r>
          </a:p>
          <a:p>
            <a:pPr lvl="1"/>
            <a:r>
              <a:rPr lang="en-US" dirty="0"/>
              <a:t>Gender</a:t>
            </a:r>
          </a:p>
          <a:p>
            <a:r>
              <a:rPr lang="en-US" dirty="0"/>
              <a:t>Objective:</a:t>
            </a:r>
          </a:p>
          <a:p>
            <a:pPr lvl="1"/>
            <a:r>
              <a:rPr lang="en-US" dirty="0"/>
              <a:t>Understand Data</a:t>
            </a:r>
          </a:p>
          <a:p>
            <a:pPr lvl="1"/>
            <a:r>
              <a:rPr lang="en-US" dirty="0"/>
              <a:t>Discover Patterns</a:t>
            </a:r>
          </a:p>
          <a:p>
            <a:pPr lvl="1"/>
            <a:r>
              <a:rPr lang="en-US" dirty="0"/>
              <a:t>Establish Relationships Between Data Elements</a:t>
            </a:r>
          </a:p>
          <a:p>
            <a:endParaRPr lang="en-US" dirty="0"/>
          </a:p>
          <a:p>
            <a:pPr marL="0" indent="0" algn="r">
              <a:buNone/>
            </a:pPr>
            <a:r>
              <a:rPr lang="en-US" sz="1200" dirty="0"/>
              <a:t>Source:  https://</a:t>
            </a:r>
            <a:r>
              <a:rPr lang="en-US" sz="1200" dirty="0" err="1"/>
              <a:t>www.nhtsa.gov</a:t>
            </a:r>
            <a:r>
              <a:rPr lang="en-US" sz="1200" dirty="0"/>
              <a:t>/</a:t>
            </a:r>
            <a:r>
              <a:rPr lang="en-US" sz="1200" dirty="0" err="1"/>
              <a:t>file-downloads?p</a:t>
            </a:r>
            <a:r>
              <a:rPr lang="en-US" sz="1200" dirty="0"/>
              <a:t>=</a:t>
            </a:r>
            <a:r>
              <a:rPr lang="en-US" sz="1200" dirty="0" err="1"/>
              <a:t>nhtsa</a:t>
            </a:r>
            <a:r>
              <a:rPr lang="en-US" sz="1200" dirty="0"/>
              <a:t>/downloads/CRSS/</a:t>
            </a:r>
          </a:p>
        </p:txBody>
      </p:sp>
    </p:spTree>
    <p:extLst>
      <p:ext uri="{BB962C8B-B14F-4D97-AF65-F5344CB8AC3E}">
        <p14:creationId xmlns:p14="http://schemas.microsoft.com/office/powerpoint/2010/main" val="3616934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1C770-EB03-AE47-BF06-29CB7E7EE80C}"/>
              </a:ext>
            </a:extLst>
          </p:cNvPr>
          <p:cNvSpPr>
            <a:spLocks noGrp="1"/>
          </p:cNvSpPr>
          <p:nvPr>
            <p:ph type="title"/>
          </p:nvPr>
        </p:nvSpPr>
        <p:spPr>
          <a:xfrm>
            <a:off x="646111" y="452718"/>
            <a:ext cx="9404723" cy="1400530"/>
          </a:xfrm>
        </p:spPr>
        <p:txBody>
          <a:bodyPr>
            <a:normAutofit/>
          </a:bodyPr>
          <a:lstStyle/>
          <a:p>
            <a:r>
              <a:rPr lang="en-US" dirty="0"/>
              <a:t>Data Analysis</a:t>
            </a:r>
          </a:p>
        </p:txBody>
      </p:sp>
      <p:graphicFrame>
        <p:nvGraphicFramePr>
          <p:cNvPr id="5" name="Content Placeholder 2">
            <a:extLst>
              <a:ext uri="{FF2B5EF4-FFF2-40B4-BE49-F238E27FC236}">
                <a16:creationId xmlns:a16="http://schemas.microsoft.com/office/drawing/2014/main" id="{9C747C20-5C24-4D80-9386-D765D30F0245}"/>
              </a:ext>
            </a:extLst>
          </p:cNvPr>
          <p:cNvGraphicFramePr>
            <a:graphicFrameLocks noGrp="1"/>
          </p:cNvGraphicFramePr>
          <p:nvPr>
            <p:ph idx="1"/>
            <p:extLst>
              <p:ext uri="{D42A27DB-BD31-4B8C-83A1-F6EECF244321}">
                <p14:modId xmlns:p14="http://schemas.microsoft.com/office/powerpoint/2010/main" val="2854051222"/>
              </p:ext>
            </p:extLst>
          </p:nvPr>
        </p:nvGraphicFramePr>
        <p:xfrm>
          <a:off x="646111" y="2237362"/>
          <a:ext cx="9404352" cy="4046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9419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9" name="Picture 48">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1" name="Picture 50">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3" name="Oval 52">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5" name="Picture 54">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7" name="Picture 56">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9" name="Rectangle 58">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1" name="Rectangle 60">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a:extLst>
              <a:ext uri="{FF2B5EF4-FFF2-40B4-BE49-F238E27FC236}">
                <a16:creationId xmlns:a16="http://schemas.microsoft.com/office/drawing/2014/main" id="{32292EF8-78FD-154A-8B41-5173744A9FF2}"/>
              </a:ext>
            </a:extLst>
          </p:cNvPr>
          <p:cNvPicPr>
            <a:picLocks noGrp="1" noChangeAspect="1"/>
          </p:cNvPicPr>
          <p:nvPr>
            <p:ph idx="1"/>
          </p:nvPr>
        </p:nvPicPr>
        <p:blipFill>
          <a:blip r:embed="rId8"/>
          <a:stretch>
            <a:fillRect/>
          </a:stretch>
        </p:blipFill>
        <p:spPr>
          <a:xfrm>
            <a:off x="643467" y="1357037"/>
            <a:ext cx="10905066" cy="4143926"/>
          </a:xfrm>
          <a:prstGeom prst="rect">
            <a:avLst/>
          </a:prstGeom>
        </p:spPr>
      </p:pic>
      <p:sp>
        <p:nvSpPr>
          <p:cNvPr id="63" name="Rectangle 62">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332732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117</TotalTime>
  <Words>320</Words>
  <Application>Microsoft Macintosh PowerPoint</Application>
  <PresentationFormat>Widescreen</PresentationFormat>
  <Paragraphs>29</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Century Gothic</vt:lpstr>
      <vt:lpstr>Wingdings 3</vt:lpstr>
      <vt:lpstr>Ion</vt:lpstr>
      <vt:lpstr>Vehicular Accident Analysis</vt:lpstr>
      <vt:lpstr>Introduction</vt:lpstr>
      <vt:lpstr>Data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 to Vehicular Accident Analysis</dc:title>
  <dc:creator>Carlo Labudiong</dc:creator>
  <cp:lastModifiedBy>Carlo Labudiong</cp:lastModifiedBy>
  <cp:revision>5</cp:revision>
  <dcterms:created xsi:type="dcterms:W3CDTF">2021-10-29T19:15:05Z</dcterms:created>
  <dcterms:modified xsi:type="dcterms:W3CDTF">2021-10-30T01:04:16Z</dcterms:modified>
</cp:coreProperties>
</file>