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8"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35"/>
  </p:normalViewPr>
  <p:slideViewPr>
    <p:cSldViewPr snapToGrid="0" snapToObjects="1">
      <p:cViewPr varScale="1">
        <p:scale>
          <a:sx n="90" d="100"/>
          <a:sy n="90" d="100"/>
        </p:scale>
        <p:origin x="23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DA82-1542-48DB-81BE-38E4927B382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118B1B2-A8A4-4977-A5DA-D990243CD307}">
      <dgm:prSet/>
      <dgm:spPr/>
      <dgm:t>
        <a:bodyPr/>
        <a:lstStyle/>
        <a:p>
          <a:r>
            <a:rPr lang="en-US" dirty="0"/>
            <a:t>Data Analysis with Python and pandas using </a:t>
          </a:r>
          <a:r>
            <a:rPr lang="en-US" dirty="0" err="1"/>
            <a:t>Jupyter</a:t>
          </a:r>
          <a:r>
            <a:rPr lang="en-US" dirty="0"/>
            <a:t> Notebook </a:t>
          </a:r>
        </a:p>
      </dgm:t>
    </dgm:pt>
    <dgm:pt modelId="{C234A6C5-99CE-4931-915C-0E0658C4A4B6}" type="parTrans" cxnId="{3D846BD8-D29E-43DC-828E-A402D4B1A0C3}">
      <dgm:prSet/>
      <dgm:spPr/>
      <dgm:t>
        <a:bodyPr/>
        <a:lstStyle/>
        <a:p>
          <a:endParaRPr lang="en-US"/>
        </a:p>
      </dgm:t>
    </dgm:pt>
    <dgm:pt modelId="{A8C82297-3794-4C39-BA03-E412298018D7}" type="sibTrans" cxnId="{3D846BD8-D29E-43DC-828E-A402D4B1A0C3}">
      <dgm:prSet/>
      <dgm:spPr/>
      <dgm:t>
        <a:bodyPr/>
        <a:lstStyle/>
        <a:p>
          <a:endParaRPr lang="en-US"/>
        </a:p>
      </dgm:t>
    </dgm:pt>
    <dgm:pt modelId="{C37EA447-53D0-4263-8435-654669A582AC}">
      <dgm:prSet/>
      <dgm:spPr/>
      <dgm:t>
        <a:bodyPr/>
        <a:lstStyle/>
        <a:p>
          <a:r>
            <a:rPr lang="en-US" dirty="0"/>
            <a:t>Filtered and cleaned the data to only use driver information</a:t>
          </a:r>
        </a:p>
      </dgm:t>
    </dgm:pt>
    <dgm:pt modelId="{C83F0E24-7047-49A0-9AC0-0D43973A44C6}" type="parTrans" cxnId="{345088E8-6018-4366-9609-9A0BD35FD34E}">
      <dgm:prSet/>
      <dgm:spPr/>
      <dgm:t>
        <a:bodyPr/>
        <a:lstStyle/>
        <a:p>
          <a:endParaRPr lang="en-US"/>
        </a:p>
      </dgm:t>
    </dgm:pt>
    <dgm:pt modelId="{54E32030-64C6-4450-BB70-B7EC69C88D5E}" type="sibTrans" cxnId="{345088E8-6018-4366-9609-9A0BD35FD34E}">
      <dgm:prSet/>
      <dgm:spPr/>
      <dgm:t>
        <a:bodyPr/>
        <a:lstStyle/>
        <a:p>
          <a:endParaRPr lang="en-US"/>
        </a:p>
      </dgm:t>
    </dgm:pt>
    <dgm:pt modelId="{2F493470-AFA9-4F36-9FAA-BBBF76E80AB4}">
      <dgm:prSet/>
      <dgm:spPr/>
      <dgm:t>
        <a:bodyPr/>
        <a:lstStyle/>
        <a:p>
          <a:r>
            <a:rPr lang="en-US" dirty="0"/>
            <a:t>Created age groups using .loc function and count records by groups</a:t>
          </a:r>
        </a:p>
      </dgm:t>
    </dgm:pt>
    <dgm:pt modelId="{AB5877CC-F256-40B9-9E3B-3E15E56EB3EA}" type="parTrans" cxnId="{B2F4948E-B866-4455-ACCA-57DA42D0E0B1}">
      <dgm:prSet/>
      <dgm:spPr/>
      <dgm:t>
        <a:bodyPr/>
        <a:lstStyle/>
        <a:p>
          <a:endParaRPr lang="en-US"/>
        </a:p>
      </dgm:t>
    </dgm:pt>
    <dgm:pt modelId="{67C801EB-3A0C-49D7-BFC6-63A87EFC9582}" type="sibTrans" cxnId="{B2F4948E-B866-4455-ACCA-57DA42D0E0B1}">
      <dgm:prSet/>
      <dgm:spPr/>
      <dgm:t>
        <a:bodyPr/>
        <a:lstStyle/>
        <a:p>
          <a:endParaRPr lang="en-US"/>
        </a:p>
      </dgm:t>
    </dgm:pt>
    <dgm:pt modelId="{AD98386E-76DF-4E31-B899-4AAFF7C1C2C6}">
      <dgm:prSet/>
      <dgm:spPr/>
      <dgm:t>
        <a:bodyPr/>
        <a:lstStyle/>
        <a:p>
          <a:r>
            <a:rPr lang="en-US" dirty="0"/>
            <a:t>Stacked horizontal bar plots using matplotlib library</a:t>
          </a:r>
        </a:p>
      </dgm:t>
    </dgm:pt>
    <dgm:pt modelId="{2EFDD8E0-ED20-4C3B-AE92-110B65674992}" type="parTrans" cxnId="{B70D3A6E-1D29-4C78-838D-474F4DBD0C2D}">
      <dgm:prSet/>
      <dgm:spPr/>
      <dgm:t>
        <a:bodyPr/>
        <a:lstStyle/>
        <a:p>
          <a:endParaRPr lang="en-US"/>
        </a:p>
      </dgm:t>
    </dgm:pt>
    <dgm:pt modelId="{7A44123F-634A-43A8-A34D-5D1084A276E8}" type="sibTrans" cxnId="{B70D3A6E-1D29-4C78-838D-474F4DBD0C2D}">
      <dgm:prSet/>
      <dgm:spPr/>
      <dgm:t>
        <a:bodyPr/>
        <a:lstStyle/>
        <a:p>
          <a:endParaRPr lang="en-US"/>
        </a:p>
      </dgm:t>
    </dgm:pt>
    <dgm:pt modelId="{CA7C26B3-6CBF-864D-953B-C5C9C2F4E82E}" type="pres">
      <dgm:prSet presAssocID="{433FDA82-1542-48DB-81BE-38E4927B3824}" presName="diagram" presStyleCnt="0">
        <dgm:presLayoutVars>
          <dgm:dir/>
          <dgm:resizeHandles val="exact"/>
        </dgm:presLayoutVars>
      </dgm:prSet>
      <dgm:spPr/>
    </dgm:pt>
    <dgm:pt modelId="{5E17B664-82BF-4B46-ACD1-70B7F2D25C4C}" type="pres">
      <dgm:prSet presAssocID="{5118B1B2-A8A4-4977-A5DA-D990243CD307}" presName="node" presStyleLbl="node1" presStyleIdx="0" presStyleCnt="4">
        <dgm:presLayoutVars>
          <dgm:bulletEnabled val="1"/>
        </dgm:presLayoutVars>
      </dgm:prSet>
      <dgm:spPr/>
    </dgm:pt>
    <dgm:pt modelId="{6D276259-37B4-7C45-AEBC-BA832BEB5B27}" type="pres">
      <dgm:prSet presAssocID="{A8C82297-3794-4C39-BA03-E412298018D7}" presName="sibTrans" presStyleCnt="0"/>
      <dgm:spPr/>
    </dgm:pt>
    <dgm:pt modelId="{DF9955FA-7732-7C4E-B181-342FAFF07580}" type="pres">
      <dgm:prSet presAssocID="{C37EA447-53D0-4263-8435-654669A582AC}" presName="node" presStyleLbl="node1" presStyleIdx="1" presStyleCnt="4">
        <dgm:presLayoutVars>
          <dgm:bulletEnabled val="1"/>
        </dgm:presLayoutVars>
      </dgm:prSet>
      <dgm:spPr/>
    </dgm:pt>
    <dgm:pt modelId="{01E52911-A6E6-7E41-BC6C-9DA3700817F9}" type="pres">
      <dgm:prSet presAssocID="{54E32030-64C6-4450-BB70-B7EC69C88D5E}" presName="sibTrans" presStyleCnt="0"/>
      <dgm:spPr/>
    </dgm:pt>
    <dgm:pt modelId="{EDB9745D-282F-E648-A331-56B7DA4C4164}" type="pres">
      <dgm:prSet presAssocID="{2F493470-AFA9-4F36-9FAA-BBBF76E80AB4}" presName="node" presStyleLbl="node1" presStyleIdx="2" presStyleCnt="4">
        <dgm:presLayoutVars>
          <dgm:bulletEnabled val="1"/>
        </dgm:presLayoutVars>
      </dgm:prSet>
      <dgm:spPr/>
    </dgm:pt>
    <dgm:pt modelId="{E684BB44-B582-804B-A654-F5C7F3CB7728}" type="pres">
      <dgm:prSet presAssocID="{67C801EB-3A0C-49D7-BFC6-63A87EFC9582}" presName="sibTrans" presStyleCnt="0"/>
      <dgm:spPr/>
    </dgm:pt>
    <dgm:pt modelId="{6B2371B5-EB98-8A48-95D7-1CD0F5135251}" type="pres">
      <dgm:prSet presAssocID="{AD98386E-76DF-4E31-B899-4AAFF7C1C2C6}" presName="node" presStyleLbl="node1" presStyleIdx="3" presStyleCnt="4">
        <dgm:presLayoutVars>
          <dgm:bulletEnabled val="1"/>
        </dgm:presLayoutVars>
      </dgm:prSet>
      <dgm:spPr/>
    </dgm:pt>
  </dgm:ptLst>
  <dgm:cxnLst>
    <dgm:cxn modelId="{6ED3626D-1134-F24E-8538-76E948FC8056}" type="presOf" srcId="{433FDA82-1542-48DB-81BE-38E4927B3824}" destId="{CA7C26B3-6CBF-864D-953B-C5C9C2F4E82E}" srcOrd="0" destOrd="0" presId="urn:microsoft.com/office/officeart/2005/8/layout/default"/>
    <dgm:cxn modelId="{B70D3A6E-1D29-4C78-838D-474F4DBD0C2D}" srcId="{433FDA82-1542-48DB-81BE-38E4927B3824}" destId="{AD98386E-76DF-4E31-B899-4AAFF7C1C2C6}" srcOrd="3" destOrd="0" parTransId="{2EFDD8E0-ED20-4C3B-AE92-110B65674992}" sibTransId="{7A44123F-634A-43A8-A34D-5D1084A276E8}"/>
    <dgm:cxn modelId="{B2F4948E-B866-4455-ACCA-57DA42D0E0B1}" srcId="{433FDA82-1542-48DB-81BE-38E4927B3824}" destId="{2F493470-AFA9-4F36-9FAA-BBBF76E80AB4}" srcOrd="2" destOrd="0" parTransId="{AB5877CC-F256-40B9-9E3B-3E15E56EB3EA}" sibTransId="{67C801EB-3A0C-49D7-BFC6-63A87EFC9582}"/>
    <dgm:cxn modelId="{6444F5AF-D89E-E244-B259-80C67F49BBC6}" type="presOf" srcId="{AD98386E-76DF-4E31-B899-4AAFF7C1C2C6}" destId="{6B2371B5-EB98-8A48-95D7-1CD0F5135251}" srcOrd="0" destOrd="0" presId="urn:microsoft.com/office/officeart/2005/8/layout/default"/>
    <dgm:cxn modelId="{9DB351D2-7D09-3E4E-9C16-3D5439FB8D4E}" type="presOf" srcId="{C37EA447-53D0-4263-8435-654669A582AC}" destId="{DF9955FA-7732-7C4E-B181-342FAFF07580}" srcOrd="0" destOrd="0" presId="urn:microsoft.com/office/officeart/2005/8/layout/default"/>
    <dgm:cxn modelId="{3D846BD8-D29E-43DC-828E-A402D4B1A0C3}" srcId="{433FDA82-1542-48DB-81BE-38E4927B3824}" destId="{5118B1B2-A8A4-4977-A5DA-D990243CD307}" srcOrd="0" destOrd="0" parTransId="{C234A6C5-99CE-4931-915C-0E0658C4A4B6}" sibTransId="{A8C82297-3794-4C39-BA03-E412298018D7}"/>
    <dgm:cxn modelId="{556BD8DF-DEBB-FE4C-BA11-25BF7A8D46BC}" type="presOf" srcId="{2F493470-AFA9-4F36-9FAA-BBBF76E80AB4}" destId="{EDB9745D-282F-E648-A331-56B7DA4C4164}" srcOrd="0" destOrd="0" presId="urn:microsoft.com/office/officeart/2005/8/layout/default"/>
    <dgm:cxn modelId="{7329E9E4-9650-2444-9597-55509937DCA3}" type="presOf" srcId="{5118B1B2-A8A4-4977-A5DA-D990243CD307}" destId="{5E17B664-82BF-4B46-ACD1-70B7F2D25C4C}" srcOrd="0" destOrd="0" presId="urn:microsoft.com/office/officeart/2005/8/layout/default"/>
    <dgm:cxn modelId="{345088E8-6018-4366-9609-9A0BD35FD34E}" srcId="{433FDA82-1542-48DB-81BE-38E4927B3824}" destId="{C37EA447-53D0-4263-8435-654669A582AC}" srcOrd="1" destOrd="0" parTransId="{C83F0E24-7047-49A0-9AC0-0D43973A44C6}" sibTransId="{54E32030-64C6-4450-BB70-B7EC69C88D5E}"/>
    <dgm:cxn modelId="{23D8214E-A512-A84F-9A6A-ABEFFE9B0C8D}" type="presParOf" srcId="{CA7C26B3-6CBF-864D-953B-C5C9C2F4E82E}" destId="{5E17B664-82BF-4B46-ACD1-70B7F2D25C4C}" srcOrd="0" destOrd="0" presId="urn:microsoft.com/office/officeart/2005/8/layout/default"/>
    <dgm:cxn modelId="{4C012D01-8A26-0749-8F13-EC713D054272}" type="presParOf" srcId="{CA7C26B3-6CBF-864D-953B-C5C9C2F4E82E}" destId="{6D276259-37B4-7C45-AEBC-BA832BEB5B27}" srcOrd="1" destOrd="0" presId="urn:microsoft.com/office/officeart/2005/8/layout/default"/>
    <dgm:cxn modelId="{AF0060F6-7553-D240-8943-1E6724248ACB}" type="presParOf" srcId="{CA7C26B3-6CBF-864D-953B-C5C9C2F4E82E}" destId="{DF9955FA-7732-7C4E-B181-342FAFF07580}" srcOrd="2" destOrd="0" presId="urn:microsoft.com/office/officeart/2005/8/layout/default"/>
    <dgm:cxn modelId="{22FA2203-98C9-DC41-BB29-6C463BB61D43}" type="presParOf" srcId="{CA7C26B3-6CBF-864D-953B-C5C9C2F4E82E}" destId="{01E52911-A6E6-7E41-BC6C-9DA3700817F9}" srcOrd="3" destOrd="0" presId="urn:microsoft.com/office/officeart/2005/8/layout/default"/>
    <dgm:cxn modelId="{AA0F39CF-C7E8-E441-B477-2A2EB119A5FC}" type="presParOf" srcId="{CA7C26B3-6CBF-864D-953B-C5C9C2F4E82E}" destId="{EDB9745D-282F-E648-A331-56B7DA4C4164}" srcOrd="4" destOrd="0" presId="urn:microsoft.com/office/officeart/2005/8/layout/default"/>
    <dgm:cxn modelId="{BA0504C8-27B4-F24E-8DCA-8BB6F107E9C8}" type="presParOf" srcId="{CA7C26B3-6CBF-864D-953B-C5C9C2F4E82E}" destId="{E684BB44-B582-804B-A654-F5C7F3CB7728}" srcOrd="5" destOrd="0" presId="urn:microsoft.com/office/officeart/2005/8/layout/default"/>
    <dgm:cxn modelId="{C67C7471-3A5E-2A47-B8B1-777B20BF991B}" type="presParOf" srcId="{CA7C26B3-6CBF-864D-953B-C5C9C2F4E82E}" destId="{6B2371B5-EB98-8A48-95D7-1CD0F5135251}"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7B664-82BF-4B46-ACD1-70B7F2D25C4C}">
      <dsp:nvSpPr>
        <dsp:cNvPr id="0" name=""/>
        <dsp:cNvSpPr/>
      </dsp:nvSpPr>
      <dsp:spPr>
        <a:xfrm>
          <a:off x="1437975" y="2657"/>
          <a:ext cx="3108762" cy="186525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Analysis with Python and pandas using </a:t>
          </a:r>
          <a:r>
            <a:rPr lang="en-US" sz="2400" kern="1200" dirty="0" err="1"/>
            <a:t>Jupyter</a:t>
          </a:r>
          <a:r>
            <a:rPr lang="en-US" sz="2400" kern="1200" dirty="0"/>
            <a:t> Notebook </a:t>
          </a:r>
        </a:p>
      </dsp:txBody>
      <dsp:txXfrm>
        <a:off x="1437975" y="2657"/>
        <a:ext cx="3108762" cy="1865257"/>
      </dsp:txXfrm>
    </dsp:sp>
    <dsp:sp modelId="{DF9955FA-7732-7C4E-B181-342FAFF07580}">
      <dsp:nvSpPr>
        <dsp:cNvPr id="0" name=""/>
        <dsp:cNvSpPr/>
      </dsp:nvSpPr>
      <dsp:spPr>
        <a:xfrm>
          <a:off x="4857614" y="2657"/>
          <a:ext cx="3108762" cy="186525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Filtered and cleaned the data to only use driver information</a:t>
          </a:r>
        </a:p>
      </dsp:txBody>
      <dsp:txXfrm>
        <a:off x="4857614" y="2657"/>
        <a:ext cx="3108762" cy="1865257"/>
      </dsp:txXfrm>
    </dsp:sp>
    <dsp:sp modelId="{EDB9745D-282F-E648-A331-56B7DA4C4164}">
      <dsp:nvSpPr>
        <dsp:cNvPr id="0" name=""/>
        <dsp:cNvSpPr/>
      </dsp:nvSpPr>
      <dsp:spPr>
        <a:xfrm>
          <a:off x="1437975" y="2178791"/>
          <a:ext cx="3108762" cy="186525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Created age groups using .loc function and count records by groups</a:t>
          </a:r>
        </a:p>
      </dsp:txBody>
      <dsp:txXfrm>
        <a:off x="1437975" y="2178791"/>
        <a:ext cx="3108762" cy="1865257"/>
      </dsp:txXfrm>
    </dsp:sp>
    <dsp:sp modelId="{6B2371B5-EB98-8A48-95D7-1CD0F5135251}">
      <dsp:nvSpPr>
        <dsp:cNvPr id="0" name=""/>
        <dsp:cNvSpPr/>
      </dsp:nvSpPr>
      <dsp:spPr>
        <a:xfrm>
          <a:off x="4857614" y="2178791"/>
          <a:ext cx="3108762" cy="186525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Stacked horizontal bar plots using matplotlib library</a:t>
          </a:r>
        </a:p>
      </dsp:txBody>
      <dsp:txXfrm>
        <a:off x="4857614" y="2178791"/>
        <a:ext cx="3108762" cy="186525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10/29/21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10/29/21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CC80-C35B-E94B-9E16-CA611186E130}"/>
              </a:ext>
            </a:extLst>
          </p:cNvPr>
          <p:cNvSpPr>
            <a:spLocks noGrp="1"/>
          </p:cNvSpPr>
          <p:nvPr>
            <p:ph type="ctrTitle"/>
          </p:nvPr>
        </p:nvSpPr>
        <p:spPr/>
        <p:txBody>
          <a:bodyPr/>
          <a:lstStyle/>
          <a:p>
            <a:r>
              <a:rPr lang="en-US" dirty="0"/>
              <a:t>Vehicular Accident Analysis</a:t>
            </a:r>
          </a:p>
        </p:txBody>
      </p:sp>
      <p:sp>
        <p:nvSpPr>
          <p:cNvPr id="3" name="Subtitle 2">
            <a:extLst>
              <a:ext uri="{FF2B5EF4-FFF2-40B4-BE49-F238E27FC236}">
                <a16:creationId xmlns:a16="http://schemas.microsoft.com/office/drawing/2014/main" id="{0BB756D7-2A5E-9343-B007-D519AD1A473E}"/>
              </a:ext>
            </a:extLst>
          </p:cNvPr>
          <p:cNvSpPr>
            <a:spLocks noGrp="1"/>
          </p:cNvSpPr>
          <p:nvPr>
            <p:ph type="subTitle" idx="1"/>
          </p:nvPr>
        </p:nvSpPr>
        <p:spPr/>
        <p:txBody>
          <a:bodyPr/>
          <a:lstStyle/>
          <a:p>
            <a:r>
              <a:rPr lang="en-US" dirty="0"/>
              <a:t>Dataset:  </a:t>
            </a:r>
            <a:r>
              <a:rPr lang="en-US" dirty="0" err="1"/>
              <a:t>person.csv</a:t>
            </a:r>
            <a:endParaRPr lang="en-US" dirty="0"/>
          </a:p>
        </p:txBody>
      </p:sp>
    </p:spTree>
    <p:extLst>
      <p:ext uri="{BB962C8B-B14F-4D97-AF65-F5344CB8AC3E}">
        <p14:creationId xmlns:p14="http://schemas.microsoft.com/office/powerpoint/2010/main" val="368000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500E-EF78-5143-A4E5-784ECBF0C22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443326-0DBE-2C42-91E0-903CCFF6B1BE}"/>
              </a:ext>
            </a:extLst>
          </p:cNvPr>
          <p:cNvSpPr>
            <a:spLocks noGrp="1"/>
          </p:cNvSpPr>
          <p:nvPr>
            <p:ph idx="1"/>
          </p:nvPr>
        </p:nvSpPr>
        <p:spPr/>
        <p:txBody>
          <a:bodyPr>
            <a:normAutofit/>
          </a:bodyPr>
          <a:lstStyle/>
          <a:p>
            <a:r>
              <a:rPr lang="en-US" dirty="0"/>
              <a:t>We utilize the dataset that contains the crash report managed by the National Highway Traffic Safety Administration (NHTSA) of the US Department of Transportation in 2019.  This dataset includes information such as the injury severity, the age &amp; gender of persons involved, the vehicle information, and the accident time and location by US region.</a:t>
            </a:r>
          </a:p>
          <a:p>
            <a:r>
              <a:rPr lang="en-US" dirty="0"/>
              <a:t>We use visualization method and summary statistics to explore the data analytics.  The objective is to understand the data, discover patterns, and to establish the relationships between the data elements. </a:t>
            </a:r>
          </a:p>
          <a:p>
            <a:endParaRPr lang="en-US" dirty="0"/>
          </a:p>
          <a:p>
            <a:pPr marL="0" indent="0" algn="r">
              <a:buNone/>
            </a:pPr>
            <a:r>
              <a:rPr lang="en-US" sz="1200" dirty="0"/>
              <a:t>Source:  https://</a:t>
            </a:r>
            <a:r>
              <a:rPr lang="en-US" sz="1200" dirty="0" err="1"/>
              <a:t>www.nhtsa.gov</a:t>
            </a:r>
            <a:r>
              <a:rPr lang="en-US" sz="1200" dirty="0"/>
              <a:t>/</a:t>
            </a:r>
            <a:r>
              <a:rPr lang="en-US" sz="1200" dirty="0" err="1"/>
              <a:t>file-downloads?p</a:t>
            </a:r>
            <a:r>
              <a:rPr lang="en-US" sz="1200" dirty="0"/>
              <a:t>=</a:t>
            </a:r>
            <a:r>
              <a:rPr lang="en-US" sz="1200" dirty="0" err="1"/>
              <a:t>nhtsa</a:t>
            </a:r>
            <a:r>
              <a:rPr lang="en-US" sz="1200" dirty="0"/>
              <a:t>/downloads/CRSS/</a:t>
            </a:r>
          </a:p>
        </p:txBody>
      </p:sp>
    </p:spTree>
    <p:extLst>
      <p:ext uri="{BB962C8B-B14F-4D97-AF65-F5344CB8AC3E}">
        <p14:creationId xmlns:p14="http://schemas.microsoft.com/office/powerpoint/2010/main" val="361693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C770-EB03-AE47-BF06-29CB7E7EE80C}"/>
              </a:ext>
            </a:extLst>
          </p:cNvPr>
          <p:cNvSpPr>
            <a:spLocks noGrp="1"/>
          </p:cNvSpPr>
          <p:nvPr>
            <p:ph type="title"/>
          </p:nvPr>
        </p:nvSpPr>
        <p:spPr>
          <a:xfrm>
            <a:off x="646111" y="452718"/>
            <a:ext cx="9404723" cy="1400530"/>
          </a:xfrm>
        </p:spPr>
        <p:txBody>
          <a:bodyPr>
            <a:normAutofit/>
          </a:bodyPr>
          <a:lstStyle/>
          <a:p>
            <a:r>
              <a:rPr lang="en-US" dirty="0"/>
              <a:t>Data Analysis</a:t>
            </a:r>
          </a:p>
        </p:txBody>
      </p:sp>
      <p:graphicFrame>
        <p:nvGraphicFramePr>
          <p:cNvPr id="5" name="Content Placeholder 2">
            <a:extLst>
              <a:ext uri="{FF2B5EF4-FFF2-40B4-BE49-F238E27FC236}">
                <a16:creationId xmlns:a16="http://schemas.microsoft.com/office/drawing/2014/main" id="{9C747C20-5C24-4D80-9386-D765D30F0245}"/>
              </a:ext>
            </a:extLst>
          </p:cNvPr>
          <p:cNvGraphicFramePr>
            <a:graphicFrameLocks noGrp="1"/>
          </p:cNvGraphicFramePr>
          <p:nvPr>
            <p:ph idx="1"/>
            <p:extLst>
              <p:ext uri="{D42A27DB-BD31-4B8C-83A1-F6EECF244321}">
                <p14:modId xmlns:p14="http://schemas.microsoft.com/office/powerpoint/2010/main" val="4233973983"/>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41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0CD8B78-5DC2-7841-B6B4-46AEBD4589EA}"/>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Findings</a:t>
            </a:r>
          </a:p>
        </p:txBody>
      </p:sp>
      <p:sp>
        <p:nvSpPr>
          <p:cNvPr id="3" name="Content Placeholder 2">
            <a:extLst>
              <a:ext uri="{FF2B5EF4-FFF2-40B4-BE49-F238E27FC236}">
                <a16:creationId xmlns:a16="http://schemas.microsoft.com/office/drawing/2014/main" id="{0ECE8FB7-DA5C-CB43-B50F-0C8F8F56A63C}"/>
              </a:ext>
            </a:extLst>
          </p:cNvPr>
          <p:cNvSpPr>
            <a:spLocks noGrp="1"/>
          </p:cNvSpPr>
          <p:nvPr>
            <p:ph idx="1"/>
          </p:nvPr>
        </p:nvSpPr>
        <p:spPr>
          <a:xfrm>
            <a:off x="1103312" y="2603392"/>
            <a:ext cx="8946541" cy="3484879"/>
          </a:xfrm>
        </p:spPr>
        <p:txBody>
          <a:bodyPr>
            <a:normAutofit/>
          </a:bodyPr>
          <a:lstStyle/>
          <a:p>
            <a:pPr>
              <a:lnSpc>
                <a:spcPct val="90000"/>
              </a:lnSpc>
            </a:pPr>
            <a:r>
              <a:rPr lang="en-US" sz="1400" dirty="0"/>
              <a:t>	</a:t>
            </a:r>
          </a:p>
          <a:p>
            <a:pPr>
              <a:lnSpc>
                <a:spcPct val="90000"/>
              </a:lnSpc>
            </a:pPr>
            <a:r>
              <a:rPr lang="en-US" sz="1800" dirty="0"/>
              <a:t>As shown in the visualizations below, it can be inferred that Males tend to drive more recklessly than Females.</a:t>
            </a:r>
          </a:p>
          <a:p>
            <a:pPr>
              <a:lnSpc>
                <a:spcPct val="90000"/>
              </a:lnSpc>
            </a:pPr>
            <a:r>
              <a:rPr lang="en-US" sz="1800" dirty="0"/>
              <a:t>Fatal Injuries tend to occur in Male Senior Drivers than any other Age Group.</a:t>
            </a:r>
          </a:p>
          <a:p>
            <a:pPr>
              <a:lnSpc>
                <a:spcPct val="90000"/>
              </a:lnSpc>
            </a:pPr>
            <a:r>
              <a:rPr lang="en-US" sz="1800" dirty="0"/>
              <a:t>Male adults aged 50 and up tend to have much more total accidents than both the &lt;18 and 19-29 age groups combined.</a:t>
            </a:r>
          </a:p>
          <a:p>
            <a:pPr>
              <a:lnSpc>
                <a:spcPct val="90000"/>
              </a:lnSpc>
            </a:pPr>
            <a:r>
              <a:rPr lang="en-US" sz="1800" dirty="0"/>
              <a:t>Surprisingly, the &lt;18 age group has significantly less accidents than every other age group, which could be caused by teens delaying getting a driver license or a stricter rules imposed by local authorities.</a:t>
            </a:r>
          </a:p>
          <a:p>
            <a:pPr>
              <a:lnSpc>
                <a:spcPct val="90000"/>
              </a:lnSpc>
            </a:pPr>
            <a:r>
              <a:rPr lang="en-US" sz="1800" dirty="0"/>
              <a:t>Although many accidents occur each year, over half of them, regardless of gender or age, result in No Injury.</a:t>
            </a:r>
          </a:p>
        </p:txBody>
      </p:sp>
    </p:spTree>
    <p:extLst>
      <p:ext uri="{BB962C8B-B14F-4D97-AF65-F5344CB8AC3E}">
        <p14:creationId xmlns:p14="http://schemas.microsoft.com/office/powerpoint/2010/main" val="111284519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a:extLst>
              <a:ext uri="{FF2B5EF4-FFF2-40B4-BE49-F238E27FC236}">
                <a16:creationId xmlns:a16="http://schemas.microsoft.com/office/drawing/2014/main" id="{721FE8F4-84C1-F34B-97DE-1BD637B3DC53}"/>
              </a:ext>
            </a:extLst>
          </p:cNvPr>
          <p:cNvPicPr>
            <a:picLocks noGrp="1" noChangeAspect="1"/>
          </p:cNvPicPr>
          <p:nvPr>
            <p:ph idx="1"/>
          </p:nvPr>
        </p:nvPicPr>
        <p:blipFill>
          <a:blip r:embed="rId7"/>
          <a:stretch>
            <a:fillRect/>
          </a:stretch>
        </p:blipFill>
        <p:spPr>
          <a:xfrm>
            <a:off x="643467" y="1357037"/>
            <a:ext cx="10905066" cy="4143926"/>
          </a:xfrm>
          <a:prstGeom prst="rect">
            <a:avLst/>
          </a:prstGeom>
        </p:spPr>
      </p:pic>
      <p:sp>
        <p:nvSpPr>
          <p:cNvPr id="44" name="Rectangle 4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33273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TotalTime>
  <Words>286</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Vehicular Accident Analysis</vt:lpstr>
      <vt:lpstr>Introduction</vt:lpstr>
      <vt:lpstr>Data Analysis</vt:lpstr>
      <vt:lpstr>Findings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 to Vehicular Accident Analysis</dc:title>
  <dc:creator>Carlo Labudiong</dc:creator>
  <cp:lastModifiedBy>Carlo Labudiong</cp:lastModifiedBy>
  <cp:revision>2</cp:revision>
  <dcterms:created xsi:type="dcterms:W3CDTF">2021-10-29T19:15:05Z</dcterms:created>
  <dcterms:modified xsi:type="dcterms:W3CDTF">2021-10-29T20:10:51Z</dcterms:modified>
</cp:coreProperties>
</file>