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3" r:id="rId20"/>
    <p:sldId id="275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94" r:id="rId30"/>
    <p:sldId id="306" r:id="rId31"/>
    <p:sldId id="307" r:id="rId32"/>
    <p:sldId id="305" r:id="rId33"/>
    <p:sldId id="296" r:id="rId34"/>
    <p:sldId id="297" r:id="rId35"/>
    <p:sldId id="298" r:id="rId36"/>
    <p:sldId id="285" r:id="rId37"/>
    <p:sldId id="299" r:id="rId38"/>
    <p:sldId id="301" r:id="rId39"/>
    <p:sldId id="302" r:id="rId40"/>
    <p:sldId id="303" r:id="rId41"/>
    <p:sldId id="287" r:id="rId42"/>
    <p:sldId id="291" r:id="rId43"/>
    <p:sldId id="263" r:id="rId44"/>
    <p:sldId id="304" r:id="rId45"/>
    <p:sldId id="288" r:id="rId46"/>
    <p:sldId id="292" r:id="rId47"/>
    <p:sldId id="29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81AC6-98EE-4BD5-875B-0455ADAF6ED1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C673-718E-47C4-9E6A-5B7B564BB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5C673-718E-47C4-9E6A-5B7B564BB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6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CBC-9FF7-4867-9461-27DFB7EBF2BC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7FAF-2EE9-47DB-8B79-7CE75022E680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451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7FAF-2EE9-47DB-8B79-7CE75022E680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7787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7FAF-2EE9-47DB-8B79-7CE75022E680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244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7FAF-2EE9-47DB-8B79-7CE75022E680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0157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7FAF-2EE9-47DB-8B79-7CE75022E680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925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EB8C-6685-435D-AD44-077D08114393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4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9EA05-A9DA-4907-AE3B-627D0258BB45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7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0E44-A467-4A24-9B45-CDDE81A73608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9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EF38-B56C-471C-8349-06ADA213B9C7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8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745F-9773-426E-A0F7-D96FD473E7D2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1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7A43-FE23-40B2-BDAD-4E5C3EFDD36A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D102-437D-4A17-BC2B-FBF209DFA8CA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3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71B7-F897-401E-9234-6E2C2EA2DFA3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6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0B49-8F3D-43C2-8AFC-1226D925355A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0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E925-E0C0-4315-AE7D-B9AD561A6EE3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7FAF-2EE9-47DB-8B79-7CE75022E680}" type="datetime1">
              <a:rPr lang="en-US" smtClean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711" y="1891240"/>
            <a:ext cx="8915399" cy="2262781"/>
          </a:xfrm>
        </p:spPr>
        <p:txBody>
          <a:bodyPr/>
          <a:lstStyle/>
          <a:p>
            <a:r>
              <a:rPr lang="en-US" sz="8800" b="1" dirty="0" smtClean="0"/>
              <a:t>WELL-BEING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4726" y="4717163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- A teletherapy website by Sudeshna Pandey (19436749)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0711" y="132809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CSY4010 Computing Dissertation		</a:t>
            </a:r>
            <a:r>
              <a:rPr lang="en-US" dirty="0" smtClean="0"/>
              <a:t>	</a:t>
            </a:r>
            <a:r>
              <a:rPr lang="en-US" i="1" dirty="0" smtClean="0"/>
              <a:t>Project Presentation 2021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619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664" y="1830927"/>
            <a:ext cx="8915400" cy="3777622"/>
          </a:xfrm>
        </p:spPr>
        <p:txBody>
          <a:bodyPr>
            <a:normAutofit/>
          </a:bodyPr>
          <a:lstStyle/>
          <a:p>
            <a:r>
              <a:rPr lang="en-US" b="1" dirty="0"/>
              <a:t>Article 3:</a:t>
            </a:r>
            <a:r>
              <a:rPr lang="en-US" dirty="0"/>
              <a:t> </a:t>
            </a:r>
            <a:r>
              <a:rPr lang="en-US" i="1" dirty="0"/>
              <a:t>Using Information Technology to Improve the Mental Health 					Education of University </a:t>
            </a:r>
            <a:r>
              <a:rPr lang="en-US" i="1" dirty="0" smtClean="0"/>
              <a:t>Students</a:t>
            </a:r>
            <a:endParaRPr lang="en-US" i="1" dirty="0"/>
          </a:p>
          <a:p>
            <a:pPr marL="457200" lvl="1" indent="0">
              <a:buNone/>
            </a:pPr>
            <a:r>
              <a:rPr lang="en-US" b="1" dirty="0"/>
              <a:t>Author:</a:t>
            </a:r>
            <a:r>
              <a:rPr lang="en-US" dirty="0"/>
              <a:t> Ak Guoying Wang, Wei Zhou, Yunsheng Zhang</a:t>
            </a:r>
          </a:p>
          <a:p>
            <a:pPr marL="457200" lvl="1" indent="0">
              <a:buNone/>
            </a:pPr>
            <a:r>
              <a:rPr lang="en-US" b="1" dirty="0" smtClean="0"/>
              <a:t>Published </a:t>
            </a:r>
            <a:r>
              <a:rPr lang="en-US" b="1" dirty="0"/>
              <a:t>Date:</a:t>
            </a:r>
            <a:r>
              <a:rPr lang="en-US" dirty="0"/>
              <a:t> 2016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dirty="0"/>
              <a:t>Article 4:</a:t>
            </a:r>
            <a:r>
              <a:rPr lang="en-US" dirty="0"/>
              <a:t> </a:t>
            </a:r>
            <a:r>
              <a:rPr lang="en-US" i="1" dirty="0"/>
              <a:t>A Chatbot for Psychiatric Counseling in Mental Healthcare Service 			Based on Emotional Dialogue Analysis and Sentence </a:t>
            </a:r>
            <a:r>
              <a:rPr lang="en-US" i="1" dirty="0" smtClean="0"/>
              <a:t>Generation</a:t>
            </a:r>
          </a:p>
          <a:p>
            <a:pPr marL="457200" lvl="1" indent="0">
              <a:buNone/>
            </a:pPr>
            <a:r>
              <a:rPr lang="en-US" b="1" dirty="0"/>
              <a:t>Author:</a:t>
            </a:r>
            <a:r>
              <a:rPr lang="en-US" dirty="0"/>
              <a:t> Kyo-Joong Oh, DongKun Lee, ByungSoo Ko, Ho-Jin Choi</a:t>
            </a:r>
          </a:p>
          <a:p>
            <a:pPr marL="457200" lvl="1" indent="0">
              <a:buNone/>
            </a:pPr>
            <a:r>
              <a:rPr lang="en-US" b="1" dirty="0" smtClean="0"/>
              <a:t>Published </a:t>
            </a:r>
            <a:r>
              <a:rPr lang="en-US" b="1" dirty="0"/>
              <a:t>Date:</a:t>
            </a:r>
            <a:r>
              <a:rPr lang="en-US" dirty="0"/>
              <a:t> 2017</a:t>
            </a:r>
          </a:p>
          <a:p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408" y="2901797"/>
            <a:ext cx="8911687" cy="1280890"/>
          </a:xfrm>
        </p:spPr>
        <p:txBody>
          <a:bodyPr/>
          <a:lstStyle/>
          <a:p>
            <a:r>
              <a:rPr lang="en-US" b="1" dirty="0" smtClean="0"/>
              <a:t>Q/A SESSIONS WITH THE EXPERTS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920" y="2901796"/>
            <a:ext cx="8911687" cy="1280890"/>
          </a:xfrm>
        </p:spPr>
        <p:txBody>
          <a:bodyPr/>
          <a:lstStyle/>
          <a:p>
            <a:r>
              <a:rPr lang="en-US" b="1" dirty="0" smtClean="0"/>
              <a:t>DISCUSSIONS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612" y="2186755"/>
            <a:ext cx="8911687" cy="1280890"/>
          </a:xfrm>
        </p:spPr>
        <p:txBody>
          <a:bodyPr/>
          <a:lstStyle/>
          <a:p>
            <a:r>
              <a:rPr lang="en-US" b="1" dirty="0" smtClean="0"/>
              <a:t>COMPARABLE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23088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Doxy.me</a:t>
            </a:r>
          </a:p>
          <a:p>
            <a:r>
              <a:rPr lang="en-US" dirty="0"/>
              <a:t>welistennepal.org</a:t>
            </a:r>
          </a:p>
          <a:p>
            <a:pPr lvl="0"/>
            <a:r>
              <a:rPr lang="en-US" dirty="0"/>
              <a:t>verywellmind.com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723" y="2708971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 DOMAIN INVESTIGATION AND FINDINGS/ SOLUTION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61405" y="1122873"/>
            <a:ext cx="8911687" cy="1280890"/>
          </a:xfrm>
        </p:spPr>
        <p:txBody>
          <a:bodyPr/>
          <a:lstStyle/>
          <a:p>
            <a:r>
              <a:rPr lang="en-US" b="1" dirty="0" smtClean="0"/>
              <a:t>PROBLEM STATEMENT AND IMPACT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Factors affecting the process of getting treatment:</a:t>
            </a:r>
          </a:p>
          <a:p>
            <a:pPr lvl="1"/>
            <a:r>
              <a:rPr lang="en-US" dirty="0"/>
              <a:t>Lack of sufficient resources</a:t>
            </a:r>
          </a:p>
          <a:p>
            <a:pPr lvl="1"/>
            <a:r>
              <a:rPr lang="en-US" dirty="0"/>
              <a:t>Financial restrictions</a:t>
            </a:r>
          </a:p>
          <a:p>
            <a:pPr lvl="1"/>
            <a:r>
              <a:rPr lang="en-US" dirty="0"/>
              <a:t>Lack of proper communication</a:t>
            </a:r>
          </a:p>
          <a:p>
            <a:pPr lvl="1"/>
            <a:r>
              <a:rPr lang="en-US" dirty="0"/>
              <a:t>Due to fear, stigmas and existing false information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Impact:</a:t>
            </a:r>
          </a:p>
          <a:p>
            <a:pPr lvl="1"/>
            <a:r>
              <a:rPr lang="en-US" dirty="0"/>
              <a:t>Death/suicides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14" y="1493155"/>
            <a:ext cx="8911687" cy="1280890"/>
          </a:xfrm>
        </p:spPr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Proper communication and consultations</a:t>
            </a:r>
          </a:p>
          <a:p>
            <a:r>
              <a:rPr lang="en-US" dirty="0"/>
              <a:t>Knowledge and awareness</a:t>
            </a:r>
          </a:p>
          <a:p>
            <a:r>
              <a:rPr lang="en-US" dirty="0"/>
              <a:t>Medications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40" y="1465031"/>
            <a:ext cx="8911687" cy="1280890"/>
          </a:xfrm>
        </p:spPr>
        <p:txBody>
          <a:bodyPr/>
          <a:lstStyle/>
          <a:p>
            <a:r>
              <a:rPr lang="en-US" b="1" dirty="0" smtClean="0"/>
              <a:t>PROJECT PRIMARY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84664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Analysation of the user state according to the user input in the questionnaires provided by the system. </a:t>
            </a:r>
          </a:p>
          <a:p>
            <a:pPr lvl="0"/>
            <a:r>
              <a:rPr lang="en-US" dirty="0" smtClean="0"/>
              <a:t>consultation</a:t>
            </a:r>
            <a:r>
              <a:rPr lang="en-US" dirty="0"/>
              <a:t>/ therapy </a:t>
            </a:r>
            <a:endParaRPr lang="en-US" dirty="0" smtClean="0"/>
          </a:p>
          <a:p>
            <a:pPr lvl="0"/>
            <a:r>
              <a:rPr lang="en-US" dirty="0" smtClean="0"/>
              <a:t>taking </a:t>
            </a:r>
            <a:r>
              <a:rPr lang="en-US" dirty="0"/>
              <a:t>appointments </a:t>
            </a:r>
          </a:p>
          <a:p>
            <a:pPr lvl="0"/>
            <a:r>
              <a:rPr lang="en-US" dirty="0"/>
              <a:t>Blog post to create awareness and increase the knowledge related to mental health topics</a:t>
            </a:r>
          </a:p>
          <a:p>
            <a:r>
              <a:rPr lang="en-US" dirty="0" smtClean="0"/>
              <a:t>diary, medication </a:t>
            </a:r>
            <a:r>
              <a:rPr lang="en-US" dirty="0"/>
              <a:t>to keep track of their progress and thoughts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78" y="2868546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REQUIREMENTS SOLUTION SPECIFICATION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1206001"/>
            <a:ext cx="8911687" cy="1280890"/>
          </a:xfrm>
        </p:spPr>
        <p:txBody>
          <a:bodyPr/>
          <a:lstStyle/>
          <a:p>
            <a:r>
              <a:rPr lang="en-US" b="1" dirty="0" smtClean="0"/>
              <a:t>SOLUTION VIA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Request Management</a:t>
            </a:r>
          </a:p>
          <a:p>
            <a:r>
              <a:rPr lang="en-US" dirty="0" smtClean="0"/>
              <a:t>User Management </a:t>
            </a:r>
          </a:p>
          <a:p>
            <a:r>
              <a:rPr lang="en-US" dirty="0" smtClean="0"/>
              <a:t>Meetings Management</a:t>
            </a:r>
          </a:p>
          <a:p>
            <a:r>
              <a:rPr lang="en-US" dirty="0" smtClean="0"/>
              <a:t>Questions and Answer Management</a:t>
            </a:r>
          </a:p>
          <a:p>
            <a:r>
              <a:rPr lang="en-US" dirty="0" smtClean="0"/>
              <a:t>Appointments Management</a:t>
            </a:r>
          </a:p>
          <a:p>
            <a:r>
              <a:rPr lang="en-US" dirty="0" smtClean="0"/>
              <a:t>Experience Management</a:t>
            </a:r>
          </a:p>
          <a:p>
            <a:r>
              <a:rPr lang="en-US" dirty="0" smtClean="0"/>
              <a:t>Announcement Management</a:t>
            </a:r>
          </a:p>
          <a:p>
            <a:r>
              <a:rPr lang="en-US" dirty="0" smtClean="0"/>
              <a:t>Category Management</a:t>
            </a:r>
          </a:p>
          <a:p>
            <a:r>
              <a:rPr lang="en-US" dirty="0" smtClean="0"/>
              <a:t>Blog Management</a:t>
            </a:r>
          </a:p>
          <a:p>
            <a:r>
              <a:rPr lang="en-US" dirty="0" smtClean="0"/>
              <a:t>Medication Management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230" y="1743182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1. Introduction																3</a:t>
            </a:r>
          </a:p>
          <a:p>
            <a:pPr marL="0" indent="0">
              <a:buNone/>
            </a:pPr>
            <a:r>
              <a:rPr lang="en-US" sz="1400" dirty="0" smtClean="0"/>
              <a:t>2. Project area																4</a:t>
            </a:r>
          </a:p>
          <a:p>
            <a:pPr marL="0" indent="0">
              <a:buNone/>
            </a:pPr>
            <a:r>
              <a:rPr lang="en-US" sz="1400" dirty="0" smtClean="0"/>
              <a:t>3. Aims																	5</a:t>
            </a:r>
          </a:p>
          <a:p>
            <a:pPr marL="0" indent="0">
              <a:buNone/>
            </a:pPr>
            <a:r>
              <a:rPr lang="en-US" sz="1400" dirty="0" smtClean="0"/>
              <a:t>4. Objectives																6</a:t>
            </a:r>
          </a:p>
          <a:p>
            <a:pPr marL="0" indent="0">
              <a:buNone/>
            </a:pPr>
            <a:r>
              <a:rPr lang="en-US" sz="1400" dirty="0" smtClean="0"/>
              <a:t>5. Dissertation methodology													7	</a:t>
            </a:r>
          </a:p>
          <a:p>
            <a:pPr marL="457200" lvl="1" indent="0">
              <a:buNone/>
            </a:pPr>
            <a:r>
              <a:rPr lang="en-US" sz="1200" dirty="0" smtClean="0"/>
              <a:t>5.1 Requirements engineering													8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5.2 Problem </a:t>
            </a:r>
            <a:r>
              <a:rPr lang="en-US" sz="1200" dirty="0"/>
              <a:t>domain investigation and findings </a:t>
            </a:r>
            <a:r>
              <a:rPr lang="en-US" sz="1200" dirty="0" smtClean="0"/>
              <a:t>										14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5.3 Requirements </a:t>
            </a:r>
            <a:r>
              <a:rPr lang="en-US" sz="1200" dirty="0"/>
              <a:t>solution specification </a:t>
            </a:r>
            <a:r>
              <a:rPr lang="en-US" sz="1200" dirty="0" smtClean="0"/>
              <a:t>											18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5.4 System </a:t>
            </a:r>
            <a:r>
              <a:rPr lang="en-US" sz="1200" dirty="0"/>
              <a:t>analysis and </a:t>
            </a:r>
            <a:r>
              <a:rPr lang="en-US" sz="1200" dirty="0" smtClean="0"/>
              <a:t>design 												27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5.6 System </a:t>
            </a:r>
            <a:r>
              <a:rPr lang="en-US" sz="1200" dirty="0"/>
              <a:t>construction </a:t>
            </a:r>
            <a:r>
              <a:rPr lang="en-US" sz="1200" dirty="0" smtClean="0"/>
              <a:t>														41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5.7 System </a:t>
            </a:r>
            <a:r>
              <a:rPr lang="en-US" sz="1200" dirty="0"/>
              <a:t>testing </a:t>
            </a:r>
            <a:r>
              <a:rPr lang="en-US" sz="1200" dirty="0" smtClean="0"/>
              <a:t>															42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5.8 System evaluation														42</a:t>
            </a:r>
          </a:p>
          <a:p>
            <a:pPr marL="0" indent="0">
              <a:buNone/>
            </a:pPr>
            <a:r>
              <a:rPr lang="en-US" sz="1400" dirty="0" smtClean="0"/>
              <a:t>6. Outline of the plan project													43</a:t>
            </a:r>
          </a:p>
          <a:p>
            <a:pPr marL="0" indent="0">
              <a:buNone/>
            </a:pPr>
            <a:r>
              <a:rPr lang="en-US" sz="1400" dirty="0" smtClean="0"/>
              <a:t>7. Demo																	44</a:t>
            </a:r>
          </a:p>
          <a:p>
            <a:pPr marL="0" indent="0">
              <a:buNone/>
            </a:pPr>
            <a:r>
              <a:rPr lang="en-US" sz="1400" dirty="0"/>
              <a:t>8</a:t>
            </a:r>
            <a:r>
              <a:rPr lang="en-US" sz="1400" dirty="0" smtClean="0"/>
              <a:t>. References															</a:t>
            </a:r>
            <a:r>
              <a:rPr lang="en-US" sz="1400" smtClean="0"/>
              <a:t>	45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39" y="1677303"/>
            <a:ext cx="8911687" cy="1280890"/>
          </a:xfrm>
        </p:spPr>
        <p:txBody>
          <a:bodyPr/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56114"/>
            <a:ext cx="8915400" cy="3777622"/>
          </a:xfrm>
        </p:spPr>
        <p:txBody>
          <a:bodyPr/>
          <a:lstStyle/>
          <a:p>
            <a:pPr lvl="1"/>
            <a:r>
              <a:rPr lang="en-US" dirty="0"/>
              <a:t>Admin</a:t>
            </a:r>
            <a:endParaRPr lang="en-US" sz="1400" dirty="0"/>
          </a:p>
          <a:p>
            <a:pPr lvl="1"/>
            <a:r>
              <a:rPr lang="en-US" dirty="0"/>
              <a:t>Doctor</a:t>
            </a:r>
            <a:endParaRPr lang="en-US" sz="1400" dirty="0"/>
          </a:p>
          <a:p>
            <a:pPr lvl="1"/>
            <a:r>
              <a:rPr lang="en-US" dirty="0"/>
              <a:t>Patient</a:t>
            </a:r>
            <a:endParaRPr lang="en-US" sz="1400" dirty="0"/>
          </a:p>
          <a:p>
            <a:pPr lvl="1"/>
            <a:r>
              <a:rPr lang="en-US" dirty="0"/>
              <a:t>Blogger</a:t>
            </a:r>
          </a:p>
          <a:p>
            <a:pPr lvl="1"/>
            <a:r>
              <a:rPr lang="en-US" dirty="0"/>
              <a:t>Non-login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646" y="1187446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ACCESS LEVEL – FIVE LEVELS OF ACCESSES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803072"/>
            <a:ext cx="8915400" cy="3777622"/>
          </a:xfrm>
        </p:spPr>
        <p:txBody>
          <a:bodyPr/>
          <a:lstStyle/>
          <a:p>
            <a:pPr lvl="1"/>
            <a:r>
              <a:rPr lang="en-US" dirty="0" smtClean="0"/>
              <a:t>Admin level</a:t>
            </a:r>
            <a:endParaRPr lang="en-US" sz="1400" dirty="0"/>
          </a:p>
          <a:p>
            <a:pPr lvl="1"/>
            <a:r>
              <a:rPr lang="en-US" dirty="0" smtClean="0"/>
              <a:t>Doctor level</a:t>
            </a:r>
            <a:endParaRPr lang="en-US" sz="1400" dirty="0"/>
          </a:p>
          <a:p>
            <a:pPr lvl="1"/>
            <a:r>
              <a:rPr lang="en-US" dirty="0" smtClean="0"/>
              <a:t>Patient level</a:t>
            </a:r>
            <a:endParaRPr lang="en-US" sz="1400" dirty="0"/>
          </a:p>
          <a:p>
            <a:pPr lvl="1"/>
            <a:r>
              <a:rPr lang="en-US" dirty="0" smtClean="0"/>
              <a:t>Blogger level</a:t>
            </a:r>
            <a:endParaRPr lang="en-US" dirty="0"/>
          </a:p>
          <a:p>
            <a:pPr lvl="1"/>
            <a:r>
              <a:rPr lang="en-US" dirty="0"/>
              <a:t>Non-login </a:t>
            </a:r>
            <a:r>
              <a:rPr lang="en-US" dirty="0" smtClean="0"/>
              <a:t>User level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603" y="926189"/>
            <a:ext cx="8911687" cy="1280890"/>
          </a:xfrm>
        </p:spPr>
        <p:txBody>
          <a:bodyPr/>
          <a:lstStyle/>
          <a:p>
            <a:r>
              <a:rPr lang="en-US" b="1" dirty="0" smtClean="0"/>
              <a:t>ADMINISTRATION LEVEL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39" y="1905000"/>
            <a:ext cx="7904965" cy="369668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767" y="901696"/>
            <a:ext cx="8911687" cy="1280890"/>
          </a:xfrm>
        </p:spPr>
        <p:txBody>
          <a:bodyPr/>
          <a:lstStyle/>
          <a:p>
            <a:r>
              <a:rPr lang="en-US" b="1" dirty="0" smtClean="0"/>
              <a:t>DOCTOR LEVEL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2" y="1905000"/>
            <a:ext cx="7110076" cy="33302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110" y="967010"/>
            <a:ext cx="8911687" cy="1280890"/>
          </a:xfrm>
        </p:spPr>
        <p:txBody>
          <a:bodyPr/>
          <a:lstStyle/>
          <a:p>
            <a:r>
              <a:rPr lang="en-US" b="1" dirty="0" smtClean="0"/>
              <a:t>BLOGGER LEVEL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22" y="2443843"/>
            <a:ext cx="7056732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975" y="1220103"/>
            <a:ext cx="8911687" cy="1280890"/>
          </a:xfrm>
        </p:spPr>
        <p:txBody>
          <a:bodyPr/>
          <a:lstStyle/>
          <a:p>
            <a:r>
              <a:rPr lang="en-US" b="1" dirty="0" smtClean="0"/>
              <a:t>PATIENT LEVEL</a:t>
            </a:r>
            <a:endParaRPr lang="en-US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40" y="2321682"/>
            <a:ext cx="6972904" cy="34674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868" y="1287507"/>
            <a:ext cx="8911687" cy="1280890"/>
          </a:xfrm>
        </p:spPr>
        <p:txBody>
          <a:bodyPr/>
          <a:lstStyle/>
          <a:p>
            <a:r>
              <a:rPr lang="en-US" b="1" dirty="0" smtClean="0"/>
              <a:t>NON-LOGIN USER LEVEL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91" y="2568397"/>
            <a:ext cx="6180356" cy="203471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681" y="2935197"/>
            <a:ext cx="8911687" cy="1280890"/>
          </a:xfrm>
        </p:spPr>
        <p:txBody>
          <a:bodyPr/>
          <a:lstStyle/>
          <a:p>
            <a:r>
              <a:rPr lang="en-US" b="1" dirty="0" smtClean="0"/>
              <a:t>SYSTEM ANALYSIS AND DESIGN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33" y="1636482"/>
            <a:ext cx="8911687" cy="1280890"/>
          </a:xfrm>
        </p:spPr>
        <p:txBody>
          <a:bodyPr/>
          <a:lstStyle/>
          <a:p>
            <a:r>
              <a:rPr lang="en-US" b="1" dirty="0" smtClean="0"/>
              <a:t>SYSTEM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419" y="2680607"/>
            <a:ext cx="8915400" cy="3777622"/>
          </a:xfrm>
        </p:spPr>
        <p:txBody>
          <a:bodyPr/>
          <a:lstStyle/>
          <a:p>
            <a:pPr lvl="1"/>
            <a:r>
              <a:rPr lang="en-US" dirty="0"/>
              <a:t>Use case diagram and class diagram</a:t>
            </a:r>
          </a:p>
          <a:p>
            <a:pPr lvl="1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USE-CASE DIAGRAM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14" y="1428941"/>
            <a:ext cx="4598822" cy="47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168" y="2901797"/>
            <a:ext cx="8911687" cy="1280890"/>
          </a:xfrm>
        </p:spPr>
        <p:txBody>
          <a:bodyPr/>
          <a:lstStyle/>
          <a:p>
            <a:r>
              <a:rPr lang="en-US" sz="4000" b="1" dirty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514" y="787782"/>
            <a:ext cx="6444638" cy="55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44" y="708916"/>
            <a:ext cx="6315291" cy="53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87" y="787782"/>
            <a:ext cx="6370518" cy="54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4" name="Content Placeholder 3" descr="E:\class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8389" y="2133600"/>
            <a:ext cx="2997048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DESIGN – ER MODEL</a:t>
            </a:r>
            <a:endParaRPr lang="en-US" b="1" dirty="0"/>
          </a:p>
        </p:txBody>
      </p:sp>
      <p:pic>
        <p:nvPicPr>
          <p:cNvPr id="4" name="Content Placeholder 3" descr="C:\Users\Dell\Downloads\er-draft (2)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2077" y="2133600"/>
            <a:ext cx="4429672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611" y="271994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DATABASE DESIGN – ATTRIBUTE LISTINGS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560" y="1734452"/>
            <a:ext cx="8911687" cy="1280890"/>
          </a:xfrm>
        </p:spPr>
        <p:txBody>
          <a:bodyPr/>
          <a:lstStyle/>
          <a:p>
            <a:r>
              <a:rPr lang="en-US" b="1" dirty="0" smtClean="0"/>
              <a:t>SYSTEM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3080378"/>
            <a:ext cx="8915400" cy="3777622"/>
          </a:xfrm>
        </p:spPr>
        <p:txBody>
          <a:bodyPr/>
          <a:lstStyle/>
          <a:p>
            <a:pPr lvl="1"/>
            <a:r>
              <a:rPr lang="en-US" dirty="0"/>
              <a:t>Interface design: wireframes and mock-ups</a:t>
            </a:r>
          </a:p>
          <a:p>
            <a:pPr lvl="1"/>
            <a:r>
              <a:rPr lang="en-US" dirty="0"/>
              <a:t>Event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 DESIGN – WIREFRAMES </a:t>
            </a:r>
            <a:br>
              <a:rPr lang="en-US" b="1" dirty="0" smtClean="0"/>
            </a:br>
            <a:r>
              <a:rPr lang="en-US" sz="1400" b="1" dirty="0" smtClean="0"/>
              <a:t>HOME PAGE </a:t>
            </a:r>
            <a:endParaRPr lang="en-US" b="1" dirty="0"/>
          </a:p>
        </p:txBody>
      </p:sp>
      <p:pic>
        <p:nvPicPr>
          <p:cNvPr id="4" name="Content Placeholder 3" descr="E:\wireframes\index-page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57" y="1648078"/>
            <a:ext cx="2242561" cy="46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966" y="332796"/>
            <a:ext cx="8911687" cy="128089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BLOG PAGE 										QUESTION/ANSWER PAGE</a:t>
            </a:r>
            <a:endParaRPr lang="en-US" sz="1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Picture 2" descr="E:\wireframes\Blog-pag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29" y="973241"/>
            <a:ext cx="3646035" cy="5251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E:\wireframes\Question-Answe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76" y="814344"/>
            <a:ext cx="3840243" cy="5505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9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452" y="437993"/>
            <a:ext cx="8911687" cy="128089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EXPERIENCE </a:t>
            </a:r>
            <a:r>
              <a:rPr lang="en-US" sz="1400" b="1" dirty="0"/>
              <a:t>PAGE 										</a:t>
            </a:r>
            <a:r>
              <a:rPr lang="en-US" sz="1400" b="1" dirty="0" smtClean="0"/>
              <a:t>SIGN UP </a:t>
            </a:r>
            <a:r>
              <a:rPr lang="en-US" sz="1400" b="1" dirty="0"/>
              <a:t>PAGE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 descr="E:\wireframes\Experience-Pag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1" y="1078438"/>
            <a:ext cx="4124345" cy="546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wireframes\Sign-up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859" y="981755"/>
            <a:ext cx="4497938" cy="5565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395" y="1837768"/>
            <a:ext cx="8911687" cy="1280890"/>
          </a:xfrm>
        </p:spPr>
        <p:txBody>
          <a:bodyPr/>
          <a:lstStyle/>
          <a:p>
            <a:r>
              <a:rPr lang="en-US" b="1" dirty="0" smtClean="0"/>
              <a:t>PROJECT 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47" y="2931623"/>
            <a:ext cx="8915400" cy="377762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telemedicine</a:t>
            </a:r>
            <a:r>
              <a:rPr lang="en-US" dirty="0"/>
              <a:t> web application software system.</a:t>
            </a:r>
          </a:p>
          <a:p>
            <a:pPr lvl="1"/>
            <a:r>
              <a:rPr lang="en-US" dirty="0"/>
              <a:t>Planned to provide a talk space</a:t>
            </a:r>
          </a:p>
          <a:p>
            <a:pPr lvl="1"/>
            <a:r>
              <a:rPr lang="en-US" dirty="0"/>
              <a:t>Set appointments with therapist</a:t>
            </a:r>
          </a:p>
          <a:p>
            <a:pPr lvl="1"/>
            <a:r>
              <a:rPr lang="en-US" dirty="0"/>
              <a:t>Identify one’s illness</a:t>
            </a:r>
          </a:p>
          <a:p>
            <a:pPr lvl="1"/>
            <a:r>
              <a:rPr lang="en-US" dirty="0" smtClean="0"/>
              <a:t>Know about</a:t>
            </a:r>
            <a:r>
              <a:rPr lang="en-US" dirty="0" smtClean="0"/>
              <a:t> </a:t>
            </a:r>
            <a:r>
              <a:rPr lang="en-US" dirty="0"/>
              <a:t>available and necessary resources</a:t>
            </a:r>
          </a:p>
          <a:p>
            <a:pPr lvl="1"/>
            <a:r>
              <a:rPr lang="en-US" dirty="0"/>
              <a:t>Keep track of their thoughts and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63452" y="437993"/>
            <a:ext cx="8911687" cy="128089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LOGIN </a:t>
            </a:r>
            <a:r>
              <a:rPr lang="en-US" sz="1400" b="1" dirty="0"/>
              <a:t>PAGE 										</a:t>
            </a:r>
            <a:r>
              <a:rPr lang="en-US" sz="1400" b="1" dirty="0" smtClean="0"/>
              <a:t>REQUEST </a:t>
            </a:r>
            <a:r>
              <a:rPr lang="en-US" sz="1400" b="1" dirty="0"/>
              <a:t>PAGE</a:t>
            </a:r>
            <a:endParaRPr lang="en-US" sz="1400" dirty="0"/>
          </a:p>
        </p:txBody>
      </p:sp>
      <p:pic>
        <p:nvPicPr>
          <p:cNvPr id="4" name="Content Placeholder 3" descr="E:\wireframes\Login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28" y="1078438"/>
            <a:ext cx="3616508" cy="53628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 descr="E:\wireframes\Apply- Send Request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111" y="1078438"/>
            <a:ext cx="3883572" cy="5362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5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989" y="1171118"/>
            <a:ext cx="8911687" cy="1280890"/>
          </a:xfrm>
        </p:spPr>
        <p:txBody>
          <a:bodyPr/>
          <a:lstStyle/>
          <a:p>
            <a:r>
              <a:rPr lang="en-US" b="1" dirty="0" smtClean="0"/>
              <a:t>SYSTEM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:</a:t>
            </a:r>
          </a:p>
          <a:p>
            <a:pPr lvl="1"/>
            <a:r>
              <a:rPr lang="en-US" dirty="0"/>
              <a:t>HTML	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JavaScript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Back-end:</a:t>
            </a:r>
          </a:p>
          <a:p>
            <a:pPr lvl="1"/>
            <a:r>
              <a:rPr lang="en-US" dirty="0" smtClean="0"/>
              <a:t>PHP– </a:t>
            </a:r>
            <a:r>
              <a:rPr lang="en-US" dirty="0" err="1" smtClean="0"/>
              <a:t>CodeIgniter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796" y="1105803"/>
            <a:ext cx="8911687" cy="1280890"/>
          </a:xfrm>
        </p:spPr>
        <p:txBody>
          <a:bodyPr/>
          <a:lstStyle/>
          <a:p>
            <a:r>
              <a:rPr lang="en-US" b="1" dirty="0"/>
              <a:t>SYSTEM TESTING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Testing:</a:t>
            </a:r>
          </a:p>
          <a:p>
            <a:pPr lvl="1"/>
            <a:r>
              <a:rPr lang="en-US" dirty="0"/>
              <a:t>Black box testing</a:t>
            </a:r>
          </a:p>
          <a:p>
            <a:pPr lvl="1"/>
            <a:r>
              <a:rPr lang="en-US" dirty="0"/>
              <a:t>Unit testing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Fulfillment of the requirements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575" y="1313699"/>
            <a:ext cx="8911687" cy="1280890"/>
          </a:xfrm>
        </p:spPr>
        <p:txBody>
          <a:bodyPr/>
          <a:lstStyle/>
          <a:p>
            <a:r>
              <a:rPr lang="en-US" b="1" dirty="0" smtClean="0"/>
              <a:t>OUTLINE OF THE PLAN PROJECT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282" y="2243525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Analysation </a:t>
            </a:r>
            <a:r>
              <a:rPr lang="en-US" dirty="0"/>
              <a:t>of the user state according to the user input in the questionnaires provided by the system. </a:t>
            </a:r>
          </a:p>
          <a:p>
            <a:pPr lvl="0"/>
            <a:r>
              <a:rPr lang="en-US" dirty="0" smtClean="0"/>
              <a:t>the </a:t>
            </a:r>
            <a:r>
              <a:rPr lang="en-US" dirty="0"/>
              <a:t>consultation/ therapy </a:t>
            </a:r>
            <a:endParaRPr lang="en-US" dirty="0" smtClean="0"/>
          </a:p>
          <a:p>
            <a:pPr lvl="0"/>
            <a:r>
              <a:rPr lang="en-US" dirty="0" smtClean="0"/>
              <a:t>Blog </a:t>
            </a:r>
            <a:r>
              <a:rPr lang="en-US" dirty="0"/>
              <a:t>post to create awareness and increase the knowledge related to mental health topics</a:t>
            </a:r>
          </a:p>
          <a:p>
            <a:r>
              <a:rPr lang="en-US" dirty="0" smtClean="0"/>
              <a:t>medication, diary </a:t>
            </a:r>
            <a:r>
              <a:rPr lang="en-US" dirty="0"/>
              <a:t>to keep track of their progress and thoughts </a:t>
            </a:r>
            <a:endParaRPr lang="en-US" dirty="0" smtClean="0"/>
          </a:p>
          <a:p>
            <a:r>
              <a:rPr lang="en-US" dirty="0" smtClean="0"/>
              <a:t>With the enhanced feature further it can be developed </a:t>
            </a:r>
            <a:r>
              <a:rPr lang="en-US" dirty="0"/>
              <a:t>into mobile application by implementing additional features.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3007715"/>
            <a:ext cx="8911687" cy="1280890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996344"/>
            <a:ext cx="8911687" cy="1280890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 err="1"/>
              <a:t>Verywell</a:t>
            </a:r>
            <a:r>
              <a:rPr lang="en-US" dirty="0"/>
              <a:t> Mind. 2020. </a:t>
            </a:r>
            <a:r>
              <a:rPr lang="en-US" i="1" dirty="0"/>
              <a:t>Know More. Live Brighter.</a:t>
            </a:r>
            <a:r>
              <a:rPr lang="en-US" dirty="0"/>
              <a:t>. [online] Available at: &lt;https://www.verywellmind.com/&gt; [Accessed 4 December 2020].</a:t>
            </a:r>
          </a:p>
          <a:p>
            <a:pPr lvl="0"/>
            <a:r>
              <a:rPr lang="en-US" dirty="0"/>
              <a:t>Welistennepal.org. 2020. </a:t>
            </a:r>
            <a:r>
              <a:rPr lang="en-US" i="1" dirty="0"/>
              <a:t>Home</a:t>
            </a:r>
            <a:r>
              <a:rPr lang="en-US" dirty="0"/>
              <a:t>. [online] Available at: &lt;https://welistennepal.org/&gt; [Accessed 4 December 2020].</a:t>
            </a:r>
          </a:p>
          <a:p>
            <a:pPr lvl="0"/>
            <a:r>
              <a:rPr lang="en-US" dirty="0"/>
              <a:t>doxy.me. 2020. </a:t>
            </a:r>
            <a:r>
              <a:rPr lang="en-US" i="1" dirty="0"/>
              <a:t>The Simple, Free, And Secure Telemedicine Solution | </a:t>
            </a:r>
            <a:r>
              <a:rPr lang="en-US" i="1" dirty="0" err="1"/>
              <a:t>Doxy.Me</a:t>
            </a:r>
            <a:r>
              <a:rPr lang="en-US" dirty="0"/>
              <a:t>. [online] Available at: &lt;https://doxy.me/&gt; [Accessed 4 December 2020].</a:t>
            </a:r>
          </a:p>
          <a:p>
            <a:pPr lvl="0"/>
            <a:r>
              <a:rPr lang="en-US" dirty="0"/>
              <a:t>World Economic Forum. 2020. </a:t>
            </a:r>
            <a:r>
              <a:rPr lang="en-US" i="1" dirty="0"/>
              <a:t>5 Things To Know About Mental Health Across The World</a:t>
            </a:r>
            <a:r>
              <a:rPr lang="en-US" dirty="0"/>
              <a:t>. [online] Available at: &lt;https://www.weforum.org/agenda/2020/10/mental-health-day-covid19-coronavirus-global/&gt; [Accessed 4 December 2020].</a:t>
            </a:r>
          </a:p>
          <a:p>
            <a:pPr lvl="0"/>
            <a:r>
              <a:rPr lang="en-US" dirty="0"/>
              <a:t>Assets.publishing.service.gov.uk. 2020. [online] Available at: &lt;https://assets.publishing.service.gov.uk/government/uploads/system/uploads/attachment_data/file/665576/A_framework_for_mental_health_research.pdf&gt; [Accessed 4 December 2020].</a:t>
            </a:r>
          </a:p>
          <a:p>
            <a:pPr lvl="0"/>
            <a:r>
              <a:rPr lang="en-US" dirty="0"/>
              <a:t>World Bank. 2020. </a:t>
            </a:r>
            <a:r>
              <a:rPr lang="en-US" i="1" dirty="0"/>
              <a:t>Mental Health</a:t>
            </a:r>
            <a:r>
              <a:rPr lang="en-US" dirty="0"/>
              <a:t>. [online] Available at: &lt;https://www.worldbank.org/en/topic/mental-health&gt; [Accessed 4 December 2020].</a:t>
            </a:r>
          </a:p>
          <a:p>
            <a:pPr lvl="0"/>
            <a:r>
              <a:rPr lang="en-US" dirty="0"/>
              <a:t>Who.int. 2020. [online] Available at: &lt;https://www.who.int/mental_health/evidence/nepal_who_aims_report.pdf?ua=1&gt; [Accessed 4 December 2020]. 2020. [online] Available at: &lt;https://www.singlecare.com/&gt; [Accessed 4 December 2020].</a:t>
            </a:r>
          </a:p>
          <a:p>
            <a:pPr lvl="0"/>
            <a:r>
              <a:rPr lang="en-US" dirty="0"/>
              <a:t>Healthypeople.gov. 2020. </a:t>
            </a:r>
            <a:r>
              <a:rPr lang="en-US" i="1" dirty="0"/>
              <a:t>Mental Health And Mental Disorders | Healthy People 2020</a:t>
            </a:r>
            <a:r>
              <a:rPr lang="en-US" dirty="0"/>
              <a:t>. [online] Available at: &lt;https://www.healthypeople.gov/2020/topics-objectives/topic/mental-health-and-mental-disorders/objectives&gt; [Accessed 4 December 2020].</a:t>
            </a:r>
          </a:p>
          <a:p>
            <a:pPr lvl="0"/>
            <a:r>
              <a:rPr lang="en-US" dirty="0"/>
              <a:t>Who.int. 2020. [online] Available at: &lt;https://www.who.int/mental_health/evidence/en/promoting_mhh.pdf&gt; [Accessed 4 December 2020]</a:t>
            </a:r>
          </a:p>
          <a:p>
            <a:pPr lvl="0"/>
            <a:r>
              <a:rPr lang="en-US" dirty="0"/>
              <a:t>MHT. 2020. </a:t>
            </a:r>
            <a:r>
              <a:rPr lang="en-US" i="1" dirty="0"/>
              <a:t>Communication Key Ingredient In Mental Health Recovery | MHT</a:t>
            </a:r>
            <a:r>
              <a:rPr lang="en-US" dirty="0"/>
              <a:t>. [online] Available at: &lt;https://www.mentalhealthtoday.co.uk/blog/therapy/communication-is-a-key-ingredient-in-mental-health-recovery&gt; [Accessed 4 December 2020]. </a:t>
            </a:r>
          </a:p>
          <a:p>
            <a:pPr lvl="0"/>
            <a:r>
              <a:rPr lang="en-US" dirty="0"/>
              <a:t>2020. [online] Available at: &lt;https://www.researchgate.net/publication/265339587_Mental_Health_Apps_Innovations_Risks_and_Ethical_Considerations&gt; [Accessed 4 December 2020].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417" y="2722331"/>
            <a:ext cx="8911687" cy="1280890"/>
          </a:xfrm>
        </p:spPr>
        <p:txBody>
          <a:bodyPr/>
          <a:lstStyle/>
          <a:p>
            <a:r>
              <a:rPr lang="en-US" b="1" dirty="0" smtClean="0"/>
              <a:t>ANY QUESTIONS?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595" y="2869289"/>
            <a:ext cx="8911687" cy="1280890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7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92" y="1657709"/>
            <a:ext cx="8911687" cy="1280890"/>
          </a:xfrm>
        </p:spPr>
        <p:txBody>
          <a:bodyPr/>
          <a:lstStyle/>
          <a:p>
            <a:r>
              <a:rPr lang="en-US" b="1" dirty="0" smtClean="0"/>
              <a:t>AIMS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52057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Improve the condition of an individual </a:t>
            </a:r>
          </a:p>
          <a:p>
            <a:pPr lvl="0"/>
            <a:r>
              <a:rPr lang="en-US" dirty="0"/>
              <a:t>Tracking and keeping record</a:t>
            </a:r>
          </a:p>
          <a:p>
            <a:pPr lvl="0"/>
            <a:r>
              <a:rPr lang="en-US" dirty="0"/>
              <a:t>Diagnosing</a:t>
            </a:r>
          </a:p>
          <a:p>
            <a:pPr lvl="0"/>
            <a:r>
              <a:rPr lang="en-US" dirty="0"/>
              <a:t>Prepare human resources </a:t>
            </a:r>
          </a:p>
          <a:p>
            <a:pPr lvl="0"/>
            <a:r>
              <a:rPr lang="en-US" dirty="0"/>
              <a:t>Provision of resources feasible</a:t>
            </a:r>
          </a:p>
          <a:p>
            <a:r>
              <a:rPr lang="en-US" dirty="0"/>
              <a:t>Increase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12" y="1468446"/>
            <a:ext cx="8911687" cy="1280890"/>
          </a:xfrm>
        </p:spPr>
        <p:txBody>
          <a:bodyPr/>
          <a:lstStyle/>
          <a:p>
            <a:r>
              <a:rPr lang="en-US" b="1" dirty="0"/>
              <a:t>OBJECTIVES/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6" y="2454977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take a test and check the condition,</a:t>
            </a:r>
          </a:p>
          <a:p>
            <a:pPr lvl="0"/>
            <a:r>
              <a:rPr lang="en-US" dirty="0" smtClean="0"/>
              <a:t>direct consultation with the doctors,</a:t>
            </a:r>
            <a:endParaRPr lang="en-US" dirty="0"/>
          </a:p>
          <a:p>
            <a:pPr lvl="0"/>
            <a:r>
              <a:rPr lang="en-US" dirty="0"/>
              <a:t>blogs,</a:t>
            </a:r>
          </a:p>
          <a:p>
            <a:pPr lvl="0"/>
            <a:r>
              <a:rPr lang="en-US" dirty="0"/>
              <a:t>keep track of the condition and progresses,</a:t>
            </a:r>
          </a:p>
          <a:p>
            <a:pPr lvl="0"/>
            <a:r>
              <a:rPr lang="en-US" dirty="0"/>
              <a:t>diary,</a:t>
            </a:r>
          </a:p>
          <a:p>
            <a:pPr lvl="0"/>
            <a:r>
              <a:rPr lang="en-US" dirty="0"/>
              <a:t>taking appointments,</a:t>
            </a:r>
          </a:p>
          <a:p>
            <a:pPr lvl="0"/>
            <a:r>
              <a:rPr lang="en-US" dirty="0" smtClean="0"/>
              <a:t>Know medication </a:t>
            </a:r>
            <a:r>
              <a:rPr lang="en-US" dirty="0"/>
              <a:t>after the consultation with doctors.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776" y="1438758"/>
            <a:ext cx="8911687" cy="1280890"/>
          </a:xfrm>
        </p:spPr>
        <p:txBody>
          <a:bodyPr/>
          <a:lstStyle/>
          <a:p>
            <a:r>
              <a:rPr lang="en-US" b="1" dirty="0" smtClean="0"/>
              <a:t>DISSERTATION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336" y="2486891"/>
            <a:ext cx="8915400" cy="3777622"/>
          </a:xfrm>
        </p:spPr>
        <p:txBody>
          <a:bodyPr/>
          <a:lstStyle/>
          <a:p>
            <a:r>
              <a:rPr lang="en-US" dirty="0"/>
              <a:t>Requirements e</a:t>
            </a:r>
            <a:r>
              <a:rPr lang="en-US" dirty="0" smtClean="0"/>
              <a:t>ngineering</a:t>
            </a:r>
          </a:p>
          <a:p>
            <a:r>
              <a:rPr lang="en-US" dirty="0" smtClean="0"/>
              <a:t>Problem </a:t>
            </a:r>
            <a:r>
              <a:rPr lang="en-US" dirty="0"/>
              <a:t>domain investigation and findings </a:t>
            </a:r>
            <a:endParaRPr lang="en-US" dirty="0" smtClean="0"/>
          </a:p>
          <a:p>
            <a:r>
              <a:rPr lang="en-US" dirty="0" smtClean="0"/>
              <a:t>Requirements solution specification </a:t>
            </a:r>
          </a:p>
          <a:p>
            <a:r>
              <a:rPr lang="en-US" dirty="0" smtClean="0"/>
              <a:t>System analysis and design</a:t>
            </a:r>
          </a:p>
          <a:p>
            <a:r>
              <a:rPr lang="en-US" dirty="0" smtClean="0"/>
              <a:t>System construction </a:t>
            </a:r>
          </a:p>
          <a:p>
            <a:r>
              <a:rPr lang="en-US" dirty="0" smtClean="0"/>
              <a:t>System testing </a:t>
            </a:r>
          </a:p>
          <a:p>
            <a:r>
              <a:rPr lang="en-US" dirty="0" smtClean="0"/>
              <a:t>System evaluation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889" y="1664389"/>
            <a:ext cx="8911687" cy="1280890"/>
          </a:xfrm>
        </p:spPr>
        <p:txBody>
          <a:bodyPr/>
          <a:lstStyle/>
          <a:p>
            <a:r>
              <a:rPr lang="en-US" b="1" dirty="0" smtClean="0"/>
              <a:t>REQUIREMENTS 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81993"/>
            <a:ext cx="8915400" cy="3777622"/>
          </a:xfrm>
        </p:spPr>
        <p:txBody>
          <a:bodyPr/>
          <a:lstStyle/>
          <a:p>
            <a:r>
              <a:rPr lang="en-US" dirty="0"/>
              <a:t>Literature Review</a:t>
            </a:r>
          </a:p>
          <a:p>
            <a:r>
              <a:rPr lang="en-US" dirty="0"/>
              <a:t>Q/A sessions with the experts </a:t>
            </a:r>
          </a:p>
          <a:p>
            <a:r>
              <a:rPr lang="en-US" dirty="0"/>
              <a:t>Discussions</a:t>
            </a:r>
          </a:p>
          <a:p>
            <a:r>
              <a:rPr lang="en-US" dirty="0"/>
              <a:t>Comparable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1211939"/>
            <a:ext cx="8911687" cy="1280890"/>
          </a:xfrm>
        </p:spPr>
        <p:txBody>
          <a:bodyPr/>
          <a:lstStyle/>
          <a:p>
            <a:r>
              <a:rPr lang="en-US" b="1" dirty="0" smtClean="0"/>
              <a:t>LITERATURE REVIEW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59" y="2366357"/>
            <a:ext cx="8915400" cy="3777622"/>
          </a:xfrm>
        </p:spPr>
        <p:txBody>
          <a:bodyPr>
            <a:normAutofit/>
          </a:bodyPr>
          <a:lstStyle/>
          <a:p>
            <a:r>
              <a:rPr lang="en-US" b="1" dirty="0" smtClean="0"/>
              <a:t>Article </a:t>
            </a:r>
            <a:r>
              <a:rPr lang="en-US" b="1" dirty="0"/>
              <a:t>1: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Detecting </a:t>
            </a:r>
            <a:r>
              <a:rPr lang="en-US" i="1" dirty="0"/>
              <a:t>and Treating Mental Illness on Social </a:t>
            </a:r>
            <a:r>
              <a:rPr lang="en-US" i="1" dirty="0" smtClean="0"/>
              <a:t>Networks</a:t>
            </a:r>
          </a:p>
          <a:p>
            <a:pPr marL="457200" lvl="1" indent="0">
              <a:buNone/>
            </a:pPr>
            <a:r>
              <a:rPr lang="en-US" b="1" dirty="0" smtClean="0"/>
              <a:t>Author</a:t>
            </a:r>
            <a:r>
              <a:rPr lang="en-US" b="1" dirty="0"/>
              <a:t>:</a:t>
            </a:r>
            <a:r>
              <a:rPr lang="en-US" dirty="0"/>
              <a:t> Akkapon Wongkoblap, Miguel A. Vadillo, Vasa </a:t>
            </a:r>
            <a:r>
              <a:rPr lang="en-US" dirty="0" smtClean="0"/>
              <a:t>Curcin</a:t>
            </a:r>
          </a:p>
          <a:p>
            <a:pPr marL="457200" lvl="1" indent="0">
              <a:buNone/>
            </a:pPr>
            <a:r>
              <a:rPr lang="en-US" dirty="0" smtClean="0"/>
              <a:t>Published Date: 2017</a:t>
            </a:r>
          </a:p>
          <a:p>
            <a:pPr marL="457200" lvl="1" indent="0">
              <a:buNone/>
            </a:pPr>
            <a:endParaRPr lang="en-US" i="1" dirty="0" smtClean="0"/>
          </a:p>
          <a:p>
            <a:r>
              <a:rPr lang="en-US" b="1" dirty="0" smtClean="0"/>
              <a:t>Article 2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/>
              <a:t>Mobile Mental Health: A Review of Applications for Depression </a:t>
            </a:r>
            <a:r>
              <a:rPr lang="en-US" i="1" dirty="0" smtClean="0"/>
              <a:t>				Assistance</a:t>
            </a:r>
          </a:p>
          <a:p>
            <a:pPr marL="457200" lvl="1" indent="0">
              <a:buNone/>
            </a:pPr>
            <a:r>
              <a:rPr lang="en-US" b="1" dirty="0"/>
              <a:t>Author:</a:t>
            </a:r>
            <a:r>
              <a:rPr lang="en-US" dirty="0"/>
              <a:t> Ariel Teles, Ivan Rodrigues, Davi Viana, Francisco Silva, Luciano Coutinho, Markus Endler, Ricardo Rabelo</a:t>
            </a:r>
          </a:p>
          <a:p>
            <a:pPr marL="457200" lvl="1" indent="0">
              <a:buNone/>
            </a:pPr>
            <a:r>
              <a:rPr lang="en-US" b="1" dirty="0" smtClean="0"/>
              <a:t>Published </a:t>
            </a:r>
            <a:r>
              <a:rPr lang="en-US" b="1" dirty="0"/>
              <a:t>Date:</a:t>
            </a:r>
            <a:r>
              <a:rPr lang="en-US" dirty="0"/>
              <a:t> </a:t>
            </a:r>
            <a:r>
              <a:rPr lang="en-US" dirty="0" smtClean="0"/>
              <a:t>2019</a:t>
            </a:r>
            <a:endParaRPr lang="en-US" i="1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298</TotalTime>
  <Words>581</Words>
  <Application>Microsoft Office PowerPoint</Application>
  <PresentationFormat>Widescreen</PresentationFormat>
  <Paragraphs>225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Wisp</vt:lpstr>
      <vt:lpstr>WELL-BEING</vt:lpstr>
      <vt:lpstr>TABLE OF CONTENTS</vt:lpstr>
      <vt:lpstr>INTRODUCTION</vt:lpstr>
      <vt:lpstr>PROJECT AREA</vt:lpstr>
      <vt:lpstr>AIMS</vt:lpstr>
      <vt:lpstr>OBJECTIVES/ FEATURES</vt:lpstr>
      <vt:lpstr>DISSERTATION METHODOLOGY</vt:lpstr>
      <vt:lpstr>REQUIREMENTS ENGINEERING</vt:lpstr>
      <vt:lpstr>LITERATURE REVIEW </vt:lpstr>
      <vt:lpstr>PowerPoint Presentation</vt:lpstr>
      <vt:lpstr>Q/A SESSIONS WITH THE EXPERTS </vt:lpstr>
      <vt:lpstr>DISCUSSIONS</vt:lpstr>
      <vt:lpstr>COMPARABLE SYSTEM</vt:lpstr>
      <vt:lpstr>PROBLEM DOMAIN INVESTIGATION AND FINDINGS/ SOLUTION </vt:lpstr>
      <vt:lpstr>PROBLEM STATEMENT AND IMPACT</vt:lpstr>
      <vt:lpstr>SOLUTION</vt:lpstr>
      <vt:lpstr>PROJECT PRIMARY FEATURES</vt:lpstr>
      <vt:lpstr>REQUIREMENTS SOLUTION SPECIFICATION </vt:lpstr>
      <vt:lpstr>SOLUTION VIA SYSTEM</vt:lpstr>
      <vt:lpstr>USERS</vt:lpstr>
      <vt:lpstr>ACCESS LEVEL – FIVE LEVELS OF ACCESSES </vt:lpstr>
      <vt:lpstr>ADMINISTRATION LEVEL</vt:lpstr>
      <vt:lpstr>DOCTOR LEVEL</vt:lpstr>
      <vt:lpstr>BLOGGER LEVEL</vt:lpstr>
      <vt:lpstr>PATIENT LEVEL</vt:lpstr>
      <vt:lpstr>NON-LOGIN USER LEVEL</vt:lpstr>
      <vt:lpstr>SYSTEM ANALYSIS AND DESIGN</vt:lpstr>
      <vt:lpstr>SYSTEM ANALYSIS </vt:lpstr>
      <vt:lpstr>USE-CASE DIAGRAM</vt:lpstr>
      <vt:lpstr>PowerPoint Presentation</vt:lpstr>
      <vt:lpstr>PowerPoint Presentation</vt:lpstr>
      <vt:lpstr>PowerPoint Presentation</vt:lpstr>
      <vt:lpstr>CLASS DIAGRAM</vt:lpstr>
      <vt:lpstr>DATABASE DESIGN – ER MODEL</vt:lpstr>
      <vt:lpstr>DATABASE DESIGN – ATTRIBUTE LISTINGS</vt:lpstr>
      <vt:lpstr>SYSTEM DESIGN</vt:lpstr>
      <vt:lpstr>INTERFACE DESIGN – WIREFRAMES  HOME PAGE </vt:lpstr>
      <vt:lpstr>BLOG PAGE           QUESTION/ANSWER PAGE</vt:lpstr>
      <vt:lpstr>EXPERIENCE PAGE           SIGN UP PAGE</vt:lpstr>
      <vt:lpstr>LOGIN PAGE           REQUEST PAGE</vt:lpstr>
      <vt:lpstr>SYSTEM CONSTRUCTION</vt:lpstr>
      <vt:lpstr>SYSTEM TESTING AND EVALUATION</vt:lpstr>
      <vt:lpstr>OUTLINE OF THE PLAN PROJECT </vt:lpstr>
      <vt:lpstr>DEMO</vt:lpstr>
      <vt:lpstr>REFERENCES</vt:lpstr>
      <vt:lpstr>ANY 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Sudeshna Pandey</dc:creator>
  <cp:lastModifiedBy>Sudeshna Pandey</cp:lastModifiedBy>
  <cp:revision>36</cp:revision>
  <dcterms:created xsi:type="dcterms:W3CDTF">2021-02-11T03:55:48Z</dcterms:created>
  <dcterms:modified xsi:type="dcterms:W3CDTF">2021-05-02T00:13:51Z</dcterms:modified>
</cp:coreProperties>
</file>