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wdp" ContentType="image/vnd.ms-photo"/>
  <Default Extension="rels" ContentType="application/vnd.openxmlformats-package.relationship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1857375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/>
  <p:cmAuthor id="3" name="Ramesh Sannareddy" initials="RS" lastIdx="7" clrIdx="2"/>
  <p:cmAuthor id="4" name="UPKAR LIDDER" initials="UL" lastIdx="2" clrIdx="3"/>
  <p:cmAuthor id="5" name="Beth Larsen" initials="BL" lastIdx="1" clrIdx="4"/>
  <p:cmAuthor id="6" name="Matt Ockenfels" initials="MO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 showGuides="1">
      <p:cViewPr varScale="1">
        <p:scale>
          <a:sx n="56" d="100"/>
          <a:sy n="56" d="100"/>
        </p:scale>
        <p:origin x="28" y="8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24.xml"/><Relationship Id="rId3" Type="http://schemas.openxmlformats.org/officeDocument/2006/relationships/slide" Target="slides/slide1.xml"/><Relationship Id="rId29" Type="http://schemas.openxmlformats.org/officeDocument/2006/relationships/customXml" Target="../customXml/item3.xml"/><Relationship Id="rId28" Type="http://schemas.openxmlformats.org/officeDocument/2006/relationships/customXml" Target="../customXml/item2.xml"/><Relationship Id="rId27" Type="http://schemas.openxmlformats.org/officeDocument/2006/relationships/customXml" Target="../customXml/item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0.000,'0.000'0.000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0.000,'0.000'0.000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0.000,'6.000'0.000,"-4.000"6.000,-2.000 2.000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0.000 1.000,'0.000'0.000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1.000 0.000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  <a:endParaRPr lang="en-US" sz="1400" b="0">
              <a:solidFill>
                <a:srgbClr val="000000"/>
              </a:solidFill>
              <a:latin typeface="Helv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/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/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/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microsoft.com/office/2007/relationships/hdphoto" Target="../media/image8.wdp"/><Relationship Id="rId7" Type="http://schemas.openxmlformats.org/officeDocument/2006/relationships/image" Target="../media/image7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tags" Target="../tags/tag1.xml"/><Relationship Id="rId14" Type="http://schemas.openxmlformats.org/officeDocument/2006/relationships/image" Target="../media/image6.svg"/><Relationship Id="rId13" Type="http://schemas.openxmlformats.org/officeDocument/2006/relationships/image" Target="../media/image5.png"/><Relationship Id="rId12" Type="http://schemas.openxmlformats.org/officeDocument/2006/relationships/image" Target="../media/image4.svg"/><Relationship Id="rId11" Type="http://schemas.openxmlformats.org/officeDocument/2006/relationships/image" Target="../media/image3.png"/><Relationship Id="rId10" Type="http://schemas.openxmlformats.org/officeDocument/2006/relationships/image" Target="../media/image2.sv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pic>
        <p:nvPicPr>
          <p:cNvPr id="12" name="Picture 11" descr="Text, logo&#10;&#10;Description automatically generated"/>
          <p:cNvPicPr>
            <a:picLocks noChangeAspect="1"/>
          </p:cNvPicPr>
          <p:nvPr userDrawn="1"/>
        </p:nvPicPr>
        <p:blipFill rotWithShape="1">
          <a:blip r:embed="rId7">
            <a:alphaModFix amt="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77000"/>
                    </a14:imgEffect>
                    <a14:imgEffect>
                      <a14:saturation sat="155000"/>
                    </a14:imgEffect>
                  </a14:imgLayer>
                </a14:imgProps>
              </a:ext>
            </a:extLst>
          </a:blip>
          <a:srcRect l="-1923" r="70315"/>
          <a:stretch>
            <a:fillRect/>
          </a:stretch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/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7" name="Rectangle 26"/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9" name="Rectangle 28"/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7" name="Rectangle 36"/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39" name="Rectangle 38"/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2" name="Rectangle 41"/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3" name="Rectangle 42"/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  <a:endParaRPr lang="en-US" dirty="0">
              <a:solidFill>
                <a:schemeClr val="tx1"/>
              </a:solidFill>
              <a:latin typeface="IBM Plex Sans" panose="020B0503050203000203" pitchFamily="34" charset="0"/>
            </a:endParaRPr>
          </a:p>
        </p:txBody>
      </p:sp>
      <p:sp>
        <p:nvSpPr>
          <p:cNvPr id="46" name="Rectangle 45"/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47" name="Rectangle 46"/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/>
            <p:cNvPicPr>
              <a:picLocks noChangeAspect="1"/>
            </p:cNvPicPr>
            <p:nvPr userDrawn="1"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/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/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/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8.xml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9.xml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customXml" Target="../ink/ink5.xml"/><Relationship Id="rId7" Type="http://schemas.openxmlformats.org/officeDocument/2006/relationships/image" Target="../media/image12.png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3" Type="http://schemas.openxmlformats.org/officeDocument/2006/relationships/image" Target="../media/image11.png"/><Relationship Id="rId2" Type="http://schemas.openxmlformats.org/officeDocument/2006/relationships/customXml" Target="../ink/ink1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.xml"/><Relationship Id="rId13" Type="http://schemas.openxmlformats.org/officeDocument/2006/relationships/image" Target="../media/image13.png"/><Relationship Id="rId12" Type="http://schemas.openxmlformats.org/officeDocument/2006/relationships/customXml" Target="../ink/ink9.xml"/><Relationship Id="rId11" Type="http://schemas.openxmlformats.org/officeDocument/2006/relationships/customXml" Target="../ink/ink8.xml"/><Relationship Id="rId10" Type="http://schemas.openxmlformats.org/officeDocument/2006/relationships/customXml" Target="../ink/ink7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4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5.xml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99060" y="2923540"/>
            <a:ext cx="8553450" cy="632460"/>
          </a:xfrm>
          <a:noFill/>
        </p:spPr>
        <p:txBody>
          <a:bodyPr/>
          <a:lstStyle/>
          <a:p>
            <a:r>
              <a:rPr lang="en-US" altLang="en-US" sz="2000" dirty="0"/>
              <a:t>Trends in Technology Usage and Future Projections</a:t>
            </a:r>
            <a:endParaRPr lang="en-US" alt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09855" y="3731260"/>
            <a:ext cx="7294880" cy="1202690"/>
          </a:xfrm>
          <a:noFill/>
        </p:spPr>
        <p:txBody>
          <a:bodyPr/>
          <a:lstStyle/>
          <a:p>
            <a:pPr algn="r"/>
            <a:r>
              <a:rPr lang="en-CA" altLang="en-US" sz="1600" b="1" dirty="0"/>
              <a:t>Name:</a:t>
            </a:r>
            <a:r>
              <a:rPr lang="en-CA" altLang="en-US" sz="1600" dirty="0"/>
              <a:t> Sudeshna Mondal</a:t>
            </a:r>
            <a:endParaRPr lang="en-CA" altLang="en-US" sz="1600" dirty="0"/>
          </a:p>
          <a:p>
            <a:pPr algn="r"/>
            <a:r>
              <a:rPr lang="en-CA" altLang="en-US" sz="1600" b="1" dirty="0"/>
              <a:t>Date:</a:t>
            </a:r>
            <a:r>
              <a:rPr lang="en-CA" altLang="en-US" sz="1600" dirty="0"/>
              <a:t> 08.04.2025</a:t>
            </a:r>
            <a:endParaRPr lang="en-CA" alt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0595" y="1461770"/>
            <a:ext cx="10619105" cy="4813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1207770"/>
            <a:ext cx="11163935" cy="5158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363980"/>
            <a:ext cx="10902315" cy="5066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endParaRPr lang="en-US" dirty="0"/>
          </a:p>
        </p:txBody>
      </p:sp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dirty="0"/>
              <a:t>Findings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altLang="en-US" dirty="0"/>
              <a:t>Web-centric focus: Dominant web technologies (JavaScript, SQL, AWS).</a:t>
            </a:r>
            <a:endParaRPr lang="en-US" altLang="en-US" dirty="0"/>
          </a:p>
          <a:p>
            <a:r>
              <a:rPr lang="en-US" altLang="en-US" dirty="0"/>
              <a:t>Modern tech adoption: Shift towards TypeScript, Next.js, PostgreSQL.</a:t>
            </a:r>
            <a:endParaRPr lang="en-US" altLang="en-US" dirty="0"/>
          </a:p>
          <a:p>
            <a:r>
              <a:rPr lang="en-US" altLang="en-US" dirty="0"/>
              <a:t>Young, educated demographic: Survey skewed towards 25-34 year olds, with high education, in North America/Europe.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Implications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altLang="en-US" sz="2200" dirty="0"/>
              <a:t>Prioritize web skills: Demand for web developers is high.</a:t>
            </a:r>
            <a:endParaRPr lang="en-US" altLang="en-US" sz="2200" dirty="0"/>
          </a:p>
          <a:p>
            <a:r>
              <a:rPr lang="en-US" altLang="en-US" sz="2200" dirty="0"/>
              <a:t>Adapt to change: Continuous learning is crucial.</a:t>
            </a:r>
            <a:endParaRPr lang="en-US" altLang="en-US" sz="2200" dirty="0"/>
          </a:p>
          <a:p>
            <a:r>
              <a:rPr lang="en-US" altLang="en-US" sz="2200" dirty="0"/>
              <a:t>Seek diverse data: Need for broader demographic representation.</a:t>
            </a:r>
            <a:endParaRPr lang="en-US" altLang="en-US" sz="2200" dirty="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12" name="Content Placeholder 3"/>
          <p:cNvSpPr txBox="1"/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/>
              <a:t>The technology landscape is shifting towards more cloud-centric solutions and newer programming languages.</a:t>
            </a:r>
            <a:endParaRPr lang="en-US" altLang="en-US" sz="2200"/>
          </a:p>
          <a:p>
            <a:r>
              <a:rPr lang="en-US" altLang="en-US" sz="2200"/>
              <a:t>The demand for relational databases will continue, but NoSQL solutions are gaining ground in specific use cases.</a:t>
            </a:r>
            <a:endParaRPr lang="en-US" altLang="en-US" sz="2200"/>
          </a:p>
          <a:p>
            <a:r>
              <a:rPr lang="en-US" altLang="en-US" sz="2200"/>
              <a:t>Organizations and educational institutions should align their strategies to incorporate these emerging technologies.</a:t>
            </a:r>
            <a:endParaRPr lang="en-US" altLang="en-US" sz="2200"/>
          </a:p>
          <a:p>
            <a:r>
              <a:rPr lang="en-US" altLang="en-US" sz="2200"/>
              <a:t>Industry-academia collaboration can accelerate innovation.</a:t>
            </a:r>
            <a:endParaRPr lang="en-US" altLang="en-US" sz="2200"/>
          </a:p>
          <a:p>
            <a:endParaRPr lang="en-US" sz="2200" dirty="0"/>
          </a:p>
        </p:txBody>
      </p:sp>
      <p:pic>
        <p:nvPicPr>
          <p:cNvPr id="13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  <a:endParaRPr lang="en-US" dirty="0"/>
          </a:p>
        </p:txBody>
      </p:sp>
      <p:sp>
        <p:nvSpPr>
          <p:cNvPr id="10" name="Content Placeholder 3"/>
          <p:cNvSpPr txBox="1"/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Include any relevant additional charts, or tables that you may have created during the analysis phase.</a:t>
            </a:r>
            <a:endParaRPr lang="en-US" dirty="0"/>
          </a:p>
        </p:txBody>
      </p:sp>
      <p:pic>
        <p:nvPicPr>
          <p:cNvPr id="11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2200"/>
              <a:t>In Module 1 you have collected the job posting data using Job API in a file named “</a:t>
            </a:r>
            <a:r>
              <a:rPr lang="en-IN" sz="2400"/>
              <a:t>job-postings.xlsx</a:t>
            </a:r>
            <a:r>
              <a:rPr lang="en-US" sz="2200"/>
              <a:t>”. Present that data using a bar chart here. Order the bar chart in the descending order of the number of job postings.</a:t>
            </a:r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5225" y="3295015"/>
            <a:ext cx="5471160" cy="3079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  <a:endParaRPr lang="en-US" dirty="0"/>
          </a:p>
        </p:txBody>
      </p:sp>
      <p:sp>
        <p:nvSpPr>
          <p:cNvPr id="7" name="Content Placeholder 2"/>
          <p:cNvSpPr txBox="1"/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/>
              <a:buNone/>
            </a:pPr>
            <a:r>
              <a:rPr lang="en-US" sz="2200"/>
              <a:t>In Module 1 you have collected the job postings data using web scraping in a file named “</a:t>
            </a:r>
            <a:r>
              <a:rPr lang="en-IN" sz="2400"/>
              <a:t>popular-languages.csv</a:t>
            </a:r>
            <a:r>
              <a:rPr lang="en-US" sz="2200"/>
              <a:t>”. Present that data using a bar chart here. Order the bar chart in the descending order of salary.</a:t>
            </a:r>
            <a:endParaRPr lang="en-US" sz="2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3005" y="3152775"/>
            <a:ext cx="5339715" cy="3034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  <a:endParaRPr lang="en-US" sz="2200" dirty="0"/>
          </a:p>
          <a:p>
            <a:r>
              <a:rPr lang="en-US" sz="2200" dirty="0"/>
              <a:t>Introduction</a:t>
            </a:r>
            <a:endParaRPr lang="en-US" sz="2200" dirty="0"/>
          </a:p>
          <a:p>
            <a:r>
              <a:rPr lang="en-US" sz="2200" dirty="0"/>
              <a:t>Methodology</a:t>
            </a:r>
            <a:endParaRPr lang="en-US" sz="2200" dirty="0"/>
          </a:p>
          <a:p>
            <a:r>
              <a:rPr lang="en-US" sz="2200" dirty="0"/>
              <a:t>Results</a:t>
            </a:r>
            <a:endParaRPr lang="en-US" sz="2200" dirty="0"/>
          </a:p>
          <a:p>
            <a:pPr lvl="1"/>
            <a:r>
              <a:rPr lang="en-US" sz="1800" dirty="0"/>
              <a:t>Visualization – Charts</a:t>
            </a:r>
            <a:endParaRPr lang="en-US" sz="1800" dirty="0"/>
          </a:p>
          <a:p>
            <a:pPr lvl="1"/>
            <a:r>
              <a:rPr lang="en-US" sz="1800" dirty="0"/>
              <a:t>Dashboard</a:t>
            </a:r>
            <a:endParaRPr lang="en-US" sz="1800" dirty="0"/>
          </a:p>
          <a:p>
            <a:r>
              <a:rPr lang="en-US" sz="2200" dirty="0"/>
              <a:t>Discussion</a:t>
            </a:r>
            <a:endParaRPr lang="en-US" sz="2200" dirty="0"/>
          </a:p>
          <a:p>
            <a:pPr lvl="1"/>
            <a:r>
              <a:rPr lang="en-US" sz="1800" dirty="0"/>
              <a:t>Findings &amp; Implications</a:t>
            </a:r>
            <a:endParaRPr lang="en-US" sz="1800" dirty="0"/>
          </a:p>
          <a:p>
            <a:r>
              <a:rPr lang="en-US" sz="2200" dirty="0"/>
              <a:t>Conclusion</a:t>
            </a:r>
            <a:endParaRPr lang="en-US" sz="2200" dirty="0"/>
          </a:p>
          <a:p>
            <a:r>
              <a:rPr lang="en-US" sz="2200" dirty="0"/>
              <a:t>Appendix</a:t>
            </a:r>
            <a:endParaRPr lang="en-US" sz="2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11" name="Ink 10"/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3"/>
            </p:blipFill>
            <p:spPr>
              <a:xfrm>
                <a:off x="1889280" y="99931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12" name="Ink 11"/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/>
            </p:nvPicPr>
            <p:blipFill>
              <a:blip r:embed="rId3"/>
            </p:blipFill>
            <p:spPr>
              <a:xfrm>
                <a:off x="2328120" y="962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Ink 12"/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/>
            </p:nvPicPr>
            <p:blipFill>
              <a:blip r:embed="rId3"/>
            </p:blipFill>
            <p:spPr>
              <a:xfrm>
                <a:off x="2828160" y="92623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14" name="Ink 13"/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7"/>
            </p:blipFill>
            <p:spPr>
              <a:xfrm>
                <a:off x="2828160" y="926232"/>
                <a:ext cx="324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5" name="Ink 14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6" name="Ink 15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7" name="Ink 16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8" name="Ink 17"/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/>
            </p:nvPicPr>
            <p:blipFill>
              <a:blip r:embed="rId3"/>
            </p:blipFill>
            <p:spPr>
              <a:xfrm>
                <a:off x="7266240" y="2888952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9" name="Ink 18"/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/>
            </p:nvPicPr>
            <p:blipFill>
              <a:blip r:embed="rId13"/>
            </p:blipFill>
            <p:spPr>
              <a:xfrm>
                <a:off x="6680880" y="2877072"/>
                <a:ext cx="360" cy="360"/>
              </a:xfrm>
              <a:prstGeom prst="rect"/>
            </p:spPr>
          </p:pic>
        </mc:Fallback>
      </mc:AlternateContent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dirty="0"/>
              <a:t>Title Slide</a:t>
            </a:r>
            <a:endParaRPr lang="en-US" altLang="en-US" sz="1800" dirty="0"/>
          </a:p>
          <a:p>
            <a:r>
              <a:rPr lang="en-US" altLang="en-US" sz="1800" dirty="0"/>
              <a:t>Outline</a:t>
            </a:r>
            <a:endParaRPr lang="en-US" altLang="en-US" sz="1800" dirty="0"/>
          </a:p>
          <a:p>
            <a:r>
              <a:rPr lang="en-US" altLang="en-US" sz="1800" dirty="0"/>
              <a:t>Executive Summary</a:t>
            </a:r>
            <a:endParaRPr lang="en-US" altLang="en-US" sz="1800" dirty="0"/>
          </a:p>
          <a:p>
            <a:r>
              <a:rPr lang="en-US" altLang="en-US" sz="1800" dirty="0"/>
              <a:t>Introduction</a:t>
            </a:r>
            <a:endParaRPr lang="en-US" altLang="en-US" sz="1800" dirty="0"/>
          </a:p>
          <a:p>
            <a:r>
              <a:rPr lang="en-US" altLang="en-US" sz="1800" dirty="0"/>
              <a:t>Methodology</a:t>
            </a:r>
            <a:endParaRPr lang="en-US" altLang="en-US" sz="1800" dirty="0"/>
          </a:p>
          <a:p>
            <a:pPr lvl="1"/>
            <a:r>
              <a:rPr lang="en-US" altLang="en-US" sz="1540" dirty="0"/>
              <a:t>6–7. Programming Languages Trends</a:t>
            </a:r>
            <a:endParaRPr lang="en-US" altLang="en-US" sz="1540" dirty="0"/>
          </a:p>
          <a:p>
            <a:pPr lvl="1"/>
            <a:r>
              <a:rPr lang="en-US" altLang="en-US" sz="1540" dirty="0"/>
              <a:t>8–9. Database Trends</a:t>
            </a:r>
            <a:endParaRPr lang="en-US" altLang="en-US" sz="1540" dirty="0"/>
          </a:p>
          <a:p>
            <a:pPr lvl="1"/>
            <a:r>
              <a:rPr lang="en-US" altLang="en-US" sz="1540" dirty="0"/>
              <a:t>10–1</a:t>
            </a:r>
            <a:r>
              <a:rPr lang="en-CA" altLang="en-US" sz="1540" dirty="0"/>
              <a:t>3</a:t>
            </a:r>
            <a:r>
              <a:rPr lang="en-US" altLang="en-US" sz="1540" dirty="0"/>
              <a:t>. Dashboards</a:t>
            </a:r>
            <a:endParaRPr lang="en-US" altLang="en-US" sz="1540" dirty="0"/>
          </a:p>
          <a:p>
            <a:r>
              <a:rPr lang="en-US" altLang="en-US" sz="1800" dirty="0"/>
              <a:t>Insights from Dashboards</a:t>
            </a:r>
            <a:endParaRPr lang="en-US" altLang="en-US" sz="1800" dirty="0"/>
          </a:p>
          <a:p>
            <a:r>
              <a:rPr lang="en-US" altLang="en-US" sz="1800" dirty="0"/>
              <a:t>Overall Findings and Implications</a:t>
            </a:r>
            <a:endParaRPr lang="en-US" altLang="en-US" sz="1800" dirty="0"/>
          </a:p>
          <a:p>
            <a:r>
              <a:rPr lang="en-US" altLang="en-US" sz="1800" dirty="0"/>
              <a:t>Conclusion</a:t>
            </a:r>
            <a:endParaRPr lang="en-US" altLang="en-US" sz="1800" dirty="0"/>
          </a:p>
          <a:p>
            <a:r>
              <a:rPr lang="en-US" altLang="en-US" sz="1800" dirty="0"/>
              <a:t>Appendix</a:t>
            </a:r>
            <a:endParaRPr lang="en-US" alt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1" dirty="0">
                <a:solidFill>
                  <a:schemeClr val="tx1"/>
                </a:solidFill>
              </a:rPr>
              <a:t>Purpose:</a:t>
            </a:r>
            <a:r>
              <a:rPr lang="en-US" altLang="en-US" sz="1800" dirty="0">
                <a:solidFill>
                  <a:schemeClr val="tx1"/>
                </a:solidFill>
              </a:rPr>
              <a:t> To analyze current and future technology trends in programming languages and databases, providing insights into industry shifts and emerging technologies.</a:t>
            </a:r>
            <a:endParaRPr lang="en-US" altLang="en-US" sz="1800" dirty="0">
              <a:solidFill>
                <a:schemeClr val="tx1"/>
              </a:solidFill>
            </a:endParaRPr>
          </a:p>
          <a:p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Target Audience: </a:t>
            </a:r>
            <a:r>
              <a:rPr lang="en-US" altLang="en-US" sz="1800" dirty="0">
                <a:solidFill>
                  <a:schemeClr val="tx1"/>
                </a:solidFill>
              </a:rPr>
              <a:t>Technology professionals, educators, and industry stakeholders interested in understanding future tech trends.</a:t>
            </a:r>
            <a:endParaRPr lang="en-US" altLang="en-US" sz="1800" dirty="0">
              <a:solidFill>
                <a:schemeClr val="tx1"/>
              </a:solidFill>
            </a:endParaRPr>
          </a:p>
          <a:p>
            <a:endParaRPr lang="en-US" altLang="en-US" sz="1800" dirty="0">
              <a:solidFill>
                <a:schemeClr val="tx1"/>
              </a:solidFill>
            </a:endParaRPr>
          </a:p>
          <a:p>
            <a:r>
              <a:rPr lang="en-US" altLang="en-US" sz="1800" b="1" dirty="0">
                <a:solidFill>
                  <a:schemeClr val="tx1"/>
                </a:solidFill>
              </a:rPr>
              <a:t>Value: </a:t>
            </a:r>
            <a:r>
              <a:rPr lang="en-US" altLang="en-US" sz="1800" dirty="0">
                <a:solidFill>
                  <a:schemeClr val="tx1"/>
                </a:solidFill>
              </a:rPr>
              <a:t>The report provides data-driven insights that can guide decision-making for educational institutions, businesses, and tech professionals to align with industry demands.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  <a:endParaRPr lang="en-US" dirty="0"/>
          </a:p>
        </p:txBody>
      </p:sp>
      <p:sp>
        <p:nvSpPr>
          <p:cNvPr id="3" name="Content Placeholder 2"/>
          <p:cNvSpPr txBox="1"/>
          <p:nvPr/>
        </p:nvSpPr>
        <p:spPr>
          <a:xfrm>
            <a:off x="4285075" y="188658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800" b="1" dirty="0"/>
              <a:t>Data Sources:</a:t>
            </a:r>
            <a:endParaRPr lang="en-US" altLang="en-US" sz="1540" dirty="0"/>
          </a:p>
          <a:p>
            <a:pPr lvl="1"/>
            <a:r>
              <a:rPr lang="en-US" altLang="en-US" sz="1540" dirty="0"/>
              <a:t>Data was sourced from surveys on technology usage, including platforms like Stack Overflow and GitHub.</a:t>
            </a:r>
            <a:endParaRPr lang="en-US" altLang="en-US" sz="1540" dirty="0"/>
          </a:p>
          <a:p>
            <a:pPr lvl="1"/>
            <a:r>
              <a:rPr lang="en-US" altLang="en-US" sz="1540" dirty="0"/>
              <a:t>Industry reports and public datasets on programming languages and databases.</a:t>
            </a:r>
            <a:endParaRPr lang="en-US" altLang="en-US" sz="1540" dirty="0"/>
          </a:p>
          <a:p>
            <a:pPr lvl="1"/>
            <a:endParaRPr lang="en-US" altLang="en-US" sz="1540" dirty="0"/>
          </a:p>
          <a:p>
            <a:pPr lvl="0"/>
            <a:r>
              <a:rPr lang="en-US" altLang="en-US" sz="1795" b="1" dirty="0"/>
              <a:t>Collection Methods:</a:t>
            </a:r>
            <a:endParaRPr lang="en-US" altLang="en-US" sz="1540" b="1" dirty="0"/>
          </a:p>
          <a:p>
            <a:pPr lvl="1"/>
            <a:r>
              <a:rPr lang="en-US" altLang="en-US" sz="1540" dirty="0"/>
              <a:t>Data was collected through user responses in surveys, historical usage data, and future projections based on market analysis.</a:t>
            </a:r>
            <a:endParaRPr lang="en-US" altLang="en-US" sz="1540" dirty="0"/>
          </a:p>
          <a:p>
            <a:pPr lvl="1"/>
            <a:endParaRPr lang="en-US" altLang="en-US" sz="1540" dirty="0"/>
          </a:p>
          <a:p>
            <a:pPr lvl="0"/>
            <a:r>
              <a:rPr lang="en-US" altLang="en-US" sz="1795" b="1" dirty="0"/>
              <a:t>Key Wrangling Steps:</a:t>
            </a:r>
            <a:endParaRPr lang="en-US" altLang="en-US" sz="1540" dirty="0"/>
          </a:p>
          <a:p>
            <a:pPr lvl="1"/>
            <a:r>
              <a:rPr lang="en-US" altLang="en-US" sz="1540" dirty="0"/>
              <a:t>Cleaning and preprocessing: Removed duplicates, handled missing values, and unpivoted data for analysis.</a:t>
            </a:r>
            <a:endParaRPr lang="en-US" altLang="en-US" sz="154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Current Year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sp>
        <p:nvSpPr>
          <p:cNvPr id="10" name="Content Placeholder 2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2417445"/>
            <a:ext cx="4264660" cy="3267075"/>
          </a:xfrm>
          <a:prstGeom prst="rect">
            <a:avLst/>
          </a:prstGeom>
        </p:spPr>
      </p:pic>
      <p:sp>
        <p:nvSpPr>
          <p:cNvPr id="3" name="Content Placeholder 2"/>
          <p:cNvSpPr txBox="1"/>
          <p:nvPr/>
        </p:nvSpPr>
        <p:spPr>
          <a:xfrm>
            <a:off x="6299200" y="2633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85" y="2336165"/>
            <a:ext cx="4455795" cy="33483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Findings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altLang="en-US" sz="2200" dirty="0"/>
              <a:t>JavaScript tops the list with 11,541 users wanting to work with it.</a:t>
            </a:r>
            <a:endParaRPr lang="en-US" altLang="en-US" sz="2200" dirty="0"/>
          </a:p>
          <a:p>
            <a:r>
              <a:rPr lang="en-US" altLang="en-US" sz="2200" dirty="0"/>
              <a:t>SQL and Python are highly desired, reflecting demand in data roles.</a:t>
            </a:r>
            <a:endParaRPr lang="en-US" altLang="en-US" sz="2200" dirty="0"/>
          </a:p>
          <a:p>
            <a:r>
              <a:rPr lang="en-US" altLang="en-US" sz="2200" dirty="0"/>
              <a:t>Go and Rust are rising, showing interest in modern, efficient back-end development.</a:t>
            </a:r>
            <a:endParaRPr lang="en-US" alt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6306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Implications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altLang="en-US" sz="2200" dirty="0"/>
              <a:t>The user’s skills match top industry trends in web and data technologies.</a:t>
            </a:r>
            <a:endParaRPr lang="en-US" altLang="en-US" sz="2200" dirty="0"/>
          </a:p>
          <a:p>
            <a:r>
              <a:rPr lang="en-US" altLang="en-US" sz="2200" dirty="0"/>
              <a:t>Knowledge of Go and Rust gives a future-ready advantage.</a:t>
            </a:r>
            <a:endParaRPr lang="en-US" altLang="en-US" sz="2200" dirty="0"/>
          </a:p>
          <a:p>
            <a:r>
              <a:rPr lang="en-US" altLang="en-US" sz="2200" dirty="0"/>
              <a:t>A broad tech stack boosts adaptability and job prospects across domains.</a:t>
            </a:r>
            <a:endParaRPr lang="en-US" altLang="en-US" sz="2200" dirty="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  <a:endParaRPr 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2428875"/>
            <a:ext cx="4980305" cy="3308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2350770"/>
            <a:ext cx="4848225" cy="35255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253865" y="6518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Findings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altLang="en-US" sz="2200" dirty="0"/>
              <a:t>PostgreSQL is the most preferred, with 12,193 responses.</a:t>
            </a:r>
            <a:endParaRPr lang="en-US" altLang="en-US" sz="2200" dirty="0"/>
          </a:p>
          <a:p>
            <a:r>
              <a:rPr lang="en-US" altLang="en-US" sz="2200" dirty="0"/>
              <a:t>There’s strong interest in both relational (MySQL, SQL Server) and NoSQL (MongoDB, Redis) databases.</a:t>
            </a:r>
            <a:endParaRPr lang="en-US" altLang="en-US" sz="2200" dirty="0"/>
          </a:p>
          <a:p>
            <a:r>
              <a:rPr lang="en-US" altLang="en-US" sz="2200" dirty="0"/>
              <a:t>Modern platforms like Supabase and Elasticsearch are gaining traction.</a:t>
            </a:r>
            <a:endParaRPr lang="en-US" altLang="en-US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40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Implications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altLang="en-US" sz="2200" dirty="0"/>
              <a:t>The user is aligned with industry trends in versatile, modern data storage.</a:t>
            </a:r>
            <a:endParaRPr lang="en-US" altLang="en-US" sz="2200" dirty="0"/>
          </a:p>
          <a:p>
            <a:r>
              <a:rPr lang="en-US" altLang="en-US" sz="2200" dirty="0"/>
              <a:t>Skills in both traditional and cloud-native databases improve adaptability.</a:t>
            </a:r>
            <a:endParaRPr lang="en-US" altLang="en-US" sz="2200" dirty="0"/>
          </a:p>
          <a:p>
            <a:r>
              <a:rPr lang="en-US" altLang="en-US" sz="2200" dirty="0"/>
              <a:t>Interest in real-time and search-optimized tools expands project scope and opportunities.</a:t>
            </a:r>
            <a:endParaRPr lang="en-US" altLang="en-US" sz="2200" dirty="0"/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5" name="Text Box 4"/>
          <p:cNvSpPr txBox="1"/>
          <p:nvPr/>
        </p:nvSpPr>
        <p:spPr>
          <a:xfrm>
            <a:off x="12413615" y="4246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ARTICULATE_SLIDE_THUMBNAIL_REFRESH" val="1"/>
</p:tagLst>
</file>

<file path=ppt/tags/tag10.xml><?xml version="1.0" encoding="utf-8"?>
<p:tagLst xmlns:p="http://schemas.openxmlformats.org/presentationml/2006/main">
  <p:tag name="ARTICULATE_SLIDE_THUMBNAIL_REFRESH" val="1"/>
</p:tagLst>
</file>

<file path=ppt/tags/tag11.xml><?xml version="1.0" encoding="utf-8"?>
<p:tagLst xmlns:p="http://schemas.openxmlformats.org/presentationml/2006/main">
  <p:tag name="ARTICULATE_SLIDE_THUMBNAIL_REFRESH" val="1"/>
</p:tagLst>
</file>

<file path=ppt/tags/tag12.xml><?xml version="1.0" encoding="utf-8"?>
<p:tagLst xmlns:p="http://schemas.openxmlformats.org/presentationml/2006/main">
  <p:tag name="ARTICULATE_SLIDE_THUMBNAIL_REFRESH" val="1"/>
</p:tagLst>
</file>

<file path=ppt/tags/tag13.xml><?xml version="1.0" encoding="utf-8"?>
<p:tagLst xmlns:p="http://schemas.openxmlformats.org/presentationml/2006/main">
  <p:tag name="ARTICULATE_SLIDE_THUMBNAIL_REFRESH" val="1"/>
</p:tagLst>
</file>

<file path=ppt/tags/tag14.xml><?xml version="1.0" encoding="utf-8"?>
<p:tagLst xmlns:p="http://schemas.openxmlformats.org/presentationml/2006/main">
  <p:tag name="ARTICULATE_SLIDE_THUMBNAIL_REFRESH" val="1"/>
</p:tagLst>
</file>

<file path=ppt/tags/tag15.xml><?xml version="1.0" encoding="utf-8"?>
<p:tagLst xmlns:p="http://schemas.openxmlformats.org/presentationml/2006/main">
  <p:tag name="ARTICULATE_SLIDE_THUMBNAIL_REFRESH" val="1"/>
</p:tagLst>
</file>

<file path=ppt/tags/tag16.xml><?xml version="1.0" encoding="utf-8"?>
<p:tagLst xmlns:p="http://schemas.openxmlformats.org/presentationml/2006/main">
  <p:tag name="ARTICULATE_SLIDE_THUMBNAIL_REFRESH" val="1"/>
</p:tagLst>
</file>

<file path=ppt/tags/tag17.xml><?xml version="1.0" encoding="utf-8"?>
<p:tagLst xmlns:p="http://schemas.openxmlformats.org/presentationml/2006/main">
  <p:tag name="ARTICULATE_SLIDE_THUMBNAIL_REFRESH" val="1"/>
</p:tagLst>
</file>

<file path=ppt/tags/tag18.xml><?xml version="1.0" encoding="utf-8"?>
<p:tagLst xmlns:p="http://schemas.openxmlformats.org/presentationml/2006/main">
  <p:tag name="ARTICULATE_SLIDE_THUMBNAIL_REFRESH" val="1"/>
</p:tagLst>
</file>

<file path=ppt/tags/tag19.xml><?xml version="1.0" encoding="utf-8"?>
<p:tagLst xmlns:p="http://schemas.openxmlformats.org/presentationml/2006/main">
  <p:tag name="ARTICULATE_SLIDE_THUMBNAIL_REFRESH" val="1"/>
</p:tagLst>
</file>

<file path=ppt/tags/tag2.xml><?xml version="1.0" encoding="utf-8"?>
<p:tagLst xmlns:p="http://schemas.openxmlformats.org/presentationml/2006/main">
  <p:tag name="ARTICULATE_SLIDE_THUMBNAIL_REFRESH" val="1"/>
</p:tagLst>
</file>

<file path=ppt/tags/tag20.xml><?xml version="1.0" encoding="utf-8"?>
<p:tagLst xmlns:p="http://schemas.openxmlformats.org/presentationml/2006/main">
  <p:tag name="ARTICULATE_SLIDE_THUMBNAIL_REFRESH" val="1"/>
</p:tagLst>
</file>

<file path=ppt/tags/tag24.xml><?xml version="1.0" encoding="utf-8"?>
<p:tagLst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ARTICULATE_SLIDE_THUMBNAIL_REFRESH" val="1"/>
</p:tagLst>
</file>

<file path=ppt/tags/tag7.xml><?xml version="1.0" encoding="utf-8"?>
<p:tagLst xmlns:p="http://schemas.openxmlformats.org/presentationml/2006/main">
  <p:tag name="ARTICULATE_SLIDE_THUMBNAIL_REFRESH" val="1"/>
</p:tagLst>
</file>

<file path=ppt/tags/tag8.xml><?xml version="1.0" encoding="utf-8"?>
<p:tagLst xmlns:p="http://schemas.openxmlformats.org/presentationml/2006/main">
  <p:tag name="ARTICULATE_SLIDE_THUMBNAIL_REFRESH" val="1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21.xml><?xml version="1.0" encoding="utf-8"?>
<ds:datastoreItem xmlns:ds="http://schemas.openxmlformats.org/officeDocument/2006/customXml" ds:itemID="{7EFDA260-DDA0-422C-B7AE-778F653FBB36}">
  <ds:schemaRefs/>
</ds:datastoreItem>
</file>

<file path=customXml/itemProps22.xml><?xml version="1.0" encoding="utf-8"?>
<ds:datastoreItem xmlns:ds="http://schemas.openxmlformats.org/officeDocument/2006/customXml" ds:itemID="{54DA07C5-A406-4A0D-B3E6-3856C94AC7F3}">
  <ds:schemaRefs/>
</ds:datastoreItem>
</file>

<file path=customXml/itemProps23.xml><?xml version="1.0" encoding="utf-8"?>
<ds:datastoreItem xmlns:ds="http://schemas.openxmlformats.org/officeDocument/2006/customXml" ds:itemID="{BEAB06F8-DBB4-44C7-AF84-8B098C8B03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0</TotalTime>
  <Words>3992</Words>
  <Application>WPS Slides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SimSun</vt:lpstr>
      <vt:lpstr>Wingdings</vt:lpstr>
      <vt:lpstr>IBM Plex Sans</vt:lpstr>
      <vt:lpstr>Yu Gothic UI</vt:lpstr>
      <vt:lpstr>IBM Plex Mono</vt:lpstr>
      <vt:lpstr>IBM Plex Sans SemiBold</vt:lpstr>
      <vt:lpstr>Arial</vt:lpstr>
      <vt:lpstr>Helv</vt:lpstr>
      <vt:lpstr>Segoe Print</vt:lpstr>
      <vt:lpstr>IBM Plex Mono Text</vt:lpstr>
      <vt:lpstr>Microsoft YaHei</vt:lpstr>
      <vt:lpstr>Arial Unicode MS</vt:lpstr>
      <vt:lpstr>Calibri</vt:lpstr>
      <vt:lpstr>Century</vt:lpstr>
      <vt:lpstr>SLIDE_TEMPLATE_skill_network</vt:lpstr>
      <vt:lpstr>Title</vt:lpstr>
      <vt:lpstr>PowerPoint 演示文稿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sudeshna kundu</cp:lastModifiedBy>
  <cp:revision>22</cp:revision>
  <dcterms:created xsi:type="dcterms:W3CDTF">2024-10-30T05:40:00Z</dcterms:created>
  <dcterms:modified xsi:type="dcterms:W3CDTF">2025-04-09T21:23:08Z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  <property fmtid="{D5CDD505-2E9C-101B-9397-08002B2CF9AE}" pid="6" name="ICV">
    <vt:lpwstr>553A38A69723441BA27960F0932F0CDB_12</vt:lpwstr>
  </property>
  <property fmtid="{D5CDD505-2E9C-101B-9397-08002B2CF9AE}" pid="7" name="KSOProductBuildVer">
    <vt:lpwstr>1033-12.2.0.20782</vt:lpwstr>
  </property>
</Properties>
</file>