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Works for categorical data as well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nfolab.stanford.edu/~ullman/mmds/ch9.pdf" TargetMode="External"/><Relationship Id="rId4" Type="http://schemas.openxmlformats.org/officeDocument/2006/relationships/hyperlink" Target="http://jmcauley.ucsd.edu/data/amazon/" TargetMode="External"/><Relationship Id="rId5" Type="http://schemas.openxmlformats.org/officeDocument/2006/relationships/hyperlink" Target="http://delivery.acm.org/10.1145/1460000/1454012/p11-park.pdf?ip=130.245.192.21&amp;id=1454012&amp;acc=ACTIVE%20SERVICE&amp;key=7777116298C9657D%2E321B0ADB4933783F%2E4D4702B0C3E38B35%2E4D4702B0C3E38B35&amp;CFID=693178445&amp;CFTOKEN=96491351&amp;__acm__=1479181961_8519864581e527d4635d7c2056f90752" TargetMode="External"/><Relationship Id="rId6" Type="http://schemas.openxmlformats.org/officeDocument/2006/relationships/hyperlink" Target="https://www.researchgate.net/profile/Diego_Peluffo/publication/286926602/figure/fig1/AS:306935011266560@1450190417862/Figure-1-Dimensionality-reduction-effect-over-a-Swiss-roll-manifold-Resultant-embedded.png" TargetMode="External"/><Relationship Id="rId7" Type="http://schemas.openxmlformats.org/officeDocument/2006/relationships/hyperlink" Target="http://dataconomy.com/an-introduction-to-recommendation-engines/" TargetMode="External"/><Relationship Id="rId8" Type="http://schemas.openxmlformats.org/officeDocument/2006/relationships/hyperlink" Target="https://i-msdn.sec.s-msft.com/dynimg/IC848332.jpe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Long Tail Recommendations using Amazon Product Reviews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86600"/>
            <a:ext cx="8520600" cy="71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Pandas</a:t>
            </a:r>
          </a:p>
        </p:txBody>
      </p:sp>
      <p:pic>
        <p:nvPicPr>
          <p:cNvPr descr="Screen Shot 2016-11-12 at 10.55.59 AM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700" y="3199525"/>
            <a:ext cx="2360300" cy="19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Specific Experiments and Analysis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Tools used:</a:t>
            </a: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Spark’s machine learning library: MLlib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Visualization- scikit and pandas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Analysis: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mining &amp; Frequent items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Calculate derived features from review data and find the distribution and type of products which fall in long tail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out which category of products have more items in long tail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 Clustering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out if clustering of tail products provides better rating prediction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Use KNN to find out which long tail products per user get recommended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Mock-up or Preliminary Results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RMSE: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1375"/>
            <a:ext cx="8171225" cy="27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Mock-up or Preliminary Results cont’d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4.58.37 AM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214438"/>
            <a:ext cx="5505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15 at 4.58.55 AM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75" y="2035875"/>
            <a:ext cx="8020850" cy="2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Mock-up or Preliminary Results Cont’d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5.02.23 AM.png" id="150" name="Shape 150"/>
          <p:cNvPicPr preferRelativeResize="0"/>
          <p:nvPr/>
        </p:nvPicPr>
        <p:blipFill rotWithShape="1">
          <a:blip r:embed="rId3">
            <a:alphaModFix/>
          </a:blip>
          <a:srcRect b="-2670" l="0" r="0" t="2669"/>
          <a:stretch/>
        </p:blipFill>
        <p:spPr>
          <a:xfrm>
            <a:off x="7071263" y="1651538"/>
            <a:ext cx="19335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15 at 4.58.55 AM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6525"/>
            <a:ext cx="6480052" cy="31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380925" y="2221400"/>
            <a:ext cx="548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263200" y="2455100"/>
            <a:ext cx="671400" cy="730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550500" y="4621700"/>
            <a:ext cx="4636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Team Work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Team members and their tasks: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All the team members were involved in the initial discussion and scoping of the topic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Data preparation and long tail calculation: All the members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Dimensionality reduction and clustering: Anvika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Similarity calculation: Nipun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Collaborative filtering: Rakesh</a:t>
            </a:r>
          </a:p>
          <a:p>
            <a:pPr indent="-342900" lvl="0" marL="45720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Recommend: Sudeshna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http://aib.edu.au/blog/wp-content/uploads/2014/05/shutterstock_1474801791.jpg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10.57.41 AM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00" y="2875225"/>
            <a:ext cx="3211974" cy="1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Summary of Course Concepts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</a:rPr>
              <a:t>Analytics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Clustering, Recommendation Systems, Collaborative Filtering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</a:rPr>
              <a:t>Data pipeline</a:t>
            </a:r>
            <a:r>
              <a:rPr lang="en">
                <a:solidFill>
                  <a:srgbClr val="434343"/>
                </a:solidFill>
              </a:rPr>
              <a:t>: Spark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5.23.38 AM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2847550"/>
            <a:ext cx="3645725" cy="229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15 at 5.28.03 AM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300" y="1610150"/>
            <a:ext cx="2966825" cy="35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15 at 5.33.16 AM.pn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225" y="3981450"/>
            <a:ext cx="24230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Amazon product dataset gives us an insight into what users think while buying product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products that are in the long tail to people based on their reviews and earlier choices made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users to choose from a diverse range of products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In the process, find some interesting facts about products based on the given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u="sng">
                <a:solidFill>
                  <a:srgbClr val="434343"/>
                </a:solidFill>
                <a:hlinkClick r:id="rId3"/>
              </a:rPr>
              <a:t>http://infolab.stanford.edu/~ullman/mmds/ch9.pdf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u="sng">
                <a:solidFill>
                  <a:srgbClr val="434343"/>
                </a:solidFill>
                <a:hlinkClick r:id="rId4"/>
              </a:rPr>
              <a:t>http://jmcauley.ucsd.edu/data/amazon/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u="sng">
                <a:solidFill>
                  <a:srgbClr val="434343"/>
                </a:solidFill>
                <a:hlinkClick r:id="rId5"/>
              </a:rPr>
              <a:t>The Long Tail of Recommender Systems and How to Leverage 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u="sng">
                <a:solidFill>
                  <a:srgbClr val="434343"/>
                </a:solidFill>
                <a:hlinkClick r:id="rId6"/>
              </a:rPr>
              <a:t>https://www.researchgate.net/profile/Diego_Peluffo/publication/286926602/figure/fig1/AS:306935011266560@1450190417862/Figure-1-Dimensionality-reduction-effect-over-a-Swiss-roll-manifold-Resultant-embedded.png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u="sng">
                <a:solidFill>
                  <a:srgbClr val="434343"/>
                </a:solidFill>
                <a:hlinkClick r:id="rId7"/>
              </a:rPr>
              <a:t>http://dataconomy.com/an-introduction-to-recommendation-engines/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u="sng">
                <a:solidFill>
                  <a:srgbClr val="434343"/>
                </a:solidFill>
                <a:hlinkClick r:id="rId8"/>
              </a:rPr>
              <a:t>https://i-msdn.sec.s-msft.com/dynimg/IC848332.jpeg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http://www.dataschool.io/content/images/2015/01/confusion_matrix2.png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12.56.55 PM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0-22 at 12.16.18 AM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Table of Contents: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Big Picture Scope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Motivation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Data Description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Methods Proposed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Specific Experiments / Analyses Proposed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Mock-up or Preliminary Results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Team Work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Summary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Conclusion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https://reviewediting.files.wordpress.com/2012/07/contents.jpg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11.58.07 AM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525" y="811250"/>
            <a:ext cx="2693475" cy="36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Big Picture Scope :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															</a:t>
            </a:r>
            <a:r>
              <a:rPr lang="en" sz="1100"/>
              <a:t>[1]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 sz="1100"/>
              <a:t>[1]  https://www.learningsolutionsmag.com/articles/154/e-learnings-long-tail-leaving-walmart-to-buy-from-amazon</a:t>
            </a:r>
          </a:p>
        </p:txBody>
      </p:sp>
      <p:pic>
        <p:nvPicPr>
          <p:cNvPr descr="Long Tail.gif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88" y="1043763"/>
            <a:ext cx="4991425" cy="34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Big Picture Scope cont’d 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 main problem statement is boosting recommendations in the long tail of the Amazon product dataset.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</a:rPr>
              <a:t>[2] https://jeldridgedotcom.files.wordpress.com/2016/05/lightbulb.jpg?w=602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10.50.14 AM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275" y="2670400"/>
            <a:ext cx="2077775" cy="20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Motivation : </a:t>
            </a:r>
          </a:p>
        </p:txBody>
      </p:sp>
      <p:pic>
        <p:nvPicPr>
          <p:cNvPr descr="Screen Shot 2016-11-13 at 10.42.04 AM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0" y="1393350"/>
            <a:ext cx="4073499" cy="2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3 at 10.38.23 AM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275" y="1393350"/>
            <a:ext cx="4199874" cy="2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710725" y="4674225"/>
            <a:ext cx="714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Online shopping has been a growing trend for over the past decade</a:t>
            </a:r>
          </a:p>
        </p:txBody>
      </p:sp>
      <p:pic>
        <p:nvPicPr>
          <p:cNvPr descr="Screen Shot 2016-11-13 at 10.42.04 A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50" y="1545750"/>
            <a:ext cx="4073499" cy="2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Motivation cont’d :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Rich get richer concept, popular products get recommended more, while some products get lost in the Long Tail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Helps some of the amazing, yet not so popular products to reach the head</a:t>
            </a:r>
          </a:p>
          <a:p>
            <a:pPr indent="-342900" lvl="0" marL="45720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Different products and diverse options for users to choose from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Data Description							  </a:t>
            </a:r>
            <a:r>
              <a:rPr lang="en" sz="1100"/>
              <a:t>[3]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Data Source: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Amazon product reviews: 1996 to 2014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Volume: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Metadata: 3.1Gb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Several categories combined: 12Gb containing 140 million reviews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Raw data feature set: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Char char="○"/>
            </a:pPr>
            <a:r>
              <a:rPr lang="en" sz="1800">
                <a:solidFill>
                  <a:srgbClr val="333332"/>
                </a:solidFill>
                <a:highlight>
                  <a:srgbClr val="FFFFFF"/>
                </a:highlight>
              </a:rPr>
              <a:t>Metadata: productID, title, related, categories</a:t>
            </a:r>
          </a:p>
          <a:p>
            <a:pPr indent="-342900" lvl="1" marL="914400" rtl="0">
              <a:spcBef>
                <a:spcPts val="0"/>
              </a:spcBef>
              <a:buClr>
                <a:srgbClr val="333332"/>
              </a:buClr>
              <a:buSzPts val="1800"/>
              <a:buChar char="○"/>
            </a:pPr>
            <a:r>
              <a:rPr lang="en" sz="1800">
                <a:solidFill>
                  <a:srgbClr val="333332"/>
                </a:solidFill>
                <a:highlight>
                  <a:srgbClr val="FFFFFF"/>
                </a:highlight>
              </a:rPr>
              <a:t>Review data: reviewerID, productID, helpful, overall, summary, unixReviewTime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333332"/>
                </a:solidFill>
                <a:highlight>
                  <a:srgbClr val="FFFFFF"/>
                </a:highlight>
              </a:rPr>
              <a:t>[3] http://www.an2software.com/website/images/data_abstraction_synch.png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10.43.49 AM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45" y="-5"/>
            <a:ext cx="2327675" cy="17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Methods Proposed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(Elbow method for finding the threshold)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Clustering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rating estimation models(Linear Regression, Maximum Likelihood Estimation)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Collaborative filtering (item-item)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											</a:t>
            </a:r>
            <a:r>
              <a:rPr lang="en" sz="1100"/>
              <a:t>[4]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buNone/>
            </a:pPr>
            <a:r>
              <a:rPr lang="en" sz="1100"/>
              <a:t>[4] https://i-msdn.sec.s-msft.com/dynimg/IC848332.jpeg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11-15 at 10.12.30 AM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00" y="3605825"/>
            <a:ext cx="5418200" cy="1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00" y="1098800"/>
            <a:ext cx="8137700" cy="3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