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9" r:id="rId12"/>
    <p:sldId id="268" r:id="rId13"/>
    <p:sldId id="270" r:id="rId14"/>
    <p:sldId id="265" r:id="rId15"/>
    <p:sldId id="266" r:id="rId16"/>
    <p:sldId id="272"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hyperlink" Target="https://www.pngall.com/cybersecurity-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pixabay.com/en/cyber-security-encryption-security-2537786/"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hyperlink" Target="https://tekhdecoded.com/malware-protection-important-p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lobo.tech/learning-center/linux-native-firewall-introduction-to-iptables/"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s://stackpointer.io/security/nginx-disable-version-header/404/attachment/securit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s://www.euam-ukraine.eu/news/opinion/explanation-on-automated-fingerprints-identification-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213100" y="1683288"/>
            <a:ext cx="9174414" cy="539891"/>
          </a:xfrm>
          <a:prstGeom prst="rect">
            <a:avLst/>
          </a:prstGeom>
        </p:spPr>
        <p:txBody>
          <a:bodyPr vert="horz" wrap="square" lIns="0" tIns="16510" rIns="0" bIns="0" rtlCol="0">
            <a:spAutoFit/>
          </a:bodyPr>
          <a:lstStyle/>
          <a:p>
            <a:pPr marL="3213735">
              <a:lnSpc>
                <a:spcPct val="100000"/>
              </a:lnSpc>
              <a:spcBef>
                <a:spcPts val="130"/>
              </a:spcBef>
            </a:pPr>
            <a:r>
              <a:rPr lang="en-US" sz="3400" b="1" spc="15" dirty="0"/>
              <a:t>Sudeshna Pendyala</a:t>
            </a:r>
          </a:p>
        </p:txBody>
      </p:sp>
      <p:sp>
        <p:nvSpPr>
          <p:cNvPr id="8" name="object 8"/>
          <p:cNvSpPr txBox="1"/>
          <p:nvPr/>
        </p:nvSpPr>
        <p:spPr>
          <a:xfrm>
            <a:off x="8610600" y="2794049"/>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lang="en-IN" sz="2400" dirty="0">
              <a:latin typeface="Trebuchet MS"/>
              <a:cs typeface="Trebuchet MS"/>
            </a:endParaRPr>
          </a:p>
        </p:txBody>
      </p:sp>
      <p:pic>
        <p:nvPicPr>
          <p:cNvPr id="9" name="object 9"/>
          <p:cNvPicPr/>
          <p:nvPr/>
        </p:nvPicPr>
        <p:blipFill>
          <a:blip r:embed="rId2" cstate="print"/>
          <a:stretch>
            <a:fillRect/>
          </a:stretch>
        </p:blipFill>
        <p:spPr>
          <a:xfrm>
            <a:off x="1393190" y="6224588"/>
            <a:ext cx="2143125" cy="248749"/>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Diamond 11">
            <a:extLst>
              <a:ext uri="{FF2B5EF4-FFF2-40B4-BE49-F238E27FC236}">
                <a16:creationId xmlns:a16="http://schemas.microsoft.com/office/drawing/2014/main" id="{B42E13BE-360A-CF2C-F625-B3C7443D088B}"/>
              </a:ext>
            </a:extLst>
          </p:cNvPr>
          <p:cNvSpPr/>
          <p:nvPr/>
        </p:nvSpPr>
        <p:spPr>
          <a:xfrm>
            <a:off x="1066800" y="1219200"/>
            <a:ext cx="1752600" cy="1600200"/>
          </a:xfrm>
          <a:prstGeom prst="diamond">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Lock with solid fill">
            <a:extLst>
              <a:ext uri="{FF2B5EF4-FFF2-40B4-BE49-F238E27FC236}">
                <a16:creationId xmlns:a16="http://schemas.microsoft.com/office/drawing/2014/main" id="{03133497-79FF-3833-F789-EFF2AADB1F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5900" y="2710497"/>
            <a:ext cx="914400" cy="914400"/>
          </a:xfrm>
          <a:prstGeom prst="rect">
            <a:avLst/>
          </a:prstGeom>
        </p:spPr>
      </p:pic>
      <p:pic>
        <p:nvPicPr>
          <p:cNvPr id="18" name="Graphic 17" descr="Low Vision with solid fill">
            <a:extLst>
              <a:ext uri="{FF2B5EF4-FFF2-40B4-BE49-F238E27FC236}">
                <a16:creationId xmlns:a16="http://schemas.microsoft.com/office/drawing/2014/main" id="{8E27A387-5270-EE38-0D93-3396DC163F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55900" y="1562100"/>
            <a:ext cx="914400" cy="914400"/>
          </a:xfrm>
          <a:prstGeom prst="rect">
            <a:avLst/>
          </a:prstGeom>
        </p:spPr>
      </p:pic>
      <p:pic>
        <p:nvPicPr>
          <p:cNvPr id="20" name="Graphic 19" descr="Internet with solid fill">
            <a:extLst>
              <a:ext uri="{FF2B5EF4-FFF2-40B4-BE49-F238E27FC236}">
                <a16:creationId xmlns:a16="http://schemas.microsoft.com/office/drawing/2014/main" id="{C617ED48-A3C5-3684-5CBC-99383C1578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5900" y="476335"/>
            <a:ext cx="914400" cy="914400"/>
          </a:xfrm>
          <a:prstGeom prst="rect">
            <a:avLst/>
          </a:prstGeom>
        </p:spPr>
      </p:pic>
      <p:pic>
        <p:nvPicPr>
          <p:cNvPr id="28" name="Graphic 27" descr="Cloud Computing with solid fill">
            <a:extLst>
              <a:ext uri="{FF2B5EF4-FFF2-40B4-BE49-F238E27FC236}">
                <a16:creationId xmlns:a16="http://schemas.microsoft.com/office/drawing/2014/main" id="{B0EF90F1-F771-E32E-9585-99A807CAC1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790" y="1408832"/>
            <a:ext cx="914400" cy="914400"/>
          </a:xfrm>
          <a:prstGeom prst="rect">
            <a:avLst/>
          </a:prstGeom>
        </p:spPr>
      </p:pic>
      <p:sp>
        <p:nvSpPr>
          <p:cNvPr id="29" name="Hexagon 28">
            <a:extLst>
              <a:ext uri="{FF2B5EF4-FFF2-40B4-BE49-F238E27FC236}">
                <a16:creationId xmlns:a16="http://schemas.microsoft.com/office/drawing/2014/main" id="{070674FD-55A5-0CB4-0F72-1B2F0D0B195E}"/>
              </a:ext>
            </a:extLst>
          </p:cNvPr>
          <p:cNvSpPr/>
          <p:nvPr/>
        </p:nvSpPr>
        <p:spPr>
          <a:xfrm>
            <a:off x="4953000" y="3624897"/>
            <a:ext cx="1060704" cy="91440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Graphic 30" descr="Computer with solid fill">
            <a:extLst>
              <a:ext uri="{FF2B5EF4-FFF2-40B4-BE49-F238E27FC236}">
                <a16:creationId xmlns:a16="http://schemas.microsoft.com/office/drawing/2014/main" id="{33A046B7-3891-9166-77EA-A0C752B211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67400" y="4366616"/>
            <a:ext cx="914400" cy="914400"/>
          </a:xfrm>
          <a:prstGeom prst="rect">
            <a:avLst/>
          </a:prstGeom>
        </p:spPr>
      </p:pic>
      <p:pic>
        <p:nvPicPr>
          <p:cNvPr id="33" name="Graphic 32" descr="Fingerprint with solid fill">
            <a:extLst>
              <a:ext uri="{FF2B5EF4-FFF2-40B4-BE49-F238E27FC236}">
                <a16:creationId xmlns:a16="http://schemas.microsoft.com/office/drawing/2014/main" id="{5511C731-2447-3261-955B-0570E743C5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76750" y="2857232"/>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BCC7D6B5-0BEE-0822-6A92-2E95F72CD9B2}"/>
              </a:ext>
            </a:extLst>
          </p:cNvPr>
          <p:cNvSpPr txBox="1"/>
          <p:nvPr/>
        </p:nvSpPr>
        <p:spPr>
          <a:xfrm>
            <a:off x="358393" y="1228397"/>
            <a:ext cx="10690607" cy="4832092"/>
          </a:xfrm>
          <a:prstGeom prst="rect">
            <a:avLst/>
          </a:prstGeom>
          <a:noFill/>
        </p:spPr>
        <p:txBody>
          <a:bodyPr wrap="square">
            <a:spAutoFit/>
          </a:bodyPr>
          <a:lstStyle/>
          <a:p>
            <a:r>
              <a:rPr lang="en-US" sz="2800" dirty="0"/>
              <a:t>Keylogger Architecture Overview:</a:t>
            </a:r>
          </a:p>
          <a:p>
            <a:endParaRPr lang="en-US" sz="2800" dirty="0"/>
          </a:p>
          <a:p>
            <a:r>
              <a:rPr lang="en-US" sz="2800" dirty="0"/>
              <a:t>Segmented Structure: Dividing the Keylogger Code into Manageable Modules for Improved Clarity and Upkeep</a:t>
            </a:r>
          </a:p>
          <a:p>
            <a:endParaRPr lang="en-US" sz="2800" dirty="0"/>
          </a:p>
          <a:p>
            <a:r>
              <a:rPr lang="en-US" sz="2800" dirty="0"/>
              <a:t>Event Management: Employing the </a:t>
            </a:r>
            <a:r>
              <a:rPr lang="en-US" sz="2800" dirty="0" err="1"/>
              <a:t>pynput</a:t>
            </a:r>
            <a:r>
              <a:rPr lang="en-US" sz="2800" dirty="0"/>
              <a:t> Library to Capture and Process Keyboard Inputs</a:t>
            </a:r>
          </a:p>
          <a:p>
            <a:endParaRPr lang="en-US" sz="2800" dirty="0"/>
          </a:p>
          <a:p>
            <a:r>
              <a:rPr lang="en-US" sz="2800" dirty="0"/>
              <a:t>Data Recording: Establishing Mechanisms to Log Acquired Data in Both Text and JSON File Formats</a:t>
            </a:r>
          </a:p>
          <a:p>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81000" y="19017"/>
            <a:ext cx="11811000" cy="6633226"/>
          </a:xfrm>
          <a:prstGeom prst="rect">
            <a:avLst/>
          </a:prstGeom>
        </p:spPr>
        <p:txBody>
          <a:bodyPr vert="horz" wrap="square" lIns="0" tIns="13335" rIns="0" bIns="0" rtlCol="0">
            <a:spAutoFit/>
          </a:bodyPr>
          <a:lstStyle/>
          <a:p>
            <a:pPr marL="12700">
              <a:lnSpc>
                <a:spcPct val="100000"/>
              </a:lnSpc>
              <a:spcBef>
                <a:spcPts val="105"/>
              </a:spcBef>
            </a:pPr>
            <a:r>
              <a:rPr lang="en-US" sz="3200" u="sng" dirty="0">
                <a:latin typeface="Trebuchet MS"/>
                <a:cs typeface="Trebuchet MS"/>
              </a:rPr>
              <a:t>Component Overview</a:t>
            </a:r>
            <a:r>
              <a:rPr lang="en-US" sz="2800" u="sng" dirty="0">
                <a:latin typeface="Trebuchet MS"/>
                <a:cs typeface="Trebuchet MS"/>
              </a:rPr>
              <a:t>:</a:t>
            </a:r>
          </a:p>
          <a:p>
            <a:pPr marL="12700">
              <a:lnSpc>
                <a:spcPct val="100000"/>
              </a:lnSpc>
              <a:spcBef>
                <a:spcPts val="105"/>
              </a:spcBef>
            </a:pPr>
            <a:endParaRPr lang="en-US" sz="2800" dirty="0">
              <a:latin typeface="Trebuchet MS"/>
              <a:cs typeface="Trebuchet MS"/>
            </a:endParaRPr>
          </a:p>
          <a:p>
            <a:pPr marL="12700">
              <a:lnSpc>
                <a:spcPct val="100000"/>
              </a:lnSpc>
              <a:spcBef>
                <a:spcPts val="105"/>
              </a:spcBef>
            </a:pPr>
            <a:r>
              <a:rPr lang="en-US" sz="2400" dirty="0">
                <a:latin typeface="Trebuchet MS"/>
                <a:cs typeface="Trebuchet MS"/>
              </a:rPr>
              <a:t>Key Press Handling: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on_press</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Captures and records pressed keys.</a:t>
            </a:r>
          </a:p>
          <a:p>
            <a:pPr marL="12700">
              <a:lnSpc>
                <a:spcPct val="100000"/>
              </a:lnSpc>
              <a:spcBef>
                <a:spcPts val="105"/>
              </a:spcBef>
            </a:pPr>
            <a:r>
              <a:rPr lang="en-US" sz="2000" dirty="0">
                <a:latin typeface="Trebuchet MS"/>
                <a:cs typeface="Trebuchet MS"/>
              </a:rPr>
              <a:t>- Details: Adds key press events to a list and updates the JSON log file.</a:t>
            </a:r>
          </a:p>
          <a:p>
            <a:pPr marL="12700">
              <a:lnSpc>
                <a:spcPct val="100000"/>
              </a:lnSpc>
              <a:spcBef>
                <a:spcPts val="105"/>
              </a:spcBef>
            </a:pPr>
            <a:r>
              <a:rPr lang="en-US" sz="2400" dirty="0">
                <a:latin typeface="Trebuchet MS"/>
                <a:cs typeface="Trebuchet MS"/>
              </a:rPr>
              <a:t>Key Release Handling: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on_release</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Logs released keys.</a:t>
            </a:r>
          </a:p>
          <a:p>
            <a:pPr marL="12700">
              <a:lnSpc>
                <a:spcPct val="100000"/>
              </a:lnSpc>
              <a:spcBef>
                <a:spcPts val="105"/>
              </a:spcBef>
            </a:pPr>
            <a:r>
              <a:rPr lang="en-US" sz="2000" dirty="0">
                <a:latin typeface="Trebuchet MS"/>
                <a:cs typeface="Trebuchet MS"/>
              </a:rPr>
              <a:t>- Details: Appends key release events to a list, updates the JSON log file, and aggregates keys for the text log.</a:t>
            </a:r>
          </a:p>
          <a:p>
            <a:pPr marL="12700">
              <a:lnSpc>
                <a:spcPct val="100000"/>
              </a:lnSpc>
              <a:spcBef>
                <a:spcPts val="105"/>
              </a:spcBef>
            </a:pPr>
            <a:r>
              <a:rPr lang="en-US" sz="2400" dirty="0">
                <a:latin typeface="Trebuchet MS"/>
                <a:cs typeface="Trebuchet MS"/>
              </a:rPr>
              <a:t>Logging Functions:</a:t>
            </a:r>
          </a:p>
          <a:p>
            <a:pPr marL="12700">
              <a:lnSpc>
                <a:spcPct val="100000"/>
              </a:lnSpc>
              <a:spcBef>
                <a:spcPts val="105"/>
              </a:spcBef>
            </a:pPr>
            <a:r>
              <a:rPr lang="en-US" sz="2400" dirty="0">
                <a:latin typeface="Trebuchet MS"/>
                <a:cs typeface="Trebuchet MS"/>
              </a:rPr>
              <a:t>Text Logging: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generate_text_log</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Writes recorded keys to key_log.txt.</a:t>
            </a: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400" dirty="0">
                <a:latin typeface="Trebuchet MS"/>
                <a:cs typeface="Trebuchet MS"/>
              </a:rPr>
              <a:t>JSON Logging: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generate_json_file</a:t>
            </a:r>
            <a:r>
              <a:rPr lang="en-US" sz="2000" dirty="0">
                <a:latin typeface="Trebuchet MS"/>
                <a:cs typeface="Trebuchet MS"/>
              </a:rPr>
              <a:t>(</a:t>
            </a:r>
            <a:r>
              <a:rPr lang="en-US" sz="2000" dirty="0" err="1">
                <a:latin typeface="Trebuchet MS"/>
                <a:cs typeface="Trebuchet MS"/>
              </a:rPr>
              <a:t>keys_used</a:t>
            </a:r>
            <a:r>
              <a:rPr lang="en-US" sz="2000" dirty="0">
                <a:latin typeface="Trebuchet MS"/>
                <a:cs typeface="Trebuchet MS"/>
              </a:rPr>
              <a:t>)</a:t>
            </a:r>
          </a:p>
          <a:p>
            <a:pPr marL="12700">
              <a:lnSpc>
                <a:spcPct val="100000"/>
              </a:lnSpc>
              <a:spcBef>
                <a:spcPts val="105"/>
              </a:spcBef>
            </a:pPr>
            <a:r>
              <a:rPr lang="en-US" sz="2000" dirty="0">
                <a:latin typeface="Trebuchet MS"/>
                <a:cs typeface="Trebuchet MS"/>
              </a:rPr>
              <a:t>- Description: Saves the list of key events to </a:t>
            </a:r>
            <a:r>
              <a:rPr lang="en-US" sz="2000" dirty="0" err="1">
                <a:latin typeface="Trebuchet MS"/>
                <a:cs typeface="Trebuchet MS"/>
              </a:rPr>
              <a:t>key_log.json</a:t>
            </a:r>
            <a:r>
              <a:rPr lang="en-US" sz="2000" dirty="0">
                <a:latin typeface="Trebuchet MS"/>
                <a:cs typeface="Trebuchet MS"/>
              </a:rPr>
              <a:t>.</a:t>
            </a:r>
            <a:endParaRPr sz="2000" dirty="0">
              <a:latin typeface="Trebuchet MS"/>
              <a:cs typeface="Trebuchet MS"/>
            </a:endParaRPr>
          </a:p>
        </p:txBody>
      </p:sp>
    </p:spTree>
    <p:extLst>
      <p:ext uri="{BB962C8B-B14F-4D97-AF65-F5344CB8AC3E}">
        <p14:creationId xmlns:p14="http://schemas.microsoft.com/office/powerpoint/2010/main" val="404969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233680" y="31759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C7D81A3E-81B0-1FE4-EA4A-946DF95C27BF}"/>
              </a:ext>
            </a:extLst>
          </p:cNvPr>
          <p:cNvSpPr txBox="1"/>
          <p:nvPr/>
        </p:nvSpPr>
        <p:spPr>
          <a:xfrm>
            <a:off x="228600" y="1219199"/>
            <a:ext cx="10668000" cy="5262979"/>
          </a:xfrm>
          <a:prstGeom prst="rect">
            <a:avLst/>
          </a:prstGeom>
          <a:noFill/>
        </p:spPr>
        <p:txBody>
          <a:bodyPr wrap="square">
            <a:spAutoFit/>
          </a:bodyPr>
          <a:lstStyle/>
          <a:p>
            <a:r>
              <a:rPr lang="en-IN" sz="2800" dirty="0"/>
              <a:t>Incorporating GUI:</a:t>
            </a:r>
          </a:p>
          <a:p>
            <a:endParaRPr lang="en-IN" sz="2800" dirty="0"/>
          </a:p>
          <a:p>
            <a:r>
              <a:rPr lang="en-IN" sz="2800" dirty="0" err="1"/>
              <a:t>Tkinter</a:t>
            </a:r>
            <a:r>
              <a:rPr lang="en-IN" sz="2800" dirty="0"/>
              <a:t> Integration:</a:t>
            </a:r>
          </a:p>
          <a:p>
            <a:r>
              <a:rPr lang="en-IN" sz="2800" dirty="0"/>
              <a:t>- Framework Choice: Implements </a:t>
            </a:r>
            <a:r>
              <a:rPr lang="en-IN" sz="2800" dirty="0" err="1"/>
              <a:t>tkinter</a:t>
            </a:r>
            <a:r>
              <a:rPr lang="en-IN" sz="2800" dirty="0"/>
              <a:t> for GUI construction.</a:t>
            </a:r>
          </a:p>
          <a:p>
            <a:endParaRPr lang="en-IN" sz="2800" dirty="0"/>
          </a:p>
          <a:p>
            <a:r>
              <a:rPr lang="en-IN" sz="2800" dirty="0"/>
              <a:t>User Interaction Elements:</a:t>
            </a:r>
          </a:p>
          <a:p>
            <a:r>
              <a:rPr lang="en-IN" sz="2800" dirty="0"/>
              <a:t>- Activation Button: Launches the Keylogger.</a:t>
            </a:r>
          </a:p>
          <a:p>
            <a:r>
              <a:rPr lang="en-IN" sz="2800" dirty="0"/>
              <a:t>- Deactivation Button: Ceases Keylogger Functions.</a:t>
            </a:r>
          </a:p>
          <a:p>
            <a:endParaRPr lang="en-IN" sz="2800" dirty="0"/>
          </a:p>
          <a:p>
            <a:r>
              <a:rPr lang="en-IN" sz="2800" dirty="0"/>
              <a:t>Real-time Status Updates:</a:t>
            </a:r>
          </a:p>
          <a:p>
            <a:r>
              <a:rPr lang="en-IN" sz="2800" dirty="0"/>
              <a:t>- Live Feedback: Provides instantaneous updates on Keylogger Status (active/inactive).</a:t>
            </a:r>
          </a:p>
        </p:txBody>
      </p:sp>
      <p:pic>
        <p:nvPicPr>
          <p:cNvPr id="10" name="Picture 9">
            <a:extLst>
              <a:ext uri="{FF2B5EF4-FFF2-40B4-BE49-F238E27FC236}">
                <a16:creationId xmlns:a16="http://schemas.microsoft.com/office/drawing/2014/main" id="{39D31732-C0C6-DD7A-E6C2-3B86B1C56C0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75037" y="1044257"/>
            <a:ext cx="3538885" cy="3276600"/>
          </a:xfrm>
          <a:prstGeom prst="rect">
            <a:avLst/>
          </a:prstGeom>
        </p:spPr>
      </p:pic>
    </p:spTree>
    <p:extLst>
      <p:ext uri="{BB962C8B-B14F-4D97-AF65-F5344CB8AC3E}">
        <p14:creationId xmlns:p14="http://schemas.microsoft.com/office/powerpoint/2010/main" val="259483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459358" y="188316"/>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7" name="TextBox 6">
            <a:extLst>
              <a:ext uri="{FF2B5EF4-FFF2-40B4-BE49-F238E27FC236}">
                <a16:creationId xmlns:a16="http://schemas.microsoft.com/office/drawing/2014/main" id="{B67FA250-0870-8BF4-7913-AA88EB929BD7}"/>
              </a:ext>
            </a:extLst>
          </p:cNvPr>
          <p:cNvSpPr txBox="1"/>
          <p:nvPr/>
        </p:nvSpPr>
        <p:spPr>
          <a:xfrm>
            <a:off x="319149" y="760859"/>
            <a:ext cx="10134600" cy="5724644"/>
          </a:xfrm>
          <a:prstGeom prst="rect">
            <a:avLst/>
          </a:prstGeom>
          <a:noFill/>
        </p:spPr>
        <p:txBody>
          <a:bodyPr wrap="square" rtlCol="0">
            <a:spAutoFit/>
          </a:bodyPr>
          <a:lstStyle/>
          <a:p>
            <a:r>
              <a:rPr lang="en-US" sz="2400" dirty="0"/>
              <a:t>Flow Diagram Overview:</a:t>
            </a:r>
          </a:p>
          <a:p>
            <a:endParaRPr lang="en-US" sz="2000" dirty="0"/>
          </a:p>
          <a:p>
            <a:r>
              <a:rPr lang="en-US" sz="2300" dirty="0"/>
              <a:t>Initialization Phase:</a:t>
            </a:r>
          </a:p>
          <a:p>
            <a:r>
              <a:rPr lang="en-US" sz="2300" dirty="0"/>
              <a:t>- Establish the main GUI window.</a:t>
            </a:r>
          </a:p>
          <a:p>
            <a:r>
              <a:rPr lang="en-US" sz="2300" dirty="0"/>
              <a:t>- Initialize global variables pertinent to key logging.</a:t>
            </a:r>
          </a:p>
          <a:p>
            <a:endParaRPr lang="en-US" sz="2300" dirty="0"/>
          </a:p>
          <a:p>
            <a:r>
              <a:rPr lang="en-US" sz="2300" dirty="0"/>
              <a:t>Event Capture Stage:</a:t>
            </a:r>
          </a:p>
          <a:p>
            <a:r>
              <a:rPr lang="en-US" sz="2300" dirty="0"/>
              <a:t>- Commence capturing key events upon pressing the "Start" button.</a:t>
            </a:r>
          </a:p>
          <a:p>
            <a:r>
              <a:rPr lang="en-US" sz="2300" dirty="0"/>
              <a:t>- Record both key press and release events.</a:t>
            </a:r>
          </a:p>
          <a:p>
            <a:endParaRPr lang="en-US" sz="2300" dirty="0"/>
          </a:p>
          <a:p>
            <a:r>
              <a:rPr lang="en-US" sz="2300" dirty="0"/>
              <a:t>Data Logging Process:</a:t>
            </a:r>
          </a:p>
          <a:p>
            <a:r>
              <a:rPr lang="en-US" sz="2300" dirty="0"/>
              <a:t>- Persistently update text and JSON log files with captured key events.</a:t>
            </a:r>
          </a:p>
          <a:p>
            <a:endParaRPr lang="en-US" sz="2300" dirty="0"/>
          </a:p>
          <a:p>
            <a:r>
              <a:rPr lang="en-US" sz="2300" dirty="0"/>
              <a:t>Stop Logging Phase:</a:t>
            </a:r>
          </a:p>
          <a:p>
            <a:r>
              <a:rPr lang="en-US" sz="2300" dirty="0"/>
              <a:t>- Halt key event capture upon pressing the "Stop" button.</a:t>
            </a:r>
          </a:p>
          <a:p>
            <a:r>
              <a:rPr lang="en-US" sz="2300" dirty="0"/>
              <a:t>- Reflect the cessation of keylogger activities in the GUI status.</a:t>
            </a:r>
            <a:endParaRPr lang="en-IN" sz="2300" dirty="0"/>
          </a:p>
        </p:txBody>
      </p:sp>
      <p:pic>
        <p:nvPicPr>
          <p:cNvPr id="12" name="Picture 11">
            <a:extLst>
              <a:ext uri="{FF2B5EF4-FFF2-40B4-BE49-F238E27FC236}">
                <a16:creationId xmlns:a16="http://schemas.microsoft.com/office/drawing/2014/main" id="{A80CB648-06EA-E97D-0995-78F913140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755779"/>
            <a:ext cx="7010401" cy="3124200"/>
          </a:xfrm>
          <a:prstGeom prst="rect">
            <a:avLst/>
          </a:prstGeom>
        </p:spPr>
      </p:pic>
    </p:spTree>
    <p:extLst>
      <p:ext uri="{BB962C8B-B14F-4D97-AF65-F5344CB8AC3E}">
        <p14:creationId xmlns:p14="http://schemas.microsoft.com/office/powerpoint/2010/main" val="196832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6410" y="20559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AFADE4AD-CB78-CE03-1E54-5BBA9413A265}"/>
              </a:ext>
            </a:extLst>
          </p:cNvPr>
          <p:cNvPicPr>
            <a:picLocks noChangeAspect="1"/>
          </p:cNvPicPr>
          <p:nvPr/>
        </p:nvPicPr>
        <p:blipFill>
          <a:blip r:embed="rId3"/>
          <a:stretch>
            <a:fillRect/>
          </a:stretch>
        </p:blipFill>
        <p:spPr>
          <a:xfrm>
            <a:off x="312989" y="1058545"/>
            <a:ext cx="4488854" cy="2639921"/>
          </a:xfrm>
          <a:prstGeom prst="rect">
            <a:avLst/>
          </a:prstGeom>
        </p:spPr>
      </p:pic>
      <p:pic>
        <p:nvPicPr>
          <p:cNvPr id="12" name="Picture 11">
            <a:extLst>
              <a:ext uri="{FF2B5EF4-FFF2-40B4-BE49-F238E27FC236}">
                <a16:creationId xmlns:a16="http://schemas.microsoft.com/office/drawing/2014/main" id="{46C1805F-4382-E9E3-95A1-2EAD97F29709}"/>
              </a:ext>
            </a:extLst>
          </p:cNvPr>
          <p:cNvPicPr>
            <a:picLocks noChangeAspect="1"/>
          </p:cNvPicPr>
          <p:nvPr/>
        </p:nvPicPr>
        <p:blipFill>
          <a:blip r:embed="rId4"/>
          <a:stretch>
            <a:fillRect/>
          </a:stretch>
        </p:blipFill>
        <p:spPr>
          <a:xfrm>
            <a:off x="5176791" y="1045837"/>
            <a:ext cx="4633959" cy="2639921"/>
          </a:xfrm>
          <a:prstGeom prst="rect">
            <a:avLst/>
          </a:prstGeom>
        </p:spPr>
      </p:pic>
      <p:pic>
        <p:nvPicPr>
          <p:cNvPr id="14" name="Picture 13">
            <a:extLst>
              <a:ext uri="{FF2B5EF4-FFF2-40B4-BE49-F238E27FC236}">
                <a16:creationId xmlns:a16="http://schemas.microsoft.com/office/drawing/2014/main" id="{03F577FA-64F7-A869-0F5D-E25FB79717F4}"/>
              </a:ext>
            </a:extLst>
          </p:cNvPr>
          <p:cNvPicPr>
            <a:picLocks noChangeAspect="1"/>
          </p:cNvPicPr>
          <p:nvPr/>
        </p:nvPicPr>
        <p:blipFill>
          <a:blip r:embed="rId5"/>
          <a:stretch>
            <a:fillRect/>
          </a:stretch>
        </p:blipFill>
        <p:spPr>
          <a:xfrm>
            <a:off x="484830" y="3762375"/>
            <a:ext cx="2762145" cy="2057400"/>
          </a:xfrm>
          <a:prstGeom prst="rect">
            <a:avLst/>
          </a:prstGeom>
        </p:spPr>
      </p:pic>
      <p:pic>
        <p:nvPicPr>
          <p:cNvPr id="16" name="Picture 15">
            <a:extLst>
              <a:ext uri="{FF2B5EF4-FFF2-40B4-BE49-F238E27FC236}">
                <a16:creationId xmlns:a16="http://schemas.microsoft.com/office/drawing/2014/main" id="{F0DF8E87-7643-5A25-996B-E42A557DA914}"/>
              </a:ext>
            </a:extLst>
          </p:cNvPr>
          <p:cNvPicPr>
            <a:picLocks noChangeAspect="1"/>
          </p:cNvPicPr>
          <p:nvPr/>
        </p:nvPicPr>
        <p:blipFill>
          <a:blip r:embed="rId6"/>
          <a:stretch>
            <a:fillRect/>
          </a:stretch>
        </p:blipFill>
        <p:spPr>
          <a:xfrm>
            <a:off x="3456685" y="4091618"/>
            <a:ext cx="7107430" cy="1070932"/>
          </a:xfrm>
          <a:prstGeom prst="rect">
            <a:avLst/>
          </a:prstGeom>
        </p:spPr>
      </p:pic>
      <p:sp>
        <p:nvSpPr>
          <p:cNvPr id="20" name="Rectangle 1">
            <a:extLst>
              <a:ext uri="{FF2B5EF4-FFF2-40B4-BE49-F238E27FC236}">
                <a16:creationId xmlns:a16="http://schemas.microsoft.com/office/drawing/2014/main" id="{98F5E39C-B564-CCD9-AECE-FE92F2B85527}"/>
              </a:ext>
            </a:extLst>
          </p:cNvPr>
          <p:cNvSpPr>
            <a:spLocks noChangeArrowheads="1"/>
          </p:cNvSpPr>
          <p:nvPr/>
        </p:nvSpPr>
        <p:spPr bwMode="auto">
          <a:xfrm>
            <a:off x="35560" y="6006076"/>
            <a:ext cx="122911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Screenshots of the GUI: Display the user interface, including the start and stop buttons, and the status label.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Sample Logs: Show examples of the </a:t>
            </a:r>
            <a:r>
              <a:rPr kumimoji="0" lang="en-US" altLang="en-US" b="1" i="0" u="none" strike="noStrike" cap="none" normalizeH="0" baseline="0" dirty="0">
                <a:ln>
                  <a:noFill/>
                </a:ln>
                <a:solidFill>
                  <a:schemeClr val="tx1"/>
                </a:solidFill>
                <a:effectLst/>
                <a:latin typeface="Arial Unicode MS"/>
              </a:rPr>
              <a:t>key_log.txt</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err="1">
                <a:ln>
                  <a:noFill/>
                </a:ln>
                <a:solidFill>
                  <a:schemeClr val="tx1"/>
                </a:solidFill>
                <a:effectLst/>
                <a:latin typeface="Arial Unicode MS"/>
              </a:rPr>
              <a:t>key_log.json</a:t>
            </a:r>
            <a:r>
              <a:rPr kumimoji="0" lang="en-US" altLang="en-US" b="1" i="0" u="none" strike="noStrike" cap="none" normalizeH="0" baseline="0" dirty="0">
                <a:ln>
                  <a:noFill/>
                </a:ln>
                <a:solidFill>
                  <a:schemeClr val="tx1"/>
                </a:solidFill>
                <a:effectLst/>
              </a:rPr>
              <a:t> files to illustrate how the keystrokes are recorded.</a:t>
            </a:r>
            <a:r>
              <a:rPr kumimoji="0" lang="en-US" altLang="en-US" b="1"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7715" y="205593"/>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1" name="TextBox 10">
            <a:extLst>
              <a:ext uri="{FF2B5EF4-FFF2-40B4-BE49-F238E27FC236}">
                <a16:creationId xmlns:a16="http://schemas.microsoft.com/office/drawing/2014/main" id="{0D110B3D-4FB8-F13C-A8C9-9C6B3016F44F}"/>
              </a:ext>
            </a:extLst>
          </p:cNvPr>
          <p:cNvSpPr txBox="1"/>
          <p:nvPr/>
        </p:nvSpPr>
        <p:spPr>
          <a:xfrm>
            <a:off x="1740447" y="1228397"/>
            <a:ext cx="6101254" cy="523220"/>
          </a:xfrm>
          <a:prstGeom prst="rect">
            <a:avLst/>
          </a:prstGeom>
          <a:noFill/>
        </p:spPr>
        <p:txBody>
          <a:bodyPr wrap="square">
            <a:spAutoFit/>
          </a:bodyPr>
          <a:lstStyle/>
          <a:p>
            <a:endParaRPr lang="en-IN" sz="2800" dirty="0"/>
          </a:p>
        </p:txBody>
      </p:sp>
      <p:sp>
        <p:nvSpPr>
          <p:cNvPr id="21" name="TextBox 20">
            <a:extLst>
              <a:ext uri="{FF2B5EF4-FFF2-40B4-BE49-F238E27FC236}">
                <a16:creationId xmlns:a16="http://schemas.microsoft.com/office/drawing/2014/main" id="{5FA24016-3A96-37D2-E2D2-6244ADFAFFD1}"/>
              </a:ext>
            </a:extLst>
          </p:cNvPr>
          <p:cNvSpPr txBox="1"/>
          <p:nvPr/>
        </p:nvSpPr>
        <p:spPr>
          <a:xfrm>
            <a:off x="200278" y="3089477"/>
            <a:ext cx="11201400" cy="2308324"/>
          </a:xfrm>
          <a:prstGeom prst="rect">
            <a:avLst/>
          </a:prstGeom>
          <a:noFill/>
        </p:spPr>
        <p:txBody>
          <a:bodyPr wrap="square">
            <a:spAutoFit/>
          </a:bodyPr>
          <a:lstStyle/>
          <a:p>
            <a:pPr marL="342900" indent="-342900">
              <a:buFont typeface="Arial" panose="020B0604020202020204" pitchFamily="34" charset="0"/>
              <a:buChar char="•"/>
            </a:pPr>
            <a:r>
              <a:rPr lang="en-US" sz="2400" dirty="0"/>
              <a:t>The keylogger project showcased its prowess in seamlessly capturing and logging keystrokes as they occur in real-time. Accompanied by a user-friendly GUI, controlling the keylogger became intuitive and straightforward, ensuring accessibility for all users. Moreover, the project underscored the ethical considerations surrounding keyloggers, emphasizing the imperative need for implementing robust security measures to safeguard against potential misuse and uphold user privacy.</a:t>
            </a:r>
            <a:endParaRPr lang="en-IN" sz="2400" dirty="0"/>
          </a:p>
        </p:txBody>
      </p:sp>
      <p:sp>
        <p:nvSpPr>
          <p:cNvPr id="22" name="Rectangle 2">
            <a:extLst>
              <a:ext uri="{FF2B5EF4-FFF2-40B4-BE49-F238E27FC236}">
                <a16:creationId xmlns:a16="http://schemas.microsoft.com/office/drawing/2014/main" id="{0EC76215-5A8F-0A04-F287-38224DFE3791}"/>
              </a:ext>
            </a:extLst>
          </p:cNvPr>
          <p:cNvSpPr>
            <a:spLocks noChangeArrowheads="1"/>
          </p:cNvSpPr>
          <p:nvPr/>
        </p:nvSpPr>
        <p:spPr bwMode="auto">
          <a:xfrm>
            <a:off x="266865" y="550116"/>
            <a:ext cx="1155833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t>A</a:t>
            </a:r>
            <a:r>
              <a:rPr kumimoji="0" lang="en-US" altLang="en-US" sz="2400" b="0" i="0" u="none" strike="noStrike" cap="none" normalizeH="0" baseline="0" dirty="0">
                <a:ln>
                  <a:noFill/>
                </a:ln>
                <a:solidFill>
                  <a:schemeClr val="tx1"/>
                </a:solidFill>
                <a:effectLst/>
              </a:rPr>
              <a:t>chieved a significant milestone by developing a robust keylogging system that effectively captures keystrokes and logs them into text and JSON files. With real-time keylogging functionality, users can monitor activities as they happen. The addition of start and stop controls within a straightforward GUI enhances usability, allowing users to initiate and terminate keylogging operations with ease.. </a:t>
            </a:r>
          </a:p>
        </p:txBody>
      </p:sp>
    </p:spTree>
    <p:extLst>
      <p:ext uri="{BB962C8B-B14F-4D97-AF65-F5344CB8AC3E}">
        <p14:creationId xmlns:p14="http://schemas.microsoft.com/office/powerpoint/2010/main" val="361830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CF435-F3ED-A5A7-EE31-6E93FD6BBCDD}"/>
              </a:ext>
            </a:extLst>
          </p:cNvPr>
          <p:cNvSpPr txBox="1"/>
          <p:nvPr/>
        </p:nvSpPr>
        <p:spPr>
          <a:xfrm>
            <a:off x="685800" y="1295400"/>
            <a:ext cx="2854179" cy="769441"/>
          </a:xfrm>
          <a:prstGeom prst="rect">
            <a:avLst/>
          </a:prstGeom>
          <a:noFill/>
        </p:spPr>
        <p:txBody>
          <a:bodyPr wrap="none" rtlCol="0">
            <a:spAutoFit/>
          </a:bodyPr>
          <a:lstStyle/>
          <a:p>
            <a:r>
              <a:rPr lang="en-IN" sz="4400" dirty="0"/>
              <a:t>Project Link</a:t>
            </a:r>
          </a:p>
        </p:txBody>
      </p:sp>
      <p:sp>
        <p:nvSpPr>
          <p:cNvPr id="3" name="TextBox 2">
            <a:extLst>
              <a:ext uri="{FF2B5EF4-FFF2-40B4-BE49-F238E27FC236}">
                <a16:creationId xmlns:a16="http://schemas.microsoft.com/office/drawing/2014/main" id="{DD1EDC2C-94E5-FAE6-6EED-B7FBD9B7038A}"/>
              </a:ext>
            </a:extLst>
          </p:cNvPr>
          <p:cNvSpPr txBox="1"/>
          <p:nvPr/>
        </p:nvSpPr>
        <p:spPr>
          <a:xfrm>
            <a:off x="2209800" y="3429000"/>
            <a:ext cx="8839200" cy="523220"/>
          </a:xfrm>
          <a:prstGeom prst="rect">
            <a:avLst/>
          </a:prstGeom>
          <a:noFill/>
        </p:spPr>
        <p:txBody>
          <a:bodyPr wrap="square" rtlCol="0">
            <a:spAutoFit/>
          </a:bodyPr>
          <a:lstStyle/>
          <a:p>
            <a:r>
              <a:rPr lang="en-IN" sz="2800" dirty="0"/>
              <a:t>https://github.com/sudeshnapendyala09/Apssdc_keylogger</a:t>
            </a:r>
          </a:p>
        </p:txBody>
      </p:sp>
    </p:spTree>
    <p:extLst>
      <p:ext uri="{BB962C8B-B14F-4D97-AF65-F5344CB8AC3E}">
        <p14:creationId xmlns:p14="http://schemas.microsoft.com/office/powerpoint/2010/main" val="92649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616044" cy="1324722"/>
          </a:xfrm>
          <a:prstGeom prst="rect">
            <a:avLst/>
          </a:prstGeom>
        </p:spPr>
        <p:txBody>
          <a:bodyPr vert="horz" wrap="square" lIns="0" tIns="16510" rIns="0" bIns="0" rtlCol="0">
            <a:spAutoFit/>
          </a:bodyPr>
          <a:lstStyle/>
          <a:p>
            <a:pPr marL="12700">
              <a:lnSpc>
                <a:spcPct val="100000"/>
              </a:lnSpc>
              <a:spcBef>
                <a:spcPts val="130"/>
              </a:spcBef>
            </a:pPr>
            <a:r>
              <a:rPr lang="en-US" sz="4250" u="sng" spc="5" dirty="0">
                <a:latin typeface="Sitka Small Semibold" pitchFamily="2" charset="0"/>
              </a:rPr>
              <a:t>KEY LOGGER AND SECURITY</a:t>
            </a:r>
            <a:endParaRPr sz="4250" u="sng" dirty="0">
              <a:latin typeface="Sitka Small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C205F1D-D70D-07E1-49D8-76A7E1BA38D3}"/>
              </a:ext>
            </a:extLst>
          </p:cNvPr>
          <p:cNvSpPr txBox="1"/>
          <p:nvPr/>
        </p:nvSpPr>
        <p:spPr>
          <a:xfrm>
            <a:off x="676275" y="2570946"/>
            <a:ext cx="6266742" cy="954107"/>
          </a:xfrm>
          <a:prstGeom prst="rect">
            <a:avLst/>
          </a:prstGeom>
          <a:noFill/>
        </p:spPr>
        <p:txBody>
          <a:bodyPr wrap="square" rtlCol="0">
            <a:spAutoFit/>
          </a:bodyPr>
          <a:lstStyle/>
          <a:p>
            <a:r>
              <a:rPr lang="en-IN" sz="2800" b="1" dirty="0">
                <a:latin typeface="Microsoft JhengHei" panose="020B0604030504040204" pitchFamily="34" charset="-120"/>
                <a:ea typeface="Microsoft JhengHei" panose="020B0604030504040204" pitchFamily="34" charset="-120"/>
              </a:rPr>
              <a:t>A Fun guide to understand the Keyloggers and staying secure.</a:t>
            </a:r>
          </a:p>
        </p:txBody>
      </p:sp>
      <p:pic>
        <p:nvPicPr>
          <p:cNvPr id="30" name="Picture 29">
            <a:extLst>
              <a:ext uri="{FF2B5EF4-FFF2-40B4-BE49-F238E27FC236}">
                <a16:creationId xmlns:a16="http://schemas.microsoft.com/office/drawing/2014/main" id="{8DB95594-9BED-A407-D02D-827AD7D079E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225495" y="1510562"/>
            <a:ext cx="3510220" cy="40567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3505" y="1371600"/>
            <a:ext cx="10363200" cy="55054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b="1" dirty="0">
                <a:latin typeface="+mj-lt"/>
              </a:rPr>
              <a:t>Introduction</a:t>
            </a:r>
          </a:p>
          <a:p>
            <a:pPr lvl="0" eaLnBrk="0" fontAlgn="base" hangingPunct="0">
              <a:spcBef>
                <a:spcPct val="0"/>
              </a:spcBef>
              <a:spcAft>
                <a:spcPct val="0"/>
              </a:spcAft>
              <a:buFontTx/>
              <a:buChar char="•"/>
            </a:pPr>
            <a:r>
              <a:rPr lang="en-US" altLang="en-US" sz="2800" b="1" dirty="0">
                <a:latin typeface="+mj-lt"/>
              </a:rPr>
              <a:t>Problem Statement</a:t>
            </a:r>
          </a:p>
          <a:p>
            <a:pPr lvl="0" eaLnBrk="0" fontAlgn="base" hangingPunct="0">
              <a:spcBef>
                <a:spcPct val="0"/>
              </a:spcBef>
              <a:spcAft>
                <a:spcPct val="0"/>
              </a:spcAft>
              <a:buFontTx/>
              <a:buChar char="•"/>
            </a:pPr>
            <a:r>
              <a:rPr lang="en-US" altLang="en-US" sz="2800" b="1" dirty="0">
                <a:latin typeface="+mj-lt"/>
              </a:rPr>
              <a:t>Project Overview</a:t>
            </a:r>
          </a:p>
          <a:p>
            <a:pPr lvl="0" eaLnBrk="0" fontAlgn="base" hangingPunct="0">
              <a:spcBef>
                <a:spcPct val="0"/>
              </a:spcBef>
              <a:spcAft>
                <a:spcPct val="0"/>
              </a:spcAft>
              <a:buFontTx/>
              <a:buChar char="•"/>
            </a:pPr>
            <a:r>
              <a:rPr lang="en-US" altLang="en-US" sz="2800" b="1" dirty="0">
                <a:latin typeface="+mj-lt"/>
              </a:rPr>
              <a:t>End Users</a:t>
            </a:r>
          </a:p>
          <a:p>
            <a:pPr lvl="0" eaLnBrk="0" fontAlgn="base" hangingPunct="0">
              <a:spcBef>
                <a:spcPct val="0"/>
              </a:spcBef>
              <a:spcAft>
                <a:spcPct val="0"/>
              </a:spcAft>
              <a:buFontTx/>
              <a:buChar char="•"/>
            </a:pPr>
            <a:r>
              <a:rPr lang="en-US" altLang="en-US" sz="2800" b="1" dirty="0">
                <a:latin typeface="+mj-lt"/>
              </a:rPr>
              <a:t>Solution and Value Proposition</a:t>
            </a:r>
          </a:p>
          <a:p>
            <a:pPr lvl="0" eaLnBrk="0" fontAlgn="base" hangingPunct="0">
              <a:spcBef>
                <a:spcPct val="0"/>
              </a:spcBef>
              <a:spcAft>
                <a:spcPct val="0"/>
              </a:spcAft>
              <a:buFontTx/>
              <a:buChar char="•"/>
            </a:pPr>
            <a:r>
              <a:rPr lang="en-US" altLang="en-US" sz="2800" b="1" dirty="0">
                <a:latin typeface="+mj-lt"/>
              </a:rPr>
              <a:t>The "Wow" Factor in Our Solution</a:t>
            </a:r>
          </a:p>
          <a:p>
            <a:pPr lvl="0" eaLnBrk="0" fontAlgn="base" hangingPunct="0">
              <a:spcBef>
                <a:spcPct val="0"/>
              </a:spcBef>
              <a:spcAft>
                <a:spcPct val="0"/>
              </a:spcAft>
              <a:buFontTx/>
              <a:buChar char="•"/>
            </a:pPr>
            <a:r>
              <a:rPr lang="en-US" altLang="en-US" sz="2800" b="1" dirty="0">
                <a:latin typeface="+mj-lt"/>
              </a:rPr>
              <a:t>Modelling</a:t>
            </a:r>
          </a:p>
          <a:p>
            <a:pPr lvl="0" eaLnBrk="0" fontAlgn="base" hangingPunct="0">
              <a:spcBef>
                <a:spcPct val="0"/>
              </a:spcBef>
              <a:spcAft>
                <a:spcPct val="0"/>
              </a:spcAft>
              <a:buFontTx/>
              <a:buChar char="•"/>
            </a:pPr>
            <a:r>
              <a:rPr lang="en-US" altLang="en-US" sz="2800" b="1" dirty="0">
                <a:latin typeface="+mj-lt"/>
              </a:rPr>
              <a:t>Results</a:t>
            </a:r>
          </a:p>
          <a:p>
            <a:pPr lvl="0" eaLnBrk="0" fontAlgn="base" hangingPunct="0">
              <a:spcBef>
                <a:spcPct val="0"/>
              </a:spcBef>
              <a:spcAft>
                <a:spcPct val="0"/>
              </a:spcAft>
              <a:buFontTx/>
              <a:buChar char="•"/>
            </a:pPr>
            <a:r>
              <a:rPr lang="en-US" altLang="en-US" sz="2800" b="1" dirty="0">
                <a:latin typeface="+mj-lt"/>
              </a:rPr>
              <a:t>Conclusion and Q&amp;A </a:t>
            </a:r>
          </a:p>
          <a:p>
            <a:endParaRPr sz="28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60692" y="38876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24" name="Picture 23">
            <a:extLst>
              <a:ext uri="{FF2B5EF4-FFF2-40B4-BE49-F238E27FC236}">
                <a16:creationId xmlns:a16="http://schemas.microsoft.com/office/drawing/2014/main" id="{A62DCC6F-EF42-42A0-E0C8-EDAE4BDC999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32879" y="543729"/>
            <a:ext cx="5582921" cy="50479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0"/>
            <a:ext cx="2762250"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114904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a:extLst>
              <a:ext uri="{FF2B5EF4-FFF2-40B4-BE49-F238E27FC236}">
                <a16:creationId xmlns:a16="http://schemas.microsoft.com/office/drawing/2014/main" id="{7CD25175-7DE3-D0F3-DDAD-F96B9B33616E}"/>
              </a:ext>
            </a:extLst>
          </p:cNvPr>
          <p:cNvSpPr>
            <a:spLocks noChangeArrowheads="1"/>
          </p:cNvSpPr>
          <p:nvPr/>
        </p:nvSpPr>
        <p:spPr bwMode="auto">
          <a:xfrm>
            <a:off x="304800" y="2438400"/>
            <a:ext cx="1241456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chemeClr val="tx1"/>
                </a:solidFill>
                <a:effectLst/>
              </a:rPr>
              <a:t>Problem: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Keyloggers pose a major cybersecurity risk, resulting in the illicit acquisition of confidential information, identity theft, and financial fraud.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chemeClr val="tx1"/>
                </a:solidFill>
                <a:effectLst/>
              </a:rPr>
              <a:t>Consequence: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They endanger individuals, businesses, and organizations by undermining data privacy and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33400" y="30688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
            <a:extLst>
              <a:ext uri="{FF2B5EF4-FFF2-40B4-BE49-F238E27FC236}">
                <a16:creationId xmlns:a16="http://schemas.microsoft.com/office/drawing/2014/main" id="{8AFF6F63-3F2D-9B87-1235-AEFA0A8E8CE3}"/>
              </a:ext>
            </a:extLst>
          </p:cNvPr>
          <p:cNvSpPr>
            <a:spLocks noChangeArrowheads="1"/>
          </p:cNvSpPr>
          <p:nvPr/>
        </p:nvSpPr>
        <p:spPr bwMode="auto">
          <a:xfrm>
            <a:off x="228600" y="1310223"/>
            <a:ext cx="113537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A keylogger can monitor keystrokes on your operating system by tracking the path of each keystroke. This allows a software keylogger to record every keystroke you make.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Gain a thorough understanding of keyloggers, including their various forms, mechanisms of operation, and effective security strategies to thwart keylogging attacks.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Covers an examination of both hardware and software keyloggers, the legal and ethical considerations, security techniques, and recommended best practices.</a:t>
            </a:r>
            <a:endParaRPr kumimoji="0" lang="en-US" altLang="en-US" sz="2800" b="0" i="0" u="none" strike="noStrike" cap="none" normalizeH="0" baseline="0" dirty="0">
              <a:ln>
                <a:noFill/>
              </a:ln>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59061" y="762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2">
            <a:extLst>
              <a:ext uri="{FF2B5EF4-FFF2-40B4-BE49-F238E27FC236}">
                <a16:creationId xmlns:a16="http://schemas.microsoft.com/office/drawing/2014/main" id="{9E09557C-9C87-71C8-2F47-C5E3536737A3}"/>
              </a:ext>
            </a:extLst>
          </p:cNvPr>
          <p:cNvSpPr>
            <a:spLocks noChangeArrowheads="1"/>
          </p:cNvSpPr>
          <p:nvPr/>
        </p:nvSpPr>
        <p:spPr bwMode="auto">
          <a:xfrm>
            <a:off x="151278" y="2136886"/>
            <a:ext cx="11889444"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a:t>
            </a:r>
            <a:endParaRPr lang="en-US" sz="2400" dirty="0">
              <a:highlight>
                <a:srgbClr val="FFFFFF"/>
              </a:highlight>
              <a:latin typeface="neue-haas-grotesk-display"/>
            </a:endParaRPr>
          </a:p>
          <a:p>
            <a:pPr marL="285750" indent="-285750">
              <a:buFont typeface="Arial" panose="020B0604020202020204" pitchFamily="34" charset="0"/>
              <a:buChar char="•"/>
            </a:pPr>
            <a:endParaRPr kumimoji="0" lang="en-US" altLang="en-US" sz="2400" b="0" i="0" u="none" strike="noStrike" cap="none" normalizeH="0" baseline="0" dirty="0">
              <a:ln>
                <a:noFill/>
              </a:ln>
              <a:solidFill>
                <a:schemeClr val="tx1"/>
              </a:solidFill>
              <a:effectLst/>
            </a:endParaRPr>
          </a:p>
          <a:p>
            <a:pPr eaLnBrk="0" fontAlgn="base" hangingPunct="0">
              <a:spcBef>
                <a:spcPct val="0"/>
              </a:spcBef>
              <a:spcAft>
                <a:spcPct val="0"/>
              </a:spcAft>
              <a:buFontTx/>
              <a:buChar char="•"/>
            </a:pPr>
            <a:r>
              <a:rPr lang="en-US" sz="2400" b="1" dirty="0"/>
              <a:t>Parents</a:t>
            </a:r>
            <a:r>
              <a:rPr lang="en-US" sz="2400" dirty="0"/>
              <a:t>: Keyloggers can be used to monitor children’s online activities and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Organizations:</a:t>
            </a:r>
            <a:r>
              <a:rPr kumimoji="0" lang="en-US" altLang="en-US" sz="2400" b="0" i="0" u="none" strike="noStrike" cap="none" normalizeH="0" baseline="0" dirty="0">
                <a:ln>
                  <a:noFill/>
                </a:ln>
                <a:solidFill>
                  <a:schemeClr val="tx1"/>
                </a:solidFill>
                <a:effectLst/>
              </a:rPr>
              <a:t> Require robust security measures to safeguard sensitive information.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Security Professionals:</a:t>
            </a:r>
            <a:r>
              <a:rPr kumimoji="0" lang="en-US" altLang="en-US" sz="2400" b="0" i="0" u="none" strike="noStrike" cap="none" normalizeH="0" baseline="0" dirty="0">
                <a:ln>
                  <a:noFill/>
                </a:ln>
                <a:solidFill>
                  <a:schemeClr val="tx1"/>
                </a:solidFill>
                <a:effectLst/>
              </a:rPr>
              <a:t> Aim to understand and mitigate keylogging threats</a:t>
            </a:r>
            <a:r>
              <a:rPr kumimoji="0" lang="en-US" altLang="en-US" sz="2800" b="0" i="0" u="none" strike="noStrike" cap="none" normalizeH="0" baseline="0" dirty="0">
                <a:ln>
                  <a:noFill/>
                </a:ln>
                <a:solidFill>
                  <a:schemeClr val="tx1"/>
                </a:solidFill>
                <a:effectLst/>
              </a:rPr>
              <a:t>. </a:t>
            </a:r>
          </a:p>
        </p:txBody>
      </p:sp>
      <p:pic>
        <p:nvPicPr>
          <p:cNvPr id="14" name="Picture 13" descr="Padlock on computer motherboard">
            <a:extLst>
              <a:ext uri="{FF2B5EF4-FFF2-40B4-BE49-F238E27FC236}">
                <a16:creationId xmlns:a16="http://schemas.microsoft.com/office/drawing/2014/main" id="{21EDFAE9-9509-95AA-2C60-A578F9C0C0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1807" y="0"/>
            <a:ext cx="3201421" cy="21368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8600" y="167087"/>
            <a:ext cx="9763125" cy="505908"/>
          </a:xfrm>
          <a:prstGeom prst="rect">
            <a:avLst/>
          </a:prstGeom>
        </p:spPr>
        <p:txBody>
          <a:bodyPr vert="horz" wrap="square" lIns="0" tIns="13335" rIns="0" bIns="0" rtlCol="0">
            <a:spAutoFit/>
          </a:bodyPr>
          <a:lstStyle/>
          <a:p>
            <a:pPr marL="12700">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2">
            <a:extLst>
              <a:ext uri="{FF2B5EF4-FFF2-40B4-BE49-F238E27FC236}">
                <a16:creationId xmlns:a16="http://schemas.microsoft.com/office/drawing/2014/main" id="{CD845373-2FA5-55D6-45B8-55AFD66A503F}"/>
              </a:ext>
            </a:extLst>
          </p:cNvPr>
          <p:cNvSpPr>
            <a:spLocks noChangeArrowheads="1"/>
          </p:cNvSpPr>
          <p:nvPr/>
        </p:nvSpPr>
        <p:spPr bwMode="auto">
          <a:xfrm>
            <a:off x="381000" y="786130"/>
            <a:ext cx="11430000" cy="811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Install antivirus software.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Utilize a password manager.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Enable multi-factor authentication.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Activate a firewall.</a:t>
            </a:r>
          </a:p>
          <a:p>
            <a:pPr marL="469900" marR="470535" indent="-457200">
              <a:lnSpc>
                <a:spcPct val="106000"/>
              </a:lnSpc>
              <a:spcBef>
                <a:spcPts val="15"/>
              </a:spcBef>
              <a:buFont typeface="Arial" panose="020B0604020202020204" pitchFamily="34" charset="0"/>
              <a:buChar char="•"/>
            </a:pPr>
            <a:r>
              <a:rPr lang="en-US" sz="2800" spc="-95" dirty="0">
                <a:cs typeface="Verdana" panose="020B0604030504040204"/>
              </a:rPr>
              <a:t>Comprehensive  Security: </a:t>
            </a:r>
            <a:r>
              <a:rPr lang="en-US" sz="2800" spc="-70" dirty="0">
                <a:cs typeface="Verdana" panose="020B0604030504040204"/>
              </a:rPr>
              <a:t>Ou</a:t>
            </a:r>
            <a:r>
              <a:rPr lang="en-US" sz="2800" spc="-40" dirty="0">
                <a:cs typeface="Verdana" panose="020B0604030504040204"/>
              </a:rPr>
              <a:t>r</a:t>
            </a:r>
            <a:r>
              <a:rPr lang="en-US" sz="2800" spc="-150" dirty="0">
                <a:cs typeface="Verdana" panose="020B0604030504040204"/>
              </a:rPr>
              <a:t> </a:t>
            </a:r>
            <a:r>
              <a:rPr lang="en-US" sz="2800" spc="-106" dirty="0">
                <a:cs typeface="Verdana" panose="020B0604030504040204"/>
              </a:rPr>
              <a:t>keylogger</a:t>
            </a:r>
            <a:r>
              <a:rPr lang="en-US" sz="2800" spc="-150" dirty="0">
                <a:cs typeface="Verdana" panose="020B0604030504040204"/>
              </a:rPr>
              <a:t> </a:t>
            </a:r>
            <a:r>
              <a:rPr lang="en-US" sz="2800" spc="-59" dirty="0">
                <a:cs typeface="Verdana" panose="020B0604030504040204"/>
              </a:rPr>
              <a:t>solution  </a:t>
            </a:r>
            <a:r>
              <a:rPr lang="en-US" sz="2800" spc="-85" dirty="0">
                <a:cs typeface="Verdana" panose="020B0604030504040204"/>
              </a:rPr>
              <a:t>provide</a:t>
            </a:r>
            <a:r>
              <a:rPr lang="en-US" sz="2800" spc="-80" dirty="0">
                <a:cs typeface="Verdana" panose="020B0604030504040204"/>
              </a:rPr>
              <a:t>s</a:t>
            </a:r>
            <a:r>
              <a:rPr lang="en-US" sz="2800" spc="-155" dirty="0">
                <a:cs typeface="Verdana" panose="020B0604030504040204"/>
              </a:rPr>
              <a:t> </a:t>
            </a:r>
            <a:r>
              <a:rPr lang="en-US" sz="2800" spc="-95" dirty="0">
                <a:cs typeface="Verdana" panose="020B0604030504040204"/>
              </a:rPr>
              <a:t>comprehensive  </a:t>
            </a:r>
            <a:r>
              <a:rPr lang="en-US" sz="2800" spc="-85" dirty="0">
                <a:cs typeface="Verdana" panose="020B0604030504040204"/>
              </a:rPr>
              <a:t>securit</a:t>
            </a:r>
            <a:r>
              <a:rPr lang="en-US" sz="2800" spc="-99" dirty="0">
                <a:cs typeface="Verdana" panose="020B0604030504040204"/>
              </a:rPr>
              <a:t>y</a:t>
            </a:r>
            <a:r>
              <a:rPr lang="en-US" sz="2800" spc="-150" dirty="0">
                <a:cs typeface="Verdana" panose="020B0604030504040204"/>
              </a:rPr>
              <a:t> </a:t>
            </a:r>
            <a:r>
              <a:rPr lang="en-US" sz="2800" spc="-120" dirty="0">
                <a:cs typeface="Verdana" panose="020B0604030504040204"/>
              </a:rPr>
              <a:t>b</a:t>
            </a:r>
            <a:r>
              <a:rPr lang="en-US" sz="2800" spc="-110" dirty="0">
                <a:cs typeface="Verdana" panose="020B0604030504040204"/>
              </a:rPr>
              <a:t>y</a:t>
            </a:r>
            <a:r>
              <a:rPr lang="en-US" sz="2800" spc="-150" dirty="0">
                <a:cs typeface="Verdana" panose="020B0604030504040204"/>
              </a:rPr>
              <a:t> </a:t>
            </a:r>
            <a:r>
              <a:rPr lang="en-US" sz="2800" spc="-66" dirty="0">
                <a:cs typeface="Verdana" panose="020B0604030504040204"/>
              </a:rPr>
              <a:t>monitoring</a:t>
            </a:r>
            <a:r>
              <a:rPr lang="en-US" sz="2800" spc="-150" dirty="0">
                <a:cs typeface="Verdana" panose="020B0604030504040204"/>
              </a:rPr>
              <a:t> </a:t>
            </a:r>
            <a:r>
              <a:rPr lang="en-US" sz="2800" spc="-35" dirty="0">
                <a:cs typeface="Verdana" panose="020B0604030504040204"/>
              </a:rPr>
              <a:t>all  </a:t>
            </a:r>
            <a:r>
              <a:rPr lang="en-US" sz="2800" spc="-99" dirty="0">
                <a:cs typeface="Verdana" panose="020B0604030504040204"/>
              </a:rPr>
              <a:t>keyboard</a:t>
            </a:r>
            <a:r>
              <a:rPr lang="en-US" sz="2800" spc="-150" dirty="0">
                <a:cs typeface="Verdana" panose="020B0604030504040204"/>
              </a:rPr>
              <a:t> </a:t>
            </a:r>
            <a:r>
              <a:rPr lang="en-US" sz="2800" spc="-66" dirty="0">
                <a:cs typeface="Verdana" panose="020B0604030504040204"/>
              </a:rPr>
              <a:t>input,</a:t>
            </a:r>
            <a:r>
              <a:rPr lang="en-US" sz="2800" spc="-150" dirty="0">
                <a:cs typeface="Verdana" panose="020B0604030504040204"/>
              </a:rPr>
              <a:t> </a:t>
            </a:r>
            <a:r>
              <a:rPr lang="en-US" sz="2800" spc="-90" dirty="0">
                <a:cs typeface="Verdana" panose="020B0604030504040204"/>
              </a:rPr>
              <a:t>detecting  </a:t>
            </a:r>
            <a:r>
              <a:rPr lang="en-US" sz="2800" spc="-80" dirty="0">
                <a:cs typeface="Verdana" panose="020B0604030504040204"/>
              </a:rPr>
              <a:t>suspiciou</a:t>
            </a:r>
            <a:r>
              <a:rPr lang="en-US" sz="2800" spc="-75" dirty="0">
                <a:cs typeface="Verdana" panose="020B0604030504040204"/>
              </a:rPr>
              <a:t>s</a:t>
            </a:r>
            <a:r>
              <a:rPr lang="en-US" sz="2800" spc="-150" dirty="0">
                <a:cs typeface="Verdana" panose="020B0604030504040204"/>
              </a:rPr>
              <a:t> </a:t>
            </a:r>
            <a:r>
              <a:rPr lang="en-US" sz="2800" spc="-80" dirty="0">
                <a:cs typeface="Verdana" panose="020B0604030504040204"/>
              </a:rPr>
              <a:t>activity,</a:t>
            </a:r>
            <a:r>
              <a:rPr lang="en-US" sz="2800" spc="-150" dirty="0">
                <a:cs typeface="Verdana" panose="020B0604030504040204"/>
              </a:rPr>
              <a:t> </a:t>
            </a:r>
            <a:r>
              <a:rPr lang="en-US" sz="2800" spc="-75" dirty="0">
                <a:cs typeface="Verdana" panose="020B0604030504040204"/>
              </a:rPr>
              <a:t>and  </a:t>
            </a:r>
            <a:r>
              <a:rPr lang="en-US" sz="2800" spc="-70" dirty="0">
                <a:cs typeface="Verdana" panose="020B0604030504040204"/>
              </a:rPr>
              <a:t>alerting</a:t>
            </a:r>
            <a:r>
              <a:rPr lang="en-US" sz="2800" spc="-150" dirty="0">
                <a:cs typeface="Verdana" panose="020B0604030504040204"/>
              </a:rPr>
              <a:t> </a:t>
            </a:r>
            <a:r>
              <a:rPr lang="en-US" sz="2800" spc="-106" dirty="0">
                <a:cs typeface="Verdana" panose="020B0604030504040204"/>
              </a:rPr>
              <a:t>user</a:t>
            </a:r>
            <a:r>
              <a:rPr lang="en-US" sz="2800" spc="-99" dirty="0">
                <a:cs typeface="Verdana" panose="020B0604030504040204"/>
              </a:rPr>
              <a:t>s</a:t>
            </a:r>
            <a:r>
              <a:rPr lang="en-US" sz="2800" spc="-155" dirty="0">
                <a:cs typeface="Verdana" panose="020B0604030504040204"/>
              </a:rPr>
              <a:t> </a:t>
            </a:r>
            <a:r>
              <a:rPr lang="en-US" sz="2800" spc="-70" dirty="0">
                <a:cs typeface="Verdana" panose="020B0604030504040204"/>
              </a:rPr>
              <a:t>t</a:t>
            </a:r>
            <a:r>
              <a:rPr lang="en-US" sz="2800" spc="-99" dirty="0">
                <a:cs typeface="Verdana" panose="020B0604030504040204"/>
              </a:rPr>
              <a:t>o</a:t>
            </a:r>
            <a:r>
              <a:rPr lang="en-US" sz="2800" spc="-155" dirty="0">
                <a:cs typeface="Verdana" panose="020B0604030504040204"/>
              </a:rPr>
              <a:t> </a:t>
            </a:r>
            <a:r>
              <a:rPr lang="en-US" sz="2800" spc="-70" dirty="0">
                <a:cs typeface="Verdana" panose="020B0604030504040204"/>
              </a:rPr>
              <a:t>potential  </a:t>
            </a:r>
            <a:r>
              <a:rPr lang="en-US" sz="2800" spc="-99" dirty="0">
                <a:cs typeface="Verdana" panose="020B0604030504040204"/>
              </a:rPr>
              <a:t>threats.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spc="-80" dirty="0">
                <a:cs typeface="Verdana" panose="020B0604030504040204"/>
              </a:rPr>
              <a:t>Enhance</a:t>
            </a:r>
            <a:r>
              <a:rPr lang="en-US" sz="2800" spc="-75" dirty="0">
                <a:cs typeface="Verdana" panose="020B0604030504040204"/>
              </a:rPr>
              <a:t>d</a:t>
            </a:r>
            <a:r>
              <a:rPr lang="en-US" sz="2800" spc="-175" dirty="0">
                <a:cs typeface="Verdana" panose="020B0604030504040204"/>
              </a:rPr>
              <a:t> </a:t>
            </a:r>
            <a:r>
              <a:rPr lang="en-US" sz="2800" spc="-70" dirty="0">
                <a:cs typeface="Verdana" panose="020B0604030504040204"/>
              </a:rPr>
              <a:t>Privacy:</a:t>
            </a:r>
            <a:r>
              <a:rPr lang="en-US" sz="2800" dirty="0">
                <a:cs typeface="Verdana" panose="020B0604030504040204"/>
              </a:rPr>
              <a:t> </a:t>
            </a:r>
            <a:r>
              <a:rPr lang="en-US" sz="2800" spc="-90" dirty="0">
                <a:cs typeface="Verdana" panose="020B0604030504040204"/>
              </a:rPr>
              <a:t>By</a:t>
            </a:r>
            <a:r>
              <a:rPr lang="en-US" sz="2800" spc="-150" dirty="0">
                <a:cs typeface="Verdana" panose="020B0604030504040204"/>
              </a:rPr>
              <a:t> </a:t>
            </a:r>
            <a:r>
              <a:rPr lang="en-US" sz="2800" spc="-85" dirty="0">
                <a:cs typeface="Verdana" panose="020B0604030504040204"/>
              </a:rPr>
              <a:t>loggin</a:t>
            </a:r>
            <a:r>
              <a:rPr lang="en-US" sz="2800" spc="-99" dirty="0">
                <a:cs typeface="Verdana" panose="020B0604030504040204"/>
              </a:rPr>
              <a:t>g</a:t>
            </a:r>
            <a:r>
              <a:rPr lang="en-US" sz="2800" spc="-150" dirty="0">
                <a:cs typeface="Verdana" panose="020B0604030504040204"/>
              </a:rPr>
              <a:t> </a:t>
            </a:r>
            <a:r>
              <a:rPr lang="en-US" sz="2800" spc="-35" dirty="0">
                <a:cs typeface="Verdana" panose="020B0604030504040204"/>
              </a:rPr>
              <a:t>all</a:t>
            </a:r>
            <a:r>
              <a:rPr lang="en-US" sz="2800" spc="-150" dirty="0">
                <a:cs typeface="Verdana" panose="020B0604030504040204"/>
              </a:rPr>
              <a:t> </a:t>
            </a:r>
            <a:r>
              <a:rPr lang="en-US" sz="2800" spc="-90" dirty="0">
                <a:cs typeface="Verdana" panose="020B0604030504040204"/>
              </a:rPr>
              <a:t>keyboard  </a:t>
            </a:r>
            <a:r>
              <a:rPr lang="en-US" sz="2800" spc="-80" dirty="0">
                <a:cs typeface="Verdana" panose="020B0604030504040204"/>
              </a:rPr>
              <a:t>activity,</a:t>
            </a:r>
            <a:r>
              <a:rPr lang="en-US" sz="2800" spc="-150" dirty="0">
                <a:cs typeface="Verdana" panose="020B0604030504040204"/>
              </a:rPr>
              <a:t> </a:t>
            </a:r>
            <a:r>
              <a:rPr lang="en-US" sz="2800" spc="-80" dirty="0">
                <a:cs typeface="Verdana" panose="020B0604030504040204"/>
              </a:rPr>
              <a:t>ou</a:t>
            </a:r>
            <a:r>
              <a:rPr lang="en-US" sz="2800" spc="-50" dirty="0">
                <a:cs typeface="Verdana" panose="020B0604030504040204"/>
              </a:rPr>
              <a:t>r</a:t>
            </a:r>
            <a:r>
              <a:rPr lang="en-US" sz="2800" spc="-150" dirty="0">
                <a:cs typeface="Verdana" panose="020B0604030504040204"/>
              </a:rPr>
              <a:t> </a:t>
            </a:r>
            <a:r>
              <a:rPr lang="en-US" sz="2800" spc="-75" dirty="0">
                <a:cs typeface="Verdana" panose="020B0604030504040204"/>
              </a:rPr>
              <a:t>too</a:t>
            </a:r>
            <a:r>
              <a:rPr lang="en-US" sz="2800" spc="-35" dirty="0">
                <a:cs typeface="Verdana" panose="020B0604030504040204"/>
              </a:rPr>
              <a:t>l</a:t>
            </a:r>
            <a:r>
              <a:rPr lang="en-US" sz="2800" spc="-155" dirty="0">
                <a:cs typeface="Verdana" panose="020B0604030504040204"/>
              </a:rPr>
              <a:t> </a:t>
            </a:r>
            <a:r>
              <a:rPr lang="en-US" sz="2800" spc="-85" dirty="0">
                <a:cs typeface="Verdana" panose="020B0604030504040204"/>
              </a:rPr>
              <a:t>help</a:t>
            </a:r>
            <a:r>
              <a:rPr lang="en-US" sz="2800" spc="-80" dirty="0">
                <a:cs typeface="Verdana" panose="020B0604030504040204"/>
              </a:rPr>
              <a:t>s</a:t>
            </a:r>
            <a:r>
              <a:rPr lang="en-US" sz="2800" spc="-150" dirty="0">
                <a:cs typeface="Verdana" panose="020B0604030504040204"/>
              </a:rPr>
              <a:t> </a:t>
            </a:r>
            <a:r>
              <a:rPr lang="en-US" sz="2800" spc="-95" dirty="0">
                <a:cs typeface="Verdana" panose="020B0604030504040204"/>
              </a:rPr>
              <a:t>users  </a:t>
            </a:r>
            <a:r>
              <a:rPr lang="en-US" sz="2800" spc="-59" dirty="0">
                <a:cs typeface="Verdana" panose="020B0604030504040204"/>
              </a:rPr>
              <a:t>identify</a:t>
            </a:r>
            <a:r>
              <a:rPr lang="en-US" sz="2800" spc="-150" dirty="0">
                <a:cs typeface="Verdana" panose="020B0604030504040204"/>
              </a:rPr>
              <a:t> </a:t>
            </a:r>
            <a:r>
              <a:rPr lang="en-US" sz="2800" spc="-85" dirty="0">
                <a:cs typeface="Verdana" panose="020B0604030504040204"/>
              </a:rPr>
              <a:t>and</a:t>
            </a:r>
            <a:r>
              <a:rPr lang="en-US" sz="2800" spc="-150" dirty="0">
                <a:cs typeface="Verdana" panose="020B0604030504040204"/>
              </a:rPr>
              <a:t> </a:t>
            </a:r>
            <a:r>
              <a:rPr lang="en-US" sz="2800" spc="-95" dirty="0">
                <a:cs typeface="Verdana" panose="020B0604030504040204"/>
              </a:rPr>
              <a:t>prevent  </a:t>
            </a:r>
            <a:r>
              <a:rPr lang="en-US" sz="2800" spc="-80" dirty="0">
                <a:cs typeface="Verdana" panose="020B0604030504040204"/>
              </a:rPr>
              <a:t>unauthorize</a:t>
            </a:r>
            <a:r>
              <a:rPr lang="en-US" sz="2800" spc="-90" dirty="0">
                <a:cs typeface="Verdana" panose="020B0604030504040204"/>
              </a:rPr>
              <a:t>d</a:t>
            </a:r>
            <a:r>
              <a:rPr lang="en-US" sz="2800" spc="-155" dirty="0">
                <a:cs typeface="Verdana" panose="020B0604030504040204"/>
              </a:rPr>
              <a:t> </a:t>
            </a:r>
            <a:r>
              <a:rPr lang="en-US" sz="2800" spc="-120" dirty="0">
                <a:cs typeface="Verdana" panose="020B0604030504040204"/>
              </a:rPr>
              <a:t>access</a:t>
            </a:r>
            <a:r>
              <a:rPr lang="en-US" sz="2800" spc="-150" dirty="0">
                <a:cs typeface="Verdana" panose="020B0604030504040204"/>
              </a:rPr>
              <a:t> </a:t>
            </a:r>
            <a:r>
              <a:rPr lang="en-US" sz="2800" spc="-75" dirty="0">
                <a:cs typeface="Verdana" panose="020B0604030504040204"/>
              </a:rPr>
              <a:t>to  </a:t>
            </a:r>
            <a:r>
              <a:rPr lang="en-US" sz="2800" spc="-90" dirty="0">
                <a:cs typeface="Verdana" panose="020B0604030504040204"/>
              </a:rPr>
              <a:t>sensitiv</a:t>
            </a:r>
            <a:r>
              <a:rPr lang="en-US" sz="2800" spc="-106" dirty="0">
                <a:cs typeface="Verdana" panose="020B0604030504040204"/>
              </a:rPr>
              <a:t>e</a:t>
            </a:r>
            <a:r>
              <a:rPr lang="en-US" sz="2800" spc="-150" dirty="0">
                <a:cs typeface="Verdana" panose="020B0604030504040204"/>
              </a:rPr>
              <a:t> </a:t>
            </a:r>
            <a:r>
              <a:rPr lang="en-US" sz="2800" spc="-66" dirty="0">
                <a:cs typeface="Verdana" panose="020B0604030504040204"/>
              </a:rPr>
              <a:t>information,  </a:t>
            </a:r>
            <a:r>
              <a:rPr lang="en-US" sz="2800" spc="-85" dirty="0">
                <a:cs typeface="Verdana" panose="020B0604030504040204"/>
              </a:rPr>
              <a:t>ensurin</a:t>
            </a:r>
            <a:r>
              <a:rPr lang="en-US" sz="2800" spc="-90" dirty="0">
                <a:cs typeface="Verdana" panose="020B0604030504040204"/>
              </a:rPr>
              <a:t>g</a:t>
            </a:r>
            <a:r>
              <a:rPr lang="en-US" sz="2800" spc="-155" dirty="0">
                <a:cs typeface="Verdana" panose="020B0604030504040204"/>
              </a:rPr>
              <a:t> </a:t>
            </a:r>
            <a:r>
              <a:rPr lang="en-US" sz="2800" spc="-66" dirty="0">
                <a:cs typeface="Verdana" panose="020B0604030504040204"/>
              </a:rPr>
              <a:t>thei</a:t>
            </a:r>
            <a:r>
              <a:rPr lang="en-US" sz="2800" spc="-55" dirty="0">
                <a:cs typeface="Verdana" panose="020B0604030504040204"/>
              </a:rPr>
              <a:t>r</a:t>
            </a:r>
            <a:r>
              <a:rPr lang="en-US" sz="2800" spc="-155" dirty="0">
                <a:cs typeface="Verdana" panose="020B0604030504040204"/>
              </a:rPr>
              <a:t>    </a:t>
            </a:r>
            <a:r>
              <a:rPr lang="en-US" sz="2800" spc="-59" dirty="0">
                <a:cs typeface="Verdana" panose="020B0604030504040204"/>
              </a:rPr>
              <a:t>digita</a:t>
            </a:r>
            <a:r>
              <a:rPr lang="en-US" sz="2800" spc="-35" dirty="0">
                <a:cs typeface="Verdana" panose="020B0604030504040204"/>
              </a:rPr>
              <a:t>l</a:t>
            </a:r>
            <a:r>
              <a:rPr lang="en-US" sz="2800" spc="-155" dirty="0">
                <a:cs typeface="Verdana" panose="020B0604030504040204"/>
              </a:rPr>
              <a:t> </a:t>
            </a:r>
            <a:r>
              <a:rPr lang="en-US" sz="2800" spc="-80" dirty="0">
                <a:cs typeface="Verdana" panose="020B0604030504040204"/>
              </a:rPr>
              <a:t>privacy  </a:t>
            </a:r>
            <a:r>
              <a:rPr lang="en-US" sz="2800" spc="-50" dirty="0">
                <a:cs typeface="Verdana" panose="020B0604030504040204"/>
              </a:rPr>
              <a:t>is</a:t>
            </a:r>
            <a:r>
              <a:rPr lang="en-US" sz="2800" spc="-150" dirty="0">
                <a:cs typeface="Verdana" panose="020B0604030504040204"/>
              </a:rPr>
              <a:t> </a:t>
            </a:r>
            <a:r>
              <a:rPr lang="en-US" sz="2800" spc="-99" dirty="0">
                <a:cs typeface="Verdana" panose="020B0604030504040204"/>
              </a:rPr>
              <a:t>protected.</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Keep your system updated.</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altLang="en-US" sz="2400" dirty="0">
                <a:latin typeface="Arial" panose="020B0604020202020204" pitchFamily="34" charset="0"/>
              </a:rPr>
              <a:t>Re</a:t>
            </a:r>
            <a:r>
              <a:rPr kumimoji="0" lang="en-US" altLang="en-US" sz="2400" b="0" i="0" u="none" strike="noStrike" cap="none" normalizeH="0" baseline="0" dirty="0">
                <a:ln>
                  <a:noFill/>
                </a:ln>
                <a:solidFill>
                  <a:schemeClr val="tx1"/>
                </a:solidFill>
                <a:effectLst/>
                <a:latin typeface="Arial" panose="020B0604020202020204" pitchFamily="34" charset="0"/>
              </a:rPr>
              <a:t>gularly update passwords.</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Use a virtual keyboard for sensitive information. </a:t>
            </a:r>
          </a:p>
          <a:p>
            <a:pPr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69900" indent="-457200">
              <a:spcBef>
                <a:spcPts val="135"/>
              </a:spcBef>
              <a:buFontTx/>
              <a:buChar char="-"/>
            </a:pPr>
            <a:endParaRPr lang="en-US" sz="2800" dirty="0">
              <a:cs typeface="Verdana" panose="020B0604030504040204"/>
            </a:endParaRPr>
          </a:p>
          <a:p>
            <a:pPr marL="12700" marR="470535">
              <a:lnSpc>
                <a:spcPct val="106000"/>
              </a:lnSpc>
              <a:spcBef>
                <a:spcPts val="15"/>
              </a:spcBef>
            </a:pPr>
            <a:endParaRPr lang="en-US" sz="2800" spc="-99" dirty="0">
              <a:cs typeface="Verdana" panose="020B0604030504040204"/>
            </a:endParaRPr>
          </a:p>
          <a:p>
            <a:pPr marL="469900" marR="470535" indent="-457200">
              <a:lnSpc>
                <a:spcPct val="106000"/>
              </a:lnSpc>
              <a:spcBef>
                <a:spcPts val="15"/>
              </a:spcBef>
              <a:buFontTx/>
              <a:buChar char="-"/>
            </a:pPr>
            <a:endParaRPr lang="en-US" sz="2800" dirty="0">
              <a:cs typeface="Verdana" panose="020B060403050404020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pic>
        <p:nvPicPr>
          <p:cNvPr id="18" name="Picture 17">
            <a:extLst>
              <a:ext uri="{FF2B5EF4-FFF2-40B4-BE49-F238E27FC236}">
                <a16:creationId xmlns:a16="http://schemas.microsoft.com/office/drawing/2014/main" id="{C171902B-73D0-3929-FDBA-552FEF8200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77200" y="781050"/>
            <a:ext cx="2286295" cy="15546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6080" y="333863"/>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Rectangle 2">
            <a:extLst>
              <a:ext uri="{FF2B5EF4-FFF2-40B4-BE49-F238E27FC236}">
                <a16:creationId xmlns:a16="http://schemas.microsoft.com/office/drawing/2014/main" id="{CD845373-2FA5-55D6-45B8-55AFD66A503F}"/>
              </a:ext>
            </a:extLst>
          </p:cNvPr>
          <p:cNvSpPr>
            <a:spLocks noChangeArrowheads="1"/>
          </p:cNvSpPr>
          <p:nvPr/>
        </p:nvSpPr>
        <p:spPr bwMode="auto">
          <a:xfrm>
            <a:off x="320039" y="1012954"/>
            <a:ext cx="115823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Solution:</a:t>
            </a:r>
            <a:r>
              <a:rPr kumimoji="0" lang="en-US" altLang="en-US" sz="2800" b="0" i="0" u="none" strike="noStrike" cap="none" normalizeH="0" baseline="0" dirty="0">
                <a:ln>
                  <a:noFill/>
                </a:ln>
                <a:solidFill>
                  <a:schemeClr val="tx1"/>
                </a:solidFill>
                <a:effectLst/>
              </a:rPr>
              <a:t> Implement a multi-layered security strategy that includes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anti-keylogging software, regular system scans, software updates,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and user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Value Proposition:</a:t>
            </a:r>
            <a:endParaRPr kumimoji="0" lang="en-US" altLang="en-US" sz="2800" b="0" i="0" u="none" strike="noStrike" cap="none" normalizeH="0" baseline="0" dirty="0">
              <a:ln>
                <a:noFill/>
              </a:ln>
              <a:solidFill>
                <a:schemeClr val="tx1"/>
              </a:solidFill>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 Enhanced Security:</a:t>
            </a:r>
            <a:r>
              <a:rPr kumimoji="0" lang="en-US" altLang="en-US" sz="2800" b="0" i="0" u="none" strike="noStrike" cap="none" normalizeH="0" baseline="0" dirty="0">
                <a:ln>
                  <a:noFill/>
                </a:ln>
                <a:solidFill>
                  <a:schemeClr val="tx1"/>
                </a:solidFill>
                <a:effectLst/>
              </a:rPr>
              <a:t> Reduces the risk of data breaches and</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identity theft.</a:t>
            </a: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User Awareness:</a:t>
            </a:r>
            <a:r>
              <a:rPr kumimoji="0" lang="en-US" altLang="en-US" sz="2800" b="0" i="0" u="none" strike="noStrike" cap="none" normalizeH="0" baseline="0" dirty="0">
                <a:ln>
                  <a:noFill/>
                </a:ln>
                <a:solidFill>
                  <a:schemeClr val="tx1"/>
                </a:solidFill>
                <a:effectLst/>
              </a:rPr>
              <a:t> Educates users about keylogging threats and </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protection methods.</a:t>
            </a: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Compliance:</a:t>
            </a:r>
            <a:r>
              <a:rPr kumimoji="0" lang="en-US" altLang="en-US" sz="2800" b="0" i="0" u="none" strike="noStrike" cap="none" normalizeH="0" baseline="0" dirty="0">
                <a:ln>
                  <a:noFill/>
                </a:ln>
                <a:solidFill>
                  <a:schemeClr val="tx1"/>
                </a:solidFill>
                <a:effectLst/>
              </a:rPr>
              <a:t> Helps businesses and organizations comply with </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data protection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pic>
        <p:nvPicPr>
          <p:cNvPr id="15" name="Picture 14">
            <a:extLst>
              <a:ext uri="{FF2B5EF4-FFF2-40B4-BE49-F238E27FC236}">
                <a16:creationId xmlns:a16="http://schemas.microsoft.com/office/drawing/2014/main" id="{1DCB04C8-734D-9C50-F326-8042749E58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39199" y="4953000"/>
            <a:ext cx="3063239" cy="1701946"/>
          </a:xfrm>
          <a:prstGeom prst="rect">
            <a:avLst/>
          </a:prstGeom>
        </p:spPr>
      </p:pic>
      <p:sp>
        <p:nvSpPr>
          <p:cNvPr id="16" name="TextBox 15">
            <a:extLst>
              <a:ext uri="{FF2B5EF4-FFF2-40B4-BE49-F238E27FC236}">
                <a16:creationId xmlns:a16="http://schemas.microsoft.com/office/drawing/2014/main" id="{7BF13C0D-D4E9-ABC0-43F9-3BF9E2CA8A82}"/>
              </a:ext>
            </a:extLst>
          </p:cNvPr>
          <p:cNvSpPr txBox="1"/>
          <p:nvPr/>
        </p:nvSpPr>
        <p:spPr>
          <a:xfrm>
            <a:off x="8162925" y="5181600"/>
            <a:ext cx="3962400" cy="230832"/>
          </a:xfrm>
          <a:prstGeom prst="rect">
            <a:avLst/>
          </a:prstGeom>
          <a:noFill/>
        </p:spPr>
        <p:txBody>
          <a:bodyPr wrap="square" rtlCol="0">
            <a:spAutoFit/>
          </a:bodyPr>
          <a:lstStyle/>
          <a:p>
            <a:r>
              <a:rPr lang="en-IN" sz="900" dirty="0">
                <a:hlinkClick r:id="rId5" tooltip="https://creativecommons.org/licenses/by/3.0/"/>
              </a:rPr>
              <a:t>Y</a:t>
            </a:r>
            <a:endParaRPr lang="en-IN" sz="900" dirty="0"/>
          </a:p>
        </p:txBody>
      </p:sp>
    </p:spTree>
    <p:extLst>
      <p:ext uri="{BB962C8B-B14F-4D97-AF65-F5344CB8AC3E}">
        <p14:creationId xmlns:p14="http://schemas.microsoft.com/office/powerpoint/2010/main" val="321985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1000" y="33161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1">
            <a:extLst>
              <a:ext uri="{FF2B5EF4-FFF2-40B4-BE49-F238E27FC236}">
                <a16:creationId xmlns:a16="http://schemas.microsoft.com/office/drawing/2014/main" id="{A5B8F02C-8CE2-0846-AD7C-FBD0A130457D}"/>
              </a:ext>
            </a:extLst>
          </p:cNvPr>
          <p:cNvSpPr>
            <a:spLocks noChangeArrowheads="1"/>
          </p:cNvSpPr>
          <p:nvPr/>
        </p:nvSpPr>
        <p:spPr bwMode="auto">
          <a:xfrm>
            <a:off x="381000" y="1354639"/>
            <a:ext cx="854056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b="0" i="0" dirty="0">
                <a:effectLst/>
                <a:cs typeface="Calibri"/>
              </a:rPr>
              <a:t>A </a:t>
            </a:r>
            <a:r>
              <a:rPr lang="en-US" sz="2400" i="0" u="sng" strike="noStrike" dirty="0">
                <a:effectLst/>
                <a:cs typeface="Calibri"/>
                <a:hlinkClick r:id="rId2" tooltip="Keystroke Logging">
                  <a:extLst>
                    <a:ext uri="{A12FA001-AC4F-418D-AE19-62706E023703}">
                      <ahyp:hlinkClr xmlns:ahyp="http://schemas.microsoft.com/office/drawing/2018/hyperlinkcolor" val="tx"/>
                    </a:ext>
                  </a:extLst>
                </a:hlinkClick>
              </a:rPr>
              <a:t>keylogger</a:t>
            </a:r>
            <a:r>
              <a:rPr lang="en-US" sz="2400" b="0" i="0" dirty="0">
                <a:effectLst/>
                <a:cs typeface="Calibri"/>
              </a:rPr>
              <a:t> is a type of surveillance technology used to monitor and record each keystroke typed on a specific computer's keyboard. </a:t>
            </a:r>
          </a:p>
          <a:p>
            <a:pPr marL="457200" indent="-457200">
              <a:buFont typeface="Arial" panose="020B0604020202020204" pitchFamily="34" charset="0"/>
              <a:buChar char="•"/>
            </a:pPr>
            <a:r>
              <a:rPr lang="en-US" sz="2400" dirty="0"/>
              <a:t>Approach: Integrating Technical Measures and User Education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Demonstration: Real-Time Simulation of Keylogger Threat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Impact: Mitigating Keylogging Attacks through Proactive Measures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74C24A91-CE4E-81D8-8D17-C860A503059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153400" y="3242682"/>
            <a:ext cx="3886199" cy="3009900"/>
          </a:xfrm>
          <a:prstGeom prst="rect">
            <a:avLst/>
          </a:prstGeom>
        </p:spPr>
      </p:pic>
      <p:sp>
        <p:nvSpPr>
          <p:cNvPr id="12" name="TextBox 11">
            <a:extLst>
              <a:ext uri="{FF2B5EF4-FFF2-40B4-BE49-F238E27FC236}">
                <a16:creationId xmlns:a16="http://schemas.microsoft.com/office/drawing/2014/main" id="{16F8E4EB-4308-227C-3304-93B579B90130}"/>
              </a:ext>
            </a:extLst>
          </p:cNvPr>
          <p:cNvSpPr txBox="1"/>
          <p:nvPr/>
        </p:nvSpPr>
        <p:spPr>
          <a:xfrm>
            <a:off x="7010400" y="7200900"/>
            <a:ext cx="5333619" cy="230832"/>
          </a:xfrm>
          <a:prstGeom prst="rect">
            <a:avLst/>
          </a:prstGeom>
          <a:noFill/>
        </p:spPr>
        <p:txBody>
          <a:bodyPr wrap="square" rtlCol="0">
            <a:spAutoFit/>
          </a:bodyPr>
          <a:lstStyle/>
          <a:p>
            <a:r>
              <a:rPr lang="en-IN" sz="900">
                <a:hlinkClick r:id="rId4" tooltip="https://www.euam-ukraine.eu/news/opinion/explanation-on-automated-fingerprints-identification-system/"/>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TotalTime>
  <Words>1058</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Microsoft JhengHei</vt:lpstr>
      <vt:lpstr>Arial</vt:lpstr>
      <vt:lpstr>Arial Unicode MS</vt:lpstr>
      <vt:lpstr>Calibri</vt:lpstr>
      <vt:lpstr>neue-haas-grotesk-display</vt:lpstr>
      <vt:lpstr>Sitka Small Semibold</vt:lpstr>
      <vt:lpstr>Trebuchet MS</vt:lpstr>
      <vt:lpstr>Verdana</vt:lpstr>
      <vt:lpstr>Office Theme</vt:lpstr>
      <vt:lpstr>Sudeshna Pendyala</vt:lpstr>
      <vt:lpstr>KEY LOGGER AND SECURITY</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PowerPoint Presentation</vt:lpstr>
      <vt:lpstr>PowerPoint Presentation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Praneeth Kumar</dc:title>
  <dc:creator>SUDESHNA</dc:creator>
  <cp:lastModifiedBy>sudeshna pendyala</cp:lastModifiedBy>
  <cp:revision>8</cp:revision>
  <dcterms:created xsi:type="dcterms:W3CDTF">2024-06-03T05:48:59Z</dcterms:created>
  <dcterms:modified xsi:type="dcterms:W3CDTF">2024-06-20T11:53:52Z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