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258" r:id="rId6"/>
    <p:sldId id="265" r:id="rId7"/>
    <p:sldId id="276" r:id="rId8"/>
    <p:sldId id="264" r:id="rId9"/>
    <p:sldId id="277" r:id="rId10"/>
    <p:sldId id="292" r:id="rId11"/>
    <p:sldId id="291" r:id="rId12"/>
    <p:sldId id="278" r:id="rId13"/>
    <p:sldId id="280" r:id="rId14"/>
    <p:sldId id="293" r:id="rId15"/>
    <p:sldId id="307" r:id="rId16"/>
    <p:sldId id="318" r:id="rId18"/>
    <p:sldId id="319" r:id="rId19"/>
    <p:sldId id="268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BB5"/>
    <a:srgbClr val="67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2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51B57-A6ED-4110-91E9-BE3BAD0AFE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B57F5-DDEE-44E7-B060-4EA971D9EC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microsoft.com/office/2007/relationships/media" Target="../media/media2.mp4"/><Relationship Id="rId7" Type="http://schemas.openxmlformats.org/officeDocument/2006/relationships/video" Target="../media/media2.mp4"/><Relationship Id="rId6" Type="http://schemas.openxmlformats.org/officeDocument/2006/relationships/image" Target="../media/image5.png"/><Relationship Id="rId5" Type="http://schemas.microsoft.com/office/2007/relationships/media" Target="../media/media1.mp4"/><Relationship Id="rId4" Type="http://schemas.openxmlformats.org/officeDocument/2006/relationships/video" Target="../media/media1.mp4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2.xml"/><Relationship Id="rId12" Type="http://schemas.openxmlformats.org/officeDocument/2006/relationships/hyperlink" Target="mailto:git@gitlab.cs.fau.de:yh54ojyn/mucosim.git" TargetMode="External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microsoft.com/office/2007/relationships/media" Target="../media/media3.mp4"/><Relationship Id="rId1" Type="http://schemas.openxmlformats.org/officeDocument/2006/relationships/video" Target="../media/media3.mp4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394" y="1361875"/>
            <a:ext cx="10995212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COMPRESSIBLE LATTICE BOLTZMANN SOLVER</a:t>
            </a:r>
            <a:b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CPU BENCHMARK</a:t>
            </a:r>
            <a:endParaRPr lang="en-US" sz="48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52836"/>
            <a:ext cx="9144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MuCoSim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WS 2023/24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PHASE: 2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/>
              <a:t>Sudesh Rathnayake </a:t>
            </a:r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logo with blue line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69" y="152449"/>
            <a:ext cx="3056564" cy="657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99390" y="410019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DRAM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Energy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 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46370" y="1057275"/>
            <a:ext cx="6513195" cy="197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7" name="Picture 6" descr="drampow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3585" y="2950845"/>
            <a:ext cx="4976495" cy="3183890"/>
          </a:xfrm>
          <a:prstGeom prst="rect">
            <a:avLst/>
          </a:prstGeom>
        </p:spPr>
      </p:pic>
      <p:pic>
        <p:nvPicPr>
          <p:cNvPr id="8" name="Picture 7" descr="d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534035"/>
            <a:ext cx="5246370" cy="3566160"/>
          </a:xfrm>
          <a:prstGeom prst="rect">
            <a:avLst/>
          </a:prstGeom>
        </p:spPr>
      </p:pic>
      <p:sp>
        <p:nvSpPr>
          <p:cNvPr id="9" name="TextBox 23"/>
          <p:cNvSpPr txBox="1"/>
          <p:nvPr/>
        </p:nvSpPr>
        <p:spPr>
          <a:xfrm>
            <a:off x="5530850" y="613473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DRAM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Power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 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52085" y="739775"/>
            <a:ext cx="59601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DRAM energy measurements do not show an unexpected behaviour at single core measurements all the time.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2.2 GHz seems to be the lowset energy curve for a wider domain.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DRAM energy contribution to the total energy is in the range of 5%-11%.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7980" y="4684395"/>
            <a:ext cx="5262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First NUMA domain there is a saturating trend considering DRAM power.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Energy Delay Product(EDP)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770" y="701040"/>
            <a:ext cx="8180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Z-plot considers dissipated energy versus any suitable performance metric  for a given program[5][6].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EDP is the gradient of a line passing through in z-plot.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First socket measurements is taken for the Z-plot.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318770" y="626046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Z-plot considering one socket.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edp36"/>
          <p:cNvPicPr>
            <a:picLocks noChangeAspect="1"/>
          </p:cNvPicPr>
          <p:nvPr/>
        </p:nvPicPr>
        <p:blipFill>
          <a:blip r:embed="rId1"/>
          <a:srcRect t="9158" r="8980"/>
          <a:stretch>
            <a:fillRect/>
          </a:stretch>
        </p:blipFill>
        <p:spPr>
          <a:xfrm>
            <a:off x="136525" y="1793240"/>
            <a:ext cx="6191885" cy="4273550"/>
          </a:xfrm>
          <a:prstGeom prst="rect">
            <a:avLst/>
          </a:prstGeom>
        </p:spPr>
      </p:pic>
      <p:pic>
        <p:nvPicPr>
          <p:cNvPr id="7" name="Picture 6" descr="edppoints"/>
          <p:cNvPicPr>
            <a:picLocks noChangeAspect="1"/>
          </p:cNvPicPr>
          <p:nvPr/>
        </p:nvPicPr>
        <p:blipFill>
          <a:blip r:embed="rId2"/>
          <a:srcRect t="10495" r="9022"/>
          <a:stretch>
            <a:fillRect/>
          </a:stretch>
        </p:blipFill>
        <p:spPr>
          <a:xfrm>
            <a:off x="6462395" y="1089025"/>
            <a:ext cx="5514975" cy="3796665"/>
          </a:xfrm>
          <a:prstGeom prst="rect">
            <a:avLst/>
          </a:prstGeom>
        </p:spPr>
      </p:pic>
      <p:sp>
        <p:nvSpPr>
          <p:cNvPr id="8" name="TextBox 23"/>
          <p:cNvSpPr txBox="1"/>
          <p:nvPr/>
        </p:nvSpPr>
        <p:spPr>
          <a:xfrm>
            <a:off x="6328410" y="488569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12: EDP related to 18 and 36 cores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 rot="20580000">
            <a:off x="7403465" y="3601720"/>
            <a:ext cx="264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9093.62 Js/MLUP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 rot="21060000">
            <a:off x="9003665" y="3709670"/>
            <a:ext cx="264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3104.28 Js/MLUP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05600" y="5440045"/>
            <a:ext cx="5185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This verifies the earlier point relating energy with first four frequencies. 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Energy Delay Product(EDP)...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770" y="701040"/>
            <a:ext cx="818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With EDP the trade of between energy and performance can be discribed.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873125" y="591820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E</a:t>
            </a:r>
            <a:r>
              <a:rPr lang="en-US" sz="1400">
                <a:sym typeface="+mn-ea"/>
              </a:rPr>
              <a:t>nergy and performance trae-off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edpm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770" y="1069340"/>
            <a:ext cx="6906260" cy="47936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 rot="21060000">
            <a:off x="2034540" y="4629150"/>
            <a:ext cx="26454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rgbClr val="FF0000"/>
                </a:solidFill>
              </a:rPr>
              <a:t>3570.48 Js/MLUP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6986905" y="1892935"/>
            <a:ext cx="41770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Considering EDP it is vissible that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33 cores @ 2.2 GHz have the same energy efficiency as the 36 cores @ 3.0 GHz.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But, performance wise it loose nearly 10%. 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Hotspot measurements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0" y="495617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Performance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1460" y="720090"/>
            <a:ext cx="8460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Considered the stream, coliision and newtonRaphson kernels.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Observed the performance, memory bandwidth saturations and energy contributions.</a:t>
            </a:r>
            <a:endParaRPr lang="en-US"/>
          </a:p>
        </p:txBody>
      </p:sp>
      <p:pic>
        <p:nvPicPr>
          <p:cNvPr id="7" name="Picture 6" descr="lupkerna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422400"/>
            <a:ext cx="4865370" cy="3476625"/>
          </a:xfrm>
          <a:prstGeom prst="rect">
            <a:avLst/>
          </a:prstGeom>
        </p:spPr>
      </p:pic>
      <p:pic>
        <p:nvPicPr>
          <p:cNvPr id="3" name="Picture 2" descr="memorykernel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30" y="1330325"/>
            <a:ext cx="4874895" cy="3641725"/>
          </a:xfrm>
          <a:prstGeom prst="rect">
            <a:avLst/>
          </a:prstGeom>
        </p:spPr>
      </p:pic>
      <p:sp>
        <p:nvSpPr>
          <p:cNvPr id="4" name="TextBox 23"/>
          <p:cNvSpPr txBox="1"/>
          <p:nvPr/>
        </p:nvSpPr>
        <p:spPr>
          <a:xfrm>
            <a:off x="5924550" y="495617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Memory bandwidth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7360" y="5576570"/>
            <a:ext cx="89503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newtonRaphson kernel does not show any saturation in full node.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collision and streaming shows the sathrating trend inside the first NUMA doamin.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owerkernel2.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0465" y="1283335"/>
            <a:ext cx="4044950" cy="2954020"/>
          </a:xfrm>
          <a:prstGeom prst="rect">
            <a:avLst/>
          </a:prstGeom>
        </p:spPr>
      </p:pic>
      <p:pic>
        <p:nvPicPr>
          <p:cNvPr id="11" name="Picture 10" descr="energykernel3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445" y="1281430"/>
            <a:ext cx="3722370" cy="27825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Hotspot measurements...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1460" y="720090"/>
            <a:ext cx="9981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previously observed, unexpected measurement point at single cores does not appear in energy plots .</a:t>
            </a:r>
            <a:endParaRPr lang="en-US"/>
          </a:p>
        </p:txBody>
      </p:sp>
      <p:sp>
        <p:nvSpPr>
          <p:cNvPr id="4" name="TextBox 23"/>
          <p:cNvSpPr txBox="1"/>
          <p:nvPr/>
        </p:nvSpPr>
        <p:spPr>
          <a:xfrm>
            <a:off x="3309620" y="423735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Energy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600575" y="4682490"/>
            <a:ext cx="7167880" cy="1972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three kernels contributes 9% - 16% to the main energy measurements.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newtonRaphson has the highest contribution while showing a scalable performance within the node.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Bothe the highest hotspot ranks seems to be have similiar variation in terms of power and energy.</a:t>
            </a:r>
            <a:endParaRPr lang="en-US"/>
          </a:p>
        </p:txBody>
      </p:sp>
      <p:pic>
        <p:nvPicPr>
          <p:cNvPr id="5" name="Picture 4" descr="energykernel1.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283335"/>
            <a:ext cx="3932555" cy="2750820"/>
          </a:xfrm>
          <a:prstGeom prst="rect">
            <a:avLst/>
          </a:prstGeom>
        </p:spPr>
      </p:pic>
      <p:pic>
        <p:nvPicPr>
          <p:cNvPr id="10" name="Picture 9" descr="energykernel2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" y="3956685"/>
            <a:ext cx="4025265" cy="2644140"/>
          </a:xfrm>
          <a:prstGeom prst="rect">
            <a:avLst/>
          </a:prstGeom>
        </p:spPr>
      </p:pic>
      <p:sp>
        <p:nvSpPr>
          <p:cNvPr id="15" name="TextBox 23"/>
          <p:cNvSpPr txBox="1"/>
          <p:nvPr/>
        </p:nvSpPr>
        <p:spPr>
          <a:xfrm>
            <a:off x="7530465" y="4237355"/>
            <a:ext cx="423799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11:Power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oofline"/>
          <p:cNvPicPr>
            <a:picLocks noChangeAspect="1"/>
          </p:cNvPicPr>
          <p:nvPr/>
        </p:nvPicPr>
        <p:blipFill>
          <a:blip r:embed="rId1"/>
          <a:srcRect l="6064" t="6603" r="8353"/>
          <a:stretch>
            <a:fillRect/>
          </a:stretch>
        </p:blipFill>
        <p:spPr>
          <a:xfrm>
            <a:off x="38735" y="1156335"/>
            <a:ext cx="6551295" cy="5029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Roofline modelling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791845" y="610552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Roofline diagram.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97065" y="933450"/>
            <a:ext cx="4718685" cy="4984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90030" y="575310"/>
            <a:ext cx="47682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LIKWID-bench tool is utilized to construct the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empherical roofline diagram [7].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Maximum performance is related to the SSE FLOPS.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Maximum data throughput is related to the likwid-bench load_sse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Here the performance metric is double precision performance.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Stream kernal does not have any flops.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CLBM application is close to memory bound.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Remarks.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4873" y="923636"/>
            <a:ext cx="11342254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the first kind of benchmarking effort considering LBM in compressible supersonic flow.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CLBM 2D test application shows scalable performance.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Solver is close to memory bound.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Optimal energy can be observed at the first socket in fritz node considering 1.8 GHz, 2.0 GHz, 2.2 GHz and 2.4 GHz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EDP  results verified the point above.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DRAM energy contribution to the total energy is 5%-11%.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Investigation of optimal energy point for the present implementation.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roofline analysis the application has arbitrary horizontal roofs.</a:t>
            </a:r>
            <a:endParaRPr lang="en-US" sz="2400" dirty="0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sz="2400" dirty="0"/>
              <a:t>Thers is more room for code optimization.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Root finding scheme has less significance interms of performance, even though root finding algorithm was the highlight in previous literature regarding , this LBM regime.</a:t>
            </a:r>
            <a:endParaRPr lang="en-US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Reference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618" y="858982"/>
            <a:ext cx="1127760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  <a:buFont typeface="+mj-lt"/>
              <a:buAutoNum type="arabicPeriod"/>
            </a:pPr>
            <a:r>
              <a:rPr lang="en-US" b="1" dirty="0"/>
              <a:t>The Landscape of Parallel Computing Research A View from Berkeley, </a:t>
            </a:r>
            <a:r>
              <a:rPr lang="en-US" dirty="0"/>
              <a:t>2006 </a:t>
            </a:r>
            <a:br>
              <a:rPr lang="en-US" dirty="0"/>
            </a:br>
            <a:r>
              <a:rPr lang="en-US" dirty="0"/>
              <a:t>Electrical Engineering and Computer Sciences, University of California at Berkeley, </a:t>
            </a:r>
            <a:r>
              <a:rPr lang="en-US" i="1" dirty="0"/>
              <a:t>Electrical Engineering and Computer Sciences, University of California at Berkeley,</a:t>
            </a:r>
            <a:endParaRPr lang="en-US" i="1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A. A. Mohamad. </a:t>
            </a:r>
            <a:r>
              <a:rPr lang="en-US" b="1" dirty="0"/>
              <a:t>Lattice Boltzmann Method Fundamentals and Engineering Applications with Computer Codes</a:t>
            </a:r>
            <a:r>
              <a:rPr lang="en-US" dirty="0"/>
              <a:t>. Springer, 2019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Timm </a:t>
            </a:r>
            <a:r>
              <a:rPr lang="en-US" dirty="0" err="1"/>
              <a:t>Krüger</a:t>
            </a:r>
            <a:r>
              <a:rPr lang="en-US" dirty="0"/>
              <a:t>, Halim </a:t>
            </a:r>
            <a:r>
              <a:rPr lang="en-US" dirty="0" err="1"/>
              <a:t>Kusumaatmaja</a:t>
            </a:r>
            <a:r>
              <a:rPr lang="en-US" dirty="0"/>
              <a:t>, </a:t>
            </a:r>
            <a:r>
              <a:rPr lang="en-US" dirty="0" err="1"/>
              <a:t>Alexandr</a:t>
            </a:r>
            <a:r>
              <a:rPr lang="en-US" dirty="0"/>
              <a:t> Kuzmin, </a:t>
            </a:r>
            <a:r>
              <a:rPr lang="en-US" dirty="0" err="1"/>
              <a:t>Orest</a:t>
            </a:r>
            <a:r>
              <a:rPr lang="en-US" dirty="0"/>
              <a:t> </a:t>
            </a:r>
            <a:r>
              <a:rPr lang="en-US" dirty="0" err="1"/>
              <a:t>Shardt</a:t>
            </a:r>
            <a:r>
              <a:rPr lang="en-US" dirty="0"/>
              <a:t>, Goncalo Silva, and </a:t>
            </a:r>
            <a:r>
              <a:rPr lang="en-US" dirty="0" err="1"/>
              <a:t>Erlend</a:t>
            </a:r>
            <a:r>
              <a:rPr lang="en-US" dirty="0"/>
              <a:t> Magnus </a:t>
            </a:r>
            <a:r>
              <a:rPr lang="en-US" dirty="0" err="1"/>
              <a:t>Viggen</a:t>
            </a:r>
            <a:r>
              <a:rPr lang="en-US" dirty="0"/>
              <a:t>. </a:t>
            </a:r>
            <a:r>
              <a:rPr lang="en-US" b="1" dirty="0"/>
              <a:t>The Lattice Boltzmann Method</a:t>
            </a:r>
            <a:r>
              <a:rPr lang="en-US" dirty="0"/>
              <a:t>. Springer International Publishing, 2017.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Jonas Latt, Christophe Coreixas, Joël Beny, and Andrea Parmigiani. Efficient supersonic flow simulations using lattice boltzmann methods based on numerical equilibria. Philosoph_x0002_ical Transactions of the Royal Society A:Mathematical, Physical and Engineering Sciences,378(2175):20190559, jun 2020.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https://blogs.fau.de/hager/archives/tag/energy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Ayesha Afzal,Georg Hager,Gerhard Wellein,SPEChpc 2021 Benchmarks on Ice Lake and Sapphire Rapids Infiniband Clusters: A Performance and Energy Case Study, SC-W '23: Proceedings of the SC '23 Workshops of The International Conference on High Performance Computing, Network, Storage, and Analysis,November 2023, Pages 245–1254, https://doi.org/10.1145/3624062.3624197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r>
              <a:rPr lang="en-US" dirty="0"/>
              <a:t>https://github.com/RRZE-HPC/likwid/wiki/Tutorial:-Empirical-Roofline-Model</a:t>
            </a: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US" dirty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US" i="1" dirty="0"/>
          </a:p>
          <a:p>
            <a:pPr marL="342900" indent="-342900">
              <a:buSzPct val="100000"/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id with blue and red dot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89141"/>
            <a:ext cx="2694101" cy="1515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Introduction: Summary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199" y="662781"/>
            <a:ext cx="10636576" cy="4597375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Lattice Boltzmann Method(LBM) 	c</a:t>
            </a:r>
            <a:r>
              <a:rPr lang="en-US" sz="2000" dirty="0"/>
              <a:t>ommonly adopt a structured grid in practice. </a:t>
            </a:r>
            <a:endParaRPr lang="en-US" sz="2000" dirty="0"/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Naturally adapted to parallel processes computing. [3].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“Collide and Stream” algorithms.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Compressible LBM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populations to integrate energy equation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apart from the mass, and momentum equations.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present solver based on Entropic Lattice Boltzmann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Method (ELBM)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81400" y="1196610"/>
            <a:ext cx="5850904" cy="1015663"/>
            <a:chOff x="3669323" y="1147049"/>
            <a:chExt cx="5850904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3669323" y="1147049"/>
              <a:ext cx="58509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“Represented by a regular grid; points on grid are conceptually updated together. It has high spatial locality”’[1]</a:t>
              </a:r>
              <a:endParaRPr lang="en-US" sz="2000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3669323" y="1152787"/>
              <a:ext cx="5373278" cy="947384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9700" y="1704442"/>
            <a:ext cx="32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Exemplary structured grid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64569" y="993531"/>
            <a:ext cx="0" cy="20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-414188" y="2961468"/>
            <a:ext cx="6249584" cy="724013"/>
            <a:chOff x="-414188" y="2961468"/>
            <a:chExt cx="6249584" cy="724013"/>
          </a:xfrm>
        </p:grpSpPr>
        <p:grpSp>
          <p:nvGrpSpPr>
            <p:cNvPr id="14" name="Group 13"/>
            <p:cNvGrpSpPr/>
            <p:nvPr/>
          </p:nvGrpSpPr>
          <p:grpSpPr>
            <a:xfrm>
              <a:off x="-414188" y="3172519"/>
              <a:ext cx="3681548" cy="512962"/>
              <a:chOff x="-242685" y="641818"/>
              <a:chExt cx="3968176" cy="8329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-242685" y="641820"/>
                    <a:ext cx="3968176" cy="8329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1960"/>
                      </a:lnSpc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  <a:p>
                    <a:pPr marL="179705" indent="-179705" algn="l">
                      <a:lnSpc>
                        <a:spcPts val="1960"/>
                      </a:lnSpc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</a:pPr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2685" y="641820"/>
                    <a:ext cx="3968176" cy="83295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Flowchart: Connector 16"/>
              <p:cNvSpPr/>
              <p:nvPr/>
            </p:nvSpPr>
            <p:spPr>
              <a:xfrm>
                <a:off x="2221292" y="641818"/>
                <a:ext cx="295937" cy="444987"/>
              </a:xfrm>
              <a:prstGeom prst="flowChartConnector">
                <a:avLst/>
              </a:prstGeom>
              <a:solidFill>
                <a:schemeClr val="accent6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14572" y="3172519"/>
                  <a:ext cx="3220824" cy="5129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960"/>
                    </a:lnSpc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  <a:p>
                  <a:pPr marL="179705" indent="-179705" algn="l">
                    <a:lnSpc>
                      <a:spcPts val="1960"/>
                    </a:lnSpc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</a:pPr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572" y="3172519"/>
                  <a:ext cx="3220824" cy="51296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977662" y="2961468"/>
              <a:ext cx="289698" cy="16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0"/>
            </p:cNvCxnSpPr>
            <p:nvPr/>
          </p:nvCxnSpPr>
          <p:spPr>
            <a:xfrm flipH="1">
              <a:off x="1426586" y="2961468"/>
              <a:ext cx="320152" cy="211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collis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64175" y="2215953"/>
            <a:ext cx="2702849" cy="1520353"/>
          </a:xfrm>
          <a:prstGeom prst="rect">
            <a:avLst/>
          </a:prstGeom>
        </p:spPr>
      </p:pic>
      <p:pic>
        <p:nvPicPr>
          <p:cNvPr id="25" name="PointMovingOnShapes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192088" y="4254288"/>
            <a:ext cx="2702851" cy="15203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05187" y="3774000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02: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Collide and Stream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954678" y="5910514"/>
            <a:ext cx="3128927" cy="58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03: f and g populations in a lattice node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172146" y="3462113"/>
                <a:ext cx="6116664" cy="74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using discreate entropy function by formulating a 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minimization problem.</a:t>
                </a:r>
                <a:endParaRPr lang="en-US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46" y="3462113"/>
                <a:ext cx="6116664" cy="747833"/>
              </a:xfrm>
              <a:prstGeom prst="rect">
                <a:avLst/>
              </a:prstGeom>
              <a:blipFill rotWithShape="1">
                <a:blip r:embed="rId10"/>
                <a:stretch>
                  <a:fillRect l="-5" t="-12" b="7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709863" y="3619633"/>
            <a:ext cx="44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grid with arrows pointing to the center&#10;&#10;Description automatically generated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144" y="3940039"/>
            <a:ext cx="2494693" cy="151606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096000" y="5463235"/>
            <a:ext cx="2702852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04:Lattice with D2Q9 stencil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759608" y="6375103"/>
            <a:ext cx="43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2"/>
              </a:rPr>
              <a:t>git@gitlab.cs.fau.de:yh54ojyn/</a:t>
            </a:r>
            <a:r>
              <a:rPr lang="en-US" dirty="0" err="1">
                <a:hlinkClick r:id="rId12"/>
              </a:rPr>
              <a:t>mucosim.git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0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54661" cy="68103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Test system &amp; CLBM solver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6250" y="531502"/>
            <a:ext cx="10663046" cy="370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Algorithm</a:t>
            </a:r>
            <a:endParaRPr lang="en-US" sz="2000" b="1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Solver is based on C++ with OpenMP and build using </a:t>
            </a:r>
            <a:r>
              <a:rPr lang="en-US" sz="2000" dirty="0" err="1"/>
              <a:t>Cmake</a:t>
            </a:r>
            <a:r>
              <a:rPr lang="en-US" sz="2000" dirty="0"/>
              <a:t> 3.23.1.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Input parameter file defines the simulation properties.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benchmarking, a 2D shock tube simulation is considered.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Stencil configuration : D2Q9 (</a:t>
            </a:r>
            <a:r>
              <a:rPr lang="en-US" sz="2000" dirty="0">
                <a:sym typeface="+mn-ea"/>
              </a:rPr>
              <a:t>D2Q9 </a:t>
            </a:r>
            <a:r>
              <a:rPr lang="en-US" sz="2000" dirty="0"/>
              <a:t>X 2 in one LB node)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u="sng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22" name="shock">
            <a:hlinkClick r:id="" action="ppaction://media"/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8943975" y="132292"/>
            <a:ext cx="3043779" cy="17121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43974" y="1918436"/>
            <a:ext cx="3043779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05: Results for density variation of air inside a 2D shock tube using CLBM solver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3281836"/>
            <a:ext cx="6391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Tools</a:t>
            </a:r>
            <a:endParaRPr lang="en-US" sz="1800" b="1" u="sn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LIKWID version  : 5.3.0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LIKWID flags       : </a:t>
            </a:r>
            <a:r>
              <a:rPr lang="en-US" dirty="0" err="1"/>
              <a:t>likwid-perfctr</a:t>
            </a:r>
            <a:r>
              <a:rPr lang="en-US" dirty="0"/>
              <a:t> -g MEM/ENERGY/MEM_DP </a:t>
            </a:r>
            <a:endParaRPr lang="en-US" dirty="0"/>
          </a:p>
          <a:p>
            <a:r>
              <a:rPr lang="en-US" dirty="0"/>
              <a:t>	                 : </a:t>
            </a:r>
            <a:r>
              <a:rPr lang="en-US" dirty="0" err="1"/>
              <a:t>likwid</a:t>
            </a:r>
            <a:r>
              <a:rPr lang="en-US" dirty="0"/>
              <a:t>-topology	  </a:t>
            </a:r>
            <a:endParaRPr lang="en-US" dirty="0"/>
          </a:p>
        </p:txBody>
      </p:sp>
      <p:graphicFrame>
        <p:nvGraphicFramePr>
          <p:cNvPr id="11" name="Table 8"/>
          <p:cNvGraphicFramePr>
            <a:graphicFrameLocks noGrp="1"/>
          </p:cNvGraphicFramePr>
          <p:nvPr/>
        </p:nvGraphicFramePr>
        <p:xfrm>
          <a:off x="7353237" y="3154360"/>
          <a:ext cx="4262309" cy="350430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089009"/>
                <a:gridCol w="2173300"/>
              </a:tblGrid>
              <a:tr h="278504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Fritz</a:t>
                      </a:r>
                      <a:endParaRPr lang="en-US" sz="1400" b="0" dirty="0"/>
                    </a:p>
                  </a:txBody>
                  <a:tcPr/>
                </a:tc>
              </a:tr>
              <a:tr h="487382">
                <a:tc>
                  <a:txBody>
                    <a:bodyPr/>
                    <a:lstStyle/>
                    <a:p>
                      <a:r>
                        <a:rPr lang="en-US" sz="1400" dirty="0"/>
                        <a:t>Processor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Intel Xeon Platinum 8360Y</a:t>
                      </a:r>
                      <a:endParaRPr lang="en-US" sz="1400" dirty="0"/>
                    </a:p>
                  </a:txBody>
                  <a:tcPr/>
                </a:tc>
              </a:tr>
              <a:tr h="487382">
                <a:tc>
                  <a:txBody>
                    <a:bodyPr/>
                    <a:lstStyle/>
                    <a:p>
                      <a:r>
                        <a:rPr lang="en-US" sz="1400" dirty="0"/>
                        <a:t>Micro 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Icelake</a:t>
                      </a:r>
                      <a:r>
                        <a:rPr lang="en-US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278504">
                <a:tc>
                  <a:txBody>
                    <a:bodyPr/>
                    <a:lstStyle/>
                    <a:p>
                      <a:r>
                        <a:rPr lang="en-US" sz="1400" dirty="0"/>
                        <a:t>Frequency [GHz]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  <a:endParaRPr lang="en-US" sz="1400" dirty="0"/>
                    </a:p>
                  </a:txBody>
                  <a:tcPr/>
                </a:tc>
              </a:tr>
              <a:tr h="278504">
                <a:tc>
                  <a:txBody>
                    <a:bodyPr/>
                    <a:lstStyle/>
                    <a:p>
                      <a:r>
                        <a:rPr lang="en-US" sz="1400" dirty="0"/>
                        <a:t>Cores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</a:tr>
              <a:tr h="278504">
                <a:tc>
                  <a:txBody>
                    <a:bodyPr/>
                    <a:lstStyle/>
                    <a:p>
                      <a:r>
                        <a:rPr lang="en-US" sz="1400" dirty="0"/>
                        <a:t>Sockets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(No SMT)</a:t>
                      </a:r>
                      <a:endParaRPr lang="en-US" sz="1400" dirty="0"/>
                    </a:p>
                  </a:txBody>
                  <a:tcPr/>
                </a:tc>
              </a:tr>
              <a:tr h="278504">
                <a:tc>
                  <a:txBody>
                    <a:bodyPr/>
                    <a:lstStyle/>
                    <a:p>
                      <a:r>
                        <a:rPr lang="en-US" sz="1400" dirty="0"/>
                        <a:t>NUMA domains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487382">
                <a:tc>
                  <a:txBody>
                    <a:bodyPr/>
                    <a:lstStyle/>
                    <a:p>
                      <a:r>
                        <a:rPr lang="en-US" sz="1400" dirty="0"/>
                        <a:t>Main memory [GB]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256 </a:t>
                      </a:r>
                      <a:endParaRPr lang="en-US" sz="1400" dirty="0"/>
                    </a:p>
                  </a:txBody>
                  <a:tcPr/>
                </a:tc>
              </a:tr>
              <a:tr h="487382">
                <a:tc>
                  <a:txBody>
                    <a:bodyPr/>
                    <a:lstStyle/>
                    <a:p>
                      <a:r>
                        <a:rPr lang="en-US" sz="1400" dirty="0"/>
                        <a:t>Thermal design power [W]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53237" y="2712484"/>
            <a:ext cx="63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Test system</a:t>
            </a:r>
            <a:r>
              <a:rPr lang="en-US" dirty="0"/>
              <a:t>	  </a:t>
            </a:r>
            <a:endParaRPr lang="en-US" dirty="0"/>
          </a:p>
        </p:txBody>
      </p:sp>
      <p:sp>
        <p:nvSpPr>
          <p:cNvPr id="2" name="TextBox 8"/>
          <p:cNvSpPr txBox="1"/>
          <p:nvPr/>
        </p:nvSpPr>
        <p:spPr>
          <a:xfrm>
            <a:off x="476250" y="5096031"/>
            <a:ext cx="639127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 b="1" u="sng" dirty="0"/>
              <a:t>Compiler </a:t>
            </a:r>
            <a:endParaRPr lang="en-US" sz="1800" b="1" u="sng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GNU  g++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compiler flags       : </a:t>
            </a:r>
            <a:r>
              <a:rPr lang="en-US" dirty="0">
                <a:sym typeface="+mn-ea"/>
              </a:rPr>
              <a:t>-O3 –march=native –</a:t>
            </a:r>
            <a:r>
              <a:rPr lang="en-US" dirty="0" err="1">
                <a:sym typeface="+mn-ea"/>
              </a:rPr>
              <a:t>mavx</a:t>
            </a:r>
            <a:r>
              <a:rPr lang="en-US" dirty="0">
                <a:sym typeface="+mn-ea"/>
              </a:rPr>
              <a:t> –</a:t>
            </a:r>
            <a:r>
              <a:rPr lang="en-US" dirty="0" err="1">
                <a:sym typeface="+mn-ea"/>
              </a:rPr>
              <a:t>ftree</a:t>
            </a:r>
            <a:r>
              <a:rPr lang="en-US" dirty="0">
                <a:sym typeface="+mn-ea"/>
              </a:rPr>
              <a:t>-vectorize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             	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2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Issues: Phase01</a:t>
            </a:r>
            <a:endParaRPr lang="en-US" b="1" u="sng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9625" y="1597660"/>
            <a:ext cx="4174490" cy="2182495"/>
            <a:chOff x="1849679" y="2020519"/>
            <a:chExt cx="5460904" cy="2989995"/>
          </a:xfrm>
        </p:grpSpPr>
        <p:pic>
          <p:nvPicPr>
            <p:cNvPr id="21" name="Picture 20" descr="A graph of a number of people&#10;&#10;Description automatically generated with medium confidence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0" t="7793" r="9297" b="2689"/>
            <a:stretch>
              <a:fillRect/>
            </a:stretch>
          </p:blipFill>
          <p:spPr>
            <a:xfrm>
              <a:off x="1849679" y="2020519"/>
              <a:ext cx="5460904" cy="2989995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4137241" y="2186277"/>
              <a:ext cx="1541493" cy="341259"/>
              <a:chOff x="4037083" y="1557110"/>
              <a:chExt cx="1541493" cy="3412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037083" y="1562571"/>
                <a:ext cx="780481" cy="33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S0</a:t>
                </a:r>
                <a:endParaRPr lang="en-US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98095" y="1557110"/>
                <a:ext cx="780481" cy="334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S1</a:t>
                </a:r>
                <a:endParaRPr lang="en-US" sz="1000" dirty="0"/>
              </a:p>
            </p:txBody>
          </p:sp>
        </p:grpSp>
      </p:grpSp>
      <p:pic>
        <p:nvPicPr>
          <p:cNvPr id="23" name="Picture 22" descr="A graph with a li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" y="3519805"/>
            <a:ext cx="3519170" cy="2474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52248" y="3780350"/>
            <a:ext cx="5010836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6: Performance saturation in one node.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(phase:01)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" y="5994294"/>
            <a:ext cx="425310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7: single core performance for fixed 2.4GHz.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81475" y="168910"/>
            <a:ext cx="7781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single core performance doamin size of 500x500 fits to L3 cache.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Bad scaling behaviour after the second socket.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Total memory bandwidth and performance has a  saturating trend in 1</a:t>
            </a:r>
            <a:r>
              <a:rPr lang="en-US" baseline="30000" dirty="0">
                <a:sym typeface="+mn-ea"/>
              </a:rPr>
              <a:t>st</a:t>
            </a:r>
            <a:r>
              <a:rPr lang="en-US" dirty="0">
                <a:sym typeface="+mn-ea"/>
              </a:rPr>
              <a:t> NUMA domain.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expf4; calculation of exponential function using </a:t>
            </a:r>
            <a:r>
              <a:rPr lang="en-US" dirty="0" err="1">
                <a:sym typeface="+mn-ea"/>
              </a:rPr>
              <a:t>math.h</a:t>
            </a:r>
            <a:r>
              <a:rPr lang="en-US" dirty="0">
                <a:sym typeface="+mn-ea"/>
              </a:rPr>
              <a:t> library is critical inside the </a:t>
            </a:r>
            <a:r>
              <a:rPr lang="en-US" dirty="0" err="1">
                <a:sym typeface="+mn-ea"/>
              </a:rPr>
              <a:t>newtonRaphson</a:t>
            </a:r>
            <a:r>
              <a:rPr lang="en-US" dirty="0">
                <a:sym typeface="+mn-ea"/>
              </a:rPr>
              <a:t> kernel.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graph of a number of cursive lines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t="8375" r="8970"/>
          <a:stretch>
            <a:fillRect/>
          </a:stretch>
        </p:blipFill>
        <p:spPr>
          <a:xfrm>
            <a:off x="7159625" y="4189095"/>
            <a:ext cx="4173855" cy="2147570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6952908" y="6227005"/>
            <a:ext cx="5010836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8: Memory bandwidth saturation in one node.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(phase:01)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662940"/>
            <a:ext cx="3369945" cy="2489835"/>
          </a:xfrm>
          <a:prstGeom prst="rect">
            <a:avLst/>
          </a:prstGeom>
        </p:spPr>
      </p:pic>
      <p:sp>
        <p:nvSpPr>
          <p:cNvPr id="11" name="TextBox 24"/>
          <p:cNvSpPr txBox="1"/>
          <p:nvPr/>
        </p:nvSpPr>
        <p:spPr>
          <a:xfrm>
            <a:off x="-71692" y="3257444"/>
            <a:ext cx="425310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6: </a:t>
            </a:r>
            <a:r>
              <a:rPr lang="en-US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Vtune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hotspot results..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896360" y="3599815"/>
            <a:ext cx="2855595" cy="1213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BAD IMPLEMENTATION?</a:t>
            </a:r>
            <a:endParaRPr lang="en-US"/>
          </a:p>
          <a:p>
            <a:r>
              <a:rPr lang="en-US"/>
              <a:t>NEED CODE OPTIMIZATIONS?</a:t>
            </a:r>
            <a:endParaRPr lang="en-US"/>
          </a:p>
          <a:p>
            <a:r>
              <a:rPr lang="en-US"/>
              <a:t>OpenMP sheduling?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Issues: Phase01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1815" y="953135"/>
            <a:ext cx="8722995" cy="422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According to the initial  profiling results; investigated possible issues in </a:t>
            </a:r>
            <a:r>
              <a:rPr lang="en-US" dirty="0" err="1">
                <a:sym typeface="+mn-ea"/>
              </a:rPr>
              <a:t>newtonRaphson</a:t>
            </a:r>
            <a:r>
              <a:rPr lang="en-US" dirty="0">
                <a:sym typeface="+mn-ea"/>
              </a:rPr>
              <a:t> kernel.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Repeated calls for </a:t>
            </a:r>
            <a:r>
              <a:rPr lang="en-US" dirty="0">
                <a:sym typeface="+mn-ea"/>
              </a:rPr>
              <a:t>expf4 unnecessarily. 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Since it’s the hotpost,  investigated  the possible code optimizations.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Therefore, modifiedthe newtonRapson subroutines.</a:t>
            </a:r>
            <a:endParaRPr lang="en-US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Further, experimented OpenMP sheduling chunk size.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High OpenMP overhead for small domain sizes.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Tried performance vs chunk size investigations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Use the static sheduling.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Found out that peformance is better in default settings compared to settings with chunk size.</a:t>
            </a:r>
            <a:endParaRPr lang="en-US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Ready for phase to tests.</a:t>
            </a:r>
            <a:endParaRPr lang="en-US" dirty="0"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Strong scaling.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7190" y="1020445"/>
            <a:ext cx="4987290" cy="422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Better strong scaling results compared to phase 01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Performance saturation in 1</a:t>
            </a:r>
            <a:r>
              <a:rPr lang="en-US" baseline="30000" dirty="0">
                <a:sym typeface="+mn-ea"/>
              </a:rPr>
              <a:t>st </a:t>
            </a:r>
            <a:r>
              <a:rPr lang="en-US" dirty="0">
                <a:sym typeface="+mn-ea"/>
              </a:rPr>
              <a:t> NUMA domain.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Maximum performance of ~26 MLUP/S with using full node. </a:t>
            </a:r>
            <a:endParaRPr lang="en-US" dirty="0">
              <a:sym typeface="+mn-ea"/>
            </a:endParaRPr>
          </a:p>
        </p:txBody>
      </p:sp>
      <p:pic>
        <p:nvPicPr>
          <p:cNvPr id="8" name="Picture 7" descr="perf"/>
          <p:cNvPicPr>
            <a:picLocks noChangeAspect="1"/>
          </p:cNvPicPr>
          <p:nvPr/>
        </p:nvPicPr>
        <p:blipFill>
          <a:blip r:embed="rId1"/>
          <a:srcRect l="4726" t="9429" r="7713"/>
          <a:stretch>
            <a:fillRect/>
          </a:stretch>
        </p:blipFill>
        <p:spPr>
          <a:xfrm>
            <a:off x="6517640" y="80645"/>
            <a:ext cx="5421630" cy="3754755"/>
          </a:xfrm>
          <a:prstGeom prst="rect">
            <a:avLst/>
          </a:prstGeom>
        </p:spPr>
      </p:pic>
      <p:pic>
        <p:nvPicPr>
          <p:cNvPr id="9" name="Picture 8" descr="mem"/>
          <p:cNvPicPr>
            <a:picLocks noChangeAspect="1"/>
          </p:cNvPicPr>
          <p:nvPr/>
        </p:nvPicPr>
        <p:blipFill>
          <a:blip r:embed="rId2"/>
          <a:srcRect l="3317" t="8648" r="7494"/>
          <a:stretch>
            <a:fillRect/>
          </a:stretch>
        </p:blipFill>
        <p:spPr>
          <a:xfrm>
            <a:off x="494030" y="2536825"/>
            <a:ext cx="5601970" cy="3792855"/>
          </a:xfrm>
          <a:prstGeom prst="rect">
            <a:avLst/>
          </a:prstGeom>
        </p:spPr>
      </p:pic>
      <p:sp>
        <p:nvSpPr>
          <p:cNvPr id="12" name="TextBox 23"/>
          <p:cNvSpPr txBox="1"/>
          <p:nvPr/>
        </p:nvSpPr>
        <p:spPr>
          <a:xfrm>
            <a:off x="6725920" y="3735705"/>
            <a:ext cx="521335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7: Performance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measurements in one node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701040" y="6329680"/>
            <a:ext cx="558355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8: Memory bandwidth  measurements in one node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459220" y="4606925"/>
            <a:ext cx="4987290" cy="2064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Memory Bandwidth also saturates in 1</a:t>
            </a:r>
            <a:r>
              <a:rPr lang="en-US" baseline="30000" dirty="0">
                <a:sym typeface="+mn-ea"/>
              </a:rPr>
              <a:t>st </a:t>
            </a:r>
            <a:r>
              <a:rPr lang="en-US" dirty="0">
                <a:sym typeface="+mn-ea"/>
              </a:rPr>
              <a:t> NUMA domain. (74.5 GB/s).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single core performance is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~2x</a:t>
            </a:r>
            <a:r>
              <a:rPr lang="en-US" dirty="0">
                <a:sym typeface="+mn-ea"/>
              </a:rPr>
              <a:t> compared to phase 01.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Profiling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6060" y="4722495"/>
            <a:ext cx="4987290" cy="422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Now the stream and collision kernels plays a critical role as in standard LBM schemes.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According to literature there was a strong focus for the root finding scheme considering compressible LBM performance [4]. </a:t>
            </a:r>
            <a:endParaRPr lang="en-US" dirty="0">
              <a:sym typeface="+mn-ea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113030" y="4056380"/>
            <a:ext cx="521335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9: Vtune Hotspot results.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summary_cores_72"/>
          <p:cNvPicPr>
            <a:picLocks noChangeAspect="1"/>
          </p:cNvPicPr>
          <p:nvPr/>
        </p:nvPicPr>
        <p:blipFill>
          <a:blip r:embed="rId1"/>
          <a:srcRect t="9185" r="38208" b="47093"/>
          <a:stretch>
            <a:fillRect/>
          </a:stretch>
        </p:blipFill>
        <p:spPr>
          <a:xfrm>
            <a:off x="311785" y="734695"/>
            <a:ext cx="6849745" cy="2998470"/>
          </a:xfrm>
          <a:prstGeom prst="rect">
            <a:avLst/>
          </a:prstGeom>
        </p:spPr>
      </p:pic>
      <p:pic>
        <p:nvPicPr>
          <p:cNvPr id="4" name="Picture 3" descr="caller_calle_cores_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306955"/>
            <a:ext cx="5846445" cy="3507105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6227445" y="5981065"/>
            <a:ext cx="521335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10: Vtune call stack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15860" y="226695"/>
            <a:ext cx="4173220" cy="2918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+mn-ea"/>
              </a:rPr>
              <a:t>Focused kernels considering energy measurements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Stream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Collision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calcQuasiEqG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newtonRaphson 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109345" y="594487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10: Energy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9525" y="1057275"/>
            <a:ext cx="4130040" cy="5691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 unusual behaviour can be observed at single core</a:t>
            </a:r>
            <a:r>
              <a:rPr lang="en-GB" altLang="en-US"/>
              <a:t> </a:t>
            </a:r>
            <a:r>
              <a:rPr lang="en-US" altLang="en-GB"/>
              <a:t>power </a:t>
            </a:r>
            <a:r>
              <a:rPr lang="en-GB" altLang="en-US"/>
              <a:t>measurment</a:t>
            </a:r>
            <a:r>
              <a:rPr lang="en-US"/>
              <a:t>.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This behaviour persists for serveral data samples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However, for 2.2 GHz the intended energy measurements can be obtained.</a:t>
            </a:r>
            <a:endParaRPr lang="en-US"/>
          </a:p>
          <a:p>
            <a:pPr lvl="1" indent="0">
              <a:buNone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energy values have a saturating optimum point at 1</a:t>
            </a:r>
            <a:r>
              <a:rPr lang="en-US" baseline="30000"/>
              <a:t>st</a:t>
            </a:r>
            <a:r>
              <a:rPr lang="en-US"/>
              <a:t> NUMA domain before it reaches second optimum point at 1</a:t>
            </a:r>
            <a:r>
              <a:rPr lang="en-US" baseline="30000"/>
              <a:t>st</a:t>
            </a:r>
            <a:r>
              <a:rPr lang="en-US"/>
              <a:t> socket.</a:t>
            </a:r>
            <a:endParaRPr lang="en-US"/>
          </a:p>
          <a:p>
            <a:pPr lvl="0" indent="0">
              <a:buNone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Sudden energy jump when moving to second socket before decrase in a quite linear fashion in second socket.</a:t>
            </a:r>
            <a:r>
              <a:rPr lang="en-US" baseline="30000"/>
              <a:t>  </a:t>
            </a:r>
            <a:endParaRPr lang="en-US" baseline="30000"/>
          </a:p>
          <a:p>
            <a:pPr lvl="0" indent="0">
              <a:buNone/>
            </a:pPr>
            <a:endParaRPr lang="en-US" baseline="3000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The frequencies (GHz) 1.8, 2.0, 2.2 and 2.4 shows the lowest CPU energy measurements in first socket.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energy_all"/>
          <p:cNvPicPr>
            <a:picLocks noChangeAspect="1"/>
          </p:cNvPicPr>
          <p:nvPr/>
        </p:nvPicPr>
        <p:blipFill>
          <a:blip r:embed="rId1"/>
          <a:srcRect t="9053" r="6975"/>
          <a:stretch>
            <a:fillRect/>
          </a:stretch>
        </p:blipFill>
        <p:spPr>
          <a:xfrm>
            <a:off x="76200" y="602615"/>
            <a:ext cx="7453630" cy="5436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167130" y="572198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10: Power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9525" y="1057275"/>
            <a:ext cx="41300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An unusual behaviour also can be observed at </a:t>
            </a:r>
            <a:r>
              <a:rPr lang="en-GB" altLang="en-US"/>
              <a:t>first</a:t>
            </a:r>
            <a:r>
              <a:rPr lang="en-US"/>
              <a:t> core</a:t>
            </a:r>
            <a:r>
              <a:rPr lang="en-GB" altLang="en-US"/>
              <a:t> </a:t>
            </a:r>
            <a:r>
              <a:rPr lang="en-US" altLang="en-GB"/>
              <a:t>power </a:t>
            </a:r>
            <a:r>
              <a:rPr lang="en-GB" altLang="en-US"/>
              <a:t>measurment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LIKWID-POWERMETER also produced the same results.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/>
              <a:t>Sudden power jump when moving to second socket. </a:t>
            </a:r>
            <a:endParaRPr lang="en-US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3" name="Picture 2" descr="power"/>
          <p:cNvPicPr>
            <a:picLocks noChangeAspect="1"/>
          </p:cNvPicPr>
          <p:nvPr/>
        </p:nvPicPr>
        <p:blipFill>
          <a:blip r:embed="rId1"/>
          <a:srcRect l="4505" t="9130" r="8932" b="2426"/>
          <a:stretch>
            <a:fillRect/>
          </a:stretch>
        </p:blipFill>
        <p:spPr>
          <a:xfrm>
            <a:off x="402590" y="802640"/>
            <a:ext cx="6711315" cy="47796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8941</Words>
  <Application>WPS Presentation</Application>
  <PresentationFormat>Widescreen</PresentationFormat>
  <Paragraphs>331</Paragraphs>
  <Slides>17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Cambria Math</vt:lpstr>
      <vt:lpstr>Calibri</vt:lpstr>
      <vt:lpstr>Wingdings</vt:lpstr>
      <vt:lpstr>Microsoft YaHei</vt:lpstr>
      <vt:lpstr>Arial Unicode MS</vt:lpstr>
      <vt:lpstr>Calibri Light</vt:lpstr>
      <vt:lpstr>Calibri</vt:lpstr>
      <vt:lpstr>Office Theme</vt:lpstr>
      <vt:lpstr>1_Office Theme</vt:lpstr>
      <vt:lpstr>COMPRESSIBLE LATTICE BOLTZMANN SOLVER CPU BENCHMARK</vt:lpstr>
      <vt:lpstr>Introduction: Summary</vt:lpstr>
      <vt:lpstr>Test system &amp; CLBM solver</vt:lpstr>
      <vt:lpstr>Issues: Phase01</vt:lpstr>
      <vt:lpstr>Issues: Phase01</vt:lpstr>
      <vt:lpstr>Strong scaling.</vt:lpstr>
      <vt:lpstr>Profiling</vt:lpstr>
      <vt:lpstr>Energy and power measurements; main</vt:lpstr>
      <vt:lpstr>Energy and power measurements; main</vt:lpstr>
      <vt:lpstr>Energy and power measurements; main</vt:lpstr>
      <vt:lpstr>Energy Delay Product(EDP)</vt:lpstr>
      <vt:lpstr>Energy Delay Product(EDP)...</vt:lpstr>
      <vt:lpstr>Hotspot measurements</vt:lpstr>
      <vt:lpstr>Hotspot measurements...</vt:lpstr>
      <vt:lpstr>Roofline modelling</vt:lpstr>
      <vt:lpstr>Remarks.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Rathnayake, Sudesh</dc:creator>
  <cp:lastModifiedBy>LocalAccount</cp:lastModifiedBy>
  <cp:revision>234</cp:revision>
  <dcterms:created xsi:type="dcterms:W3CDTF">2023-12-03T18:32:00Z</dcterms:created>
  <dcterms:modified xsi:type="dcterms:W3CDTF">2024-02-04T23:27:20Z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584C8012DC0B41079404FE464B9D7379_13</vt:lpwstr>
  </property>
  <property fmtid="{D5CDD505-2E9C-101B-9397-08002B2CF9AE}" pid="3" name="KSOProductBuildVer">
    <vt:lpwstr>1033-12.2.0.13431</vt:lpwstr>
  </property>
</Properties>
</file>