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5" r:id="rId9"/>
    <p:sldId id="264" r:id="rId10"/>
    <p:sldId id="266" r:id="rId11"/>
    <p:sldId id="269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0BB5"/>
    <a:srgbClr val="679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DFE1B-497A-96E8-02F7-EC57F0833EAE}" v="6" dt="2024-02-21T22:32:34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hnayake Mudiyanselage, Sudesh" userId="S::yh54ojyn@fauad.fau.de::3259e9ea-ea06-4559-b2e8-d6e3788f933d" providerId="AD" clId="Web-{6FCDFE1B-497A-96E8-02F7-EC57F0833EAE}"/>
    <pc:docChg chg="modSld">
      <pc:chgData name="Rathnayake Mudiyanselage, Sudesh" userId="S::yh54ojyn@fauad.fau.de::3259e9ea-ea06-4559-b2e8-d6e3788f933d" providerId="AD" clId="Web-{6FCDFE1B-497A-96E8-02F7-EC57F0833EAE}" dt="2024-02-21T22:32:34.907" v="5" actId="20577"/>
      <pc:docMkLst>
        <pc:docMk/>
      </pc:docMkLst>
      <pc:sldChg chg="modSp">
        <pc:chgData name="Rathnayake Mudiyanselage, Sudesh" userId="S::yh54ojyn@fauad.fau.de::3259e9ea-ea06-4559-b2e8-d6e3788f933d" providerId="AD" clId="Web-{6FCDFE1B-497A-96E8-02F7-EC57F0833EAE}" dt="2024-02-21T22:32:34.907" v="5" actId="20577"/>
        <pc:sldMkLst>
          <pc:docMk/>
          <pc:sldMk cId="3477218391" sldId="259"/>
        </pc:sldMkLst>
        <pc:spChg chg="mod">
          <ac:chgData name="Rathnayake Mudiyanselage, Sudesh" userId="S::yh54ojyn@fauad.fau.de::3259e9ea-ea06-4559-b2e8-d6e3788f933d" providerId="AD" clId="Web-{6FCDFE1B-497A-96E8-02F7-EC57F0833EAE}" dt="2024-02-21T22:32:34.907" v="5" actId="20577"/>
          <ac:spMkLst>
            <pc:docMk/>
            <pc:sldMk cId="3477218391" sldId="259"/>
            <ac:spMk id="3" creationId="{67F41E3D-B8BD-9872-4369-5AD382E788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51B57-A6ED-4110-91E9-BE3BAD0AFE1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B57F5-DDEE-44E7-B060-4EA971D9E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D6A6-3A80-1962-F125-3A834BF86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F45EF-A470-23A3-7093-F8176AFB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A55F-7C8D-E78A-066B-EE8D62A2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A1FE-21AE-D477-102E-833415B4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7986-E291-2904-7627-1633C349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9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3691-D990-200A-D3A7-8B009F8E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477F4-8A43-0583-2C68-AB1AE9247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6EAE-53CA-B898-6B76-A3CC32F4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4855-9F38-AAC0-8161-64FD4FF4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9814C-4D1E-8340-8B25-7B9F3C88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6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12C16-AD0D-B9BE-F96E-F44B4625E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F3B75-3702-BE2F-5535-65F6CDC38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30411-6B1A-EA36-D5BA-E750110D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B391-D7ED-66A6-CED6-A746EC71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7F08-5C23-35F4-A148-1DD3C275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5086-949E-7486-4A77-13BDC742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0CD8-B731-14DA-CE53-B5CA1614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744DB-E8A4-80EC-D4E9-F707BF11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668C-B23C-CEC7-D1B1-01B72125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4B2B-7C60-A19F-368B-AC05C5C7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5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235A-F000-7825-60EC-8DA88ED9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7657D-04D0-1C10-FFFE-38E445E2E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E146-8935-6189-03AB-65DC15DE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F637-B6F7-2876-B21F-D9D265E5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C96C-1DBF-FE7D-2774-8FE777EF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A028-3100-E1C8-D3E5-1892D931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66B2-C81B-D202-7D26-63B0F062A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99721-356E-F1C9-667B-C8878966B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17F04-942C-EC1F-00E7-C55BEE3B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CC22D-C3B6-6145-D15C-F80BE21A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0DF23-FA10-2DEB-C482-B738DE1F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638C-40BF-AC0B-D501-8C693F45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FAEB8-390A-3CD5-463E-A97CFE6FB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373A2-D528-29A4-10BD-67181E0B8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785F1-21DF-818F-C36B-60D03A2E0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CC734-1920-A9C2-010E-5EDEAF877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97597-6D64-9530-760B-415C5190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A0B60-A756-ABB2-0CA6-470259F5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40EDB-A82F-F875-D012-7D5E9267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4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B6DC-6485-88A6-BF2C-176CB4DB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78352-1A2E-3847-0F78-10043095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A3430-6537-7EF6-C2CF-ABB5E417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B90C-8097-F42F-5FAD-B1F16755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68757-E73D-8434-FC20-0C712DFA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B50E6-2E71-A54D-B3A1-B3B83F07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D88BE-951A-1E93-CDA1-2554C869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12CC-C357-BBB7-A0CB-C919D093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4D32-2703-BCC7-256F-B157C6B6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76C90-8A81-22AC-420D-DEF6FD3FB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F7F4-B227-8BFF-B467-6436DF3B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DE2EA-281E-6764-B02A-5F139D18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B0109-D27D-3D3E-CD56-02C4EE15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D52F-07FB-0C5F-6308-B38D55EC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F6EBC-8E60-26BF-B8E9-628E61546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AEA9B-4369-E3F4-5CD8-7D67A9E8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2D0DD-D631-B460-A715-5F286F32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9740F-A2B7-014C-663F-00489781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8BF3-66F7-8D75-A408-B93B4EEB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4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C4747-3232-4205-5864-4701E22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39902-C965-5E93-9942-C98FF8FC2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1F6B-BFBE-B0BA-1B21-D95A2DBEA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AC6B-1338-44DE-B641-792BF0DAF96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12D4F-53CA-FE5E-9D69-4690A915F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52F5-9F08-AEDC-9858-8A603D3B8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6773-1C83-4DFC-8EB2-993280A6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media" Target="../media/media2.mp4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video" Target="../media/media2.mp4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mailto:git@gitlab.cs.fau.de:yh54ojyn/mucosim.git" TargetMode="Externa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08B4-9215-3A7E-312F-7E192FBA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394" y="1361875"/>
            <a:ext cx="10995212" cy="23876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4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COMPRESSIBLE LATTICE BOLTZMANN SOLVER</a:t>
            </a:r>
            <a:br>
              <a:rPr lang="en-US" sz="4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4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CPU BENCHMARK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0636B-9750-F657-A72A-3F067BDA6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2836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MuCoSim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WS 2023/24</a:t>
            </a:r>
          </a:p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PHASE: 1</a:t>
            </a:r>
          </a:p>
          <a:p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700" dirty="0"/>
              <a:t>Sudesh Rathnayake 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A logo with blue lines&#10;&#10;Description automatically generated">
            <a:extLst>
              <a:ext uri="{FF2B5EF4-FFF2-40B4-BE49-F238E27FC236}">
                <a16:creationId xmlns:a16="http://schemas.microsoft.com/office/drawing/2014/main" id="{C4609B5B-97E5-C3EC-08A3-8EEFA39BE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69" y="152449"/>
            <a:ext cx="3056564" cy="6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3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B1E9-1996-B94D-A91F-57692468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Energy and power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A144C1-D03A-EEBD-C3D5-9F68A5556056}"/>
              </a:ext>
            </a:extLst>
          </p:cNvPr>
          <p:cNvGrpSpPr/>
          <p:nvPr/>
        </p:nvGrpSpPr>
        <p:grpSpPr>
          <a:xfrm>
            <a:off x="5698835" y="104024"/>
            <a:ext cx="6361420" cy="1826376"/>
            <a:chOff x="5898765" y="331390"/>
            <a:chExt cx="6032489" cy="154644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652D77C-6327-0E82-F1CF-A71559D9F5B3}"/>
                </a:ext>
              </a:extLst>
            </p:cNvPr>
            <p:cNvSpPr/>
            <p:nvPr/>
          </p:nvSpPr>
          <p:spPr>
            <a:xfrm>
              <a:off x="5898765" y="331390"/>
              <a:ext cx="6032488" cy="1546444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6A241F-34E7-8DD4-C35A-1CF231F062E4}"/>
                </a:ext>
              </a:extLst>
            </p:cNvPr>
            <p:cNvSpPr txBox="1"/>
            <p:nvPr/>
          </p:nvSpPr>
          <p:spPr>
            <a:xfrm>
              <a:off x="6097910" y="479164"/>
              <a:ext cx="5833344" cy="1016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CPU name: Intel Xeon Platinum 8360Y CPU @ 2.40GHz</a:t>
              </a:r>
            </a:p>
            <a:p>
              <a:r>
                <a:rPr lang="en-US" dirty="0"/>
                <a:t>CPU type  : Intel </a:t>
              </a:r>
              <a:r>
                <a:rPr lang="en-US" dirty="0" err="1"/>
                <a:t>Icelake</a:t>
              </a:r>
              <a:r>
                <a:rPr lang="en-US" dirty="0"/>
                <a:t> SP processor</a:t>
              </a:r>
            </a:p>
            <a:p>
              <a:r>
                <a:rPr lang="en-US" dirty="0"/>
                <a:t>Compiler: g++</a:t>
              </a:r>
            </a:p>
            <a:p>
              <a:r>
                <a:rPr lang="en-US" dirty="0"/>
                <a:t>Compiler Directives: -O3 –march=native –</a:t>
              </a:r>
              <a:r>
                <a:rPr lang="en-US" dirty="0" err="1"/>
                <a:t>mavx</a:t>
              </a:r>
              <a:r>
                <a:rPr lang="en-US" dirty="0"/>
                <a:t> –</a:t>
              </a:r>
              <a:r>
                <a:rPr lang="en-US" dirty="0" err="1"/>
                <a:t>ftree</a:t>
              </a:r>
              <a:r>
                <a:rPr lang="en-US" dirty="0"/>
                <a:t>-vectorize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EFD384C-9B26-D690-9148-6A2FA3CBE83A}"/>
              </a:ext>
            </a:extLst>
          </p:cNvPr>
          <p:cNvSpPr txBox="1"/>
          <p:nvPr/>
        </p:nvSpPr>
        <p:spPr>
          <a:xfrm>
            <a:off x="898003" y="5270414"/>
            <a:ext cx="5010836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Figure13: Energy variation in first socket.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88359D-D924-0D35-AFB2-DDD5677C8F47}"/>
              </a:ext>
            </a:extLst>
          </p:cNvPr>
          <p:cNvSpPr txBox="1"/>
          <p:nvPr/>
        </p:nvSpPr>
        <p:spPr>
          <a:xfrm>
            <a:off x="6938179" y="5754430"/>
            <a:ext cx="5010836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Figure14: Power variation in first socket.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5E90C7-10E6-6EA3-151B-61F4B7D6AE2F}"/>
              </a:ext>
            </a:extLst>
          </p:cNvPr>
          <p:cNvSpPr txBox="1"/>
          <p:nvPr/>
        </p:nvSpPr>
        <p:spPr>
          <a:xfrm>
            <a:off x="535709" y="5754430"/>
            <a:ext cx="640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energy decreases with increasing core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increase with increasing core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EA8E0C5A-FE6F-B83B-C489-49D0479DD1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" t="10962" r="9783"/>
          <a:stretch/>
        </p:blipFill>
        <p:spPr>
          <a:xfrm>
            <a:off x="6985113" y="3235217"/>
            <a:ext cx="4963902" cy="2503189"/>
          </a:xfrm>
          <a:prstGeom prst="rect">
            <a:avLst/>
          </a:prstGeom>
        </p:spPr>
      </p:pic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DDE63D10-0117-F70D-97DC-C3BE01487C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" t="10497" r="9304"/>
          <a:stretch/>
        </p:blipFill>
        <p:spPr>
          <a:xfrm>
            <a:off x="92272" y="1538328"/>
            <a:ext cx="6711884" cy="343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7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63BAF4-0946-3FD5-FE68-4EE039F670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rgbClr val="002060"/>
                </a:solidFill>
              </a:rPr>
              <a:t>More on energy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FB29ED-A71C-75FE-11E5-7C8571F74FCF}"/>
              </a:ext>
            </a:extLst>
          </p:cNvPr>
          <p:cNvSpPr txBox="1"/>
          <p:nvPr/>
        </p:nvSpPr>
        <p:spPr>
          <a:xfrm>
            <a:off x="293277" y="948094"/>
            <a:ext cx="608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with the increasing frequencies total energy curves tend to meet at  36 core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newtonRaphson</a:t>
            </a:r>
            <a:r>
              <a:rPr lang="en-US" dirty="0"/>
              <a:t> function also has the same trend as the total energy.</a:t>
            </a:r>
          </a:p>
        </p:txBody>
      </p: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6DF4EAA-E9CE-8EFD-1709-0CCCB9E80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10898" r="9536"/>
          <a:stretch/>
        </p:blipFill>
        <p:spPr>
          <a:xfrm>
            <a:off x="6377554" y="56559"/>
            <a:ext cx="5756595" cy="2931737"/>
          </a:xfrm>
          <a:prstGeom prst="rect">
            <a:avLst/>
          </a:prstGeom>
        </p:spPr>
      </p:pic>
      <p:pic>
        <p:nvPicPr>
          <p:cNvPr id="9" name="Content Placeholder 8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A1F7F8C6-EDE6-5DDB-C27F-73CC339B6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8" t="10689" r="8830"/>
          <a:stretch/>
        </p:blipFill>
        <p:spPr>
          <a:xfrm>
            <a:off x="0" y="2776867"/>
            <a:ext cx="7154945" cy="361921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1B88D2-8564-237E-1E41-4E2792F443C6}"/>
              </a:ext>
            </a:extLst>
          </p:cNvPr>
          <p:cNvSpPr txBox="1"/>
          <p:nvPr/>
        </p:nvSpPr>
        <p:spPr>
          <a:xfrm>
            <a:off x="6990933" y="2988296"/>
            <a:ext cx="5010836" cy="588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Figure15: Total energy for 2.4 GHz vs energy taken for the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newtonRaphson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function.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BD168-77A1-C4D5-DD3C-14FC967575D8}"/>
              </a:ext>
            </a:extLst>
          </p:cNvPr>
          <p:cNvSpPr txBox="1"/>
          <p:nvPr/>
        </p:nvSpPr>
        <p:spPr>
          <a:xfrm>
            <a:off x="1085164" y="6269441"/>
            <a:ext cx="5010836" cy="588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Figure16: Total energy variation for different frequencies for domain size of 2000 x 2000</a:t>
            </a:r>
          </a:p>
        </p:txBody>
      </p:sp>
    </p:spTree>
    <p:extLst>
      <p:ext uri="{BB962C8B-B14F-4D97-AF65-F5344CB8AC3E}">
        <p14:creationId xmlns:p14="http://schemas.microsoft.com/office/powerpoint/2010/main" val="186281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B1E9-1996-B94D-A91F-57692468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Remarks and TODOs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21BEA-82E9-18E6-736D-67E11C6047A3}"/>
              </a:ext>
            </a:extLst>
          </p:cNvPr>
          <p:cNvSpPr txBox="1"/>
          <p:nvPr/>
        </p:nvSpPr>
        <p:spPr>
          <a:xfrm>
            <a:off x="424873" y="923636"/>
            <a:ext cx="113422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 OpenMP overhead can be observed according to the profiling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Newton Raphson function is the most critical function in CLBM solver.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According to the physics number of newton Raphson iteration not unique in each domain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Solver is memory bound.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to  focus on parallelization.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Experiments with OpenMP scheduling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Barrier effect.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Investigation of memory bandwidth in entire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Investigation of the effect of different compilers.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Benchmarking of 3D application.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Investigation of optimal energy point for the present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102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B1E9-1996-B94D-A91F-57692468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8AFF1-3A0F-266F-6938-6156C7E4C873}"/>
              </a:ext>
            </a:extLst>
          </p:cNvPr>
          <p:cNvSpPr txBox="1"/>
          <p:nvPr/>
        </p:nvSpPr>
        <p:spPr>
          <a:xfrm>
            <a:off x="258618" y="858982"/>
            <a:ext cx="1127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en-US" b="1" dirty="0"/>
              <a:t>The Landscape of Parallel Computing Research A View from Berkeley, </a:t>
            </a:r>
            <a:r>
              <a:rPr lang="en-US" dirty="0"/>
              <a:t>2006 </a:t>
            </a:r>
            <a:br>
              <a:rPr lang="en-US" dirty="0"/>
            </a:br>
            <a:r>
              <a:rPr lang="en-US" dirty="0"/>
              <a:t>Electrical Engineering and Computer Sciences, University of California at Berkeley, </a:t>
            </a:r>
            <a:r>
              <a:rPr lang="en-US" i="1" dirty="0"/>
              <a:t>Electrical Engineering and Computer Sciences, University of California at Berkeley,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dirty="0"/>
              <a:t>A. A. Mohamad. </a:t>
            </a:r>
            <a:r>
              <a:rPr lang="en-US" b="1" dirty="0"/>
              <a:t>Lattice Boltzmann Method Fundamentals and Engineering Applications with Computer Codes</a:t>
            </a:r>
            <a:r>
              <a:rPr lang="en-US" dirty="0"/>
              <a:t>. Springer, 2019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dirty="0"/>
              <a:t>Timm </a:t>
            </a:r>
            <a:r>
              <a:rPr lang="en-US" dirty="0" err="1"/>
              <a:t>Krüger</a:t>
            </a:r>
            <a:r>
              <a:rPr lang="en-US" dirty="0"/>
              <a:t>, Halim </a:t>
            </a:r>
            <a:r>
              <a:rPr lang="en-US" dirty="0" err="1"/>
              <a:t>Kusumaatmaja</a:t>
            </a:r>
            <a:r>
              <a:rPr lang="en-US" dirty="0"/>
              <a:t>, </a:t>
            </a:r>
            <a:r>
              <a:rPr lang="en-US" dirty="0" err="1"/>
              <a:t>Alexandr</a:t>
            </a:r>
            <a:r>
              <a:rPr lang="en-US" dirty="0"/>
              <a:t> Kuzmin, </a:t>
            </a:r>
            <a:r>
              <a:rPr lang="en-US" dirty="0" err="1"/>
              <a:t>Orest</a:t>
            </a:r>
            <a:r>
              <a:rPr lang="en-US" dirty="0"/>
              <a:t> </a:t>
            </a:r>
            <a:r>
              <a:rPr lang="en-US" dirty="0" err="1"/>
              <a:t>Shardt</a:t>
            </a:r>
            <a:r>
              <a:rPr lang="en-US" dirty="0"/>
              <a:t>, Goncalo Silva, and </a:t>
            </a:r>
            <a:r>
              <a:rPr lang="en-US" dirty="0" err="1"/>
              <a:t>Erlend</a:t>
            </a:r>
            <a:r>
              <a:rPr lang="en-US" dirty="0"/>
              <a:t> Magnus </a:t>
            </a:r>
            <a:r>
              <a:rPr lang="en-US" dirty="0" err="1"/>
              <a:t>Viggen</a:t>
            </a:r>
            <a:r>
              <a:rPr lang="en-US" dirty="0"/>
              <a:t>. </a:t>
            </a:r>
            <a:r>
              <a:rPr lang="en-US" b="1" dirty="0"/>
              <a:t>The Lattice Boltzmann Method</a:t>
            </a:r>
            <a:r>
              <a:rPr lang="en-US" dirty="0"/>
              <a:t>. Springer International Publishing, 2017.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endParaRPr lang="en-US" i="1" dirty="0"/>
          </a:p>
          <a:p>
            <a:pPr marL="342900" indent="-342900">
              <a:buSzPct val="100000"/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3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id with blue and red dots&#10;&#10;Description automatically generated">
            <a:extLst>
              <a:ext uri="{FF2B5EF4-FFF2-40B4-BE49-F238E27FC236}">
                <a16:creationId xmlns:a16="http://schemas.microsoft.com/office/drawing/2014/main" id="{67AD3B39-F7A3-AD16-3B99-725BBA3C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554" y="1925289"/>
            <a:ext cx="3110665" cy="1749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BB1E9-1996-B94D-A91F-57692468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1E3D-B8BD-9872-4369-5AD382E7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199" y="662781"/>
            <a:ext cx="10636576" cy="4597375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analysis of a OpenMP parallelize compressible lattice Boltzmann solver.</a:t>
            </a:r>
          </a:p>
          <a:p>
            <a:r>
              <a:rPr lang="en-US" sz="2500" dirty="0"/>
              <a:t>Dwarfs	 “Capture a pattern of computation and communication 			 	   common to a class of important applications”[1]</a:t>
            </a:r>
          </a:p>
          <a:p>
            <a:r>
              <a:rPr lang="en-US" sz="2500" dirty="0"/>
              <a:t>Seven Dwarfs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Dense Linear Algebra.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Sparse Linear Algebra.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Spectral Methods.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N-Body Methods.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Structured Grids.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Unstructured Grids.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Monte Carlo.</a:t>
            </a:r>
          </a:p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Lattice Boltzmann Method(LBM) 	         </a:t>
            </a:r>
            <a:r>
              <a:rPr lang="en-US" sz="2500" dirty="0"/>
              <a:t>Commonly, LBM adopt a structured grid 					         in practice. </a:t>
            </a: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869F4-B1BF-602F-F9E7-E375E2734E91}"/>
              </a:ext>
            </a:extLst>
          </p:cNvPr>
          <p:cNvCxnSpPr/>
          <p:nvPr/>
        </p:nvCxnSpPr>
        <p:spPr>
          <a:xfrm>
            <a:off x="3827282" y="4562573"/>
            <a:ext cx="153657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F7FAD-E879-94FF-2771-C894F3912448}"/>
              </a:ext>
            </a:extLst>
          </p:cNvPr>
          <p:cNvSpPr/>
          <p:nvPr/>
        </p:nvSpPr>
        <p:spPr>
          <a:xfrm>
            <a:off x="5470689" y="3962409"/>
            <a:ext cx="6253112" cy="1297748"/>
          </a:xfrm>
          <a:prstGeom prst="round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C66F0-1282-D5C5-3652-70D1389F18CE}"/>
              </a:ext>
            </a:extLst>
          </p:cNvPr>
          <p:cNvSpPr txBox="1"/>
          <p:nvPr/>
        </p:nvSpPr>
        <p:spPr>
          <a:xfrm>
            <a:off x="5797483" y="3962408"/>
            <a:ext cx="5850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“Represented by a regular grid; points on grid are conceptually updated together. It has high spatial locality”’[1]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5CFFE-451C-67FF-84C2-08C4E91EC848}"/>
              </a:ext>
            </a:extLst>
          </p:cNvPr>
          <p:cNvCxnSpPr/>
          <p:nvPr/>
        </p:nvCxnSpPr>
        <p:spPr>
          <a:xfrm>
            <a:off x="1762812" y="1695263"/>
            <a:ext cx="58446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31F002-BF8D-91A4-91D2-309041D42B78}"/>
              </a:ext>
            </a:extLst>
          </p:cNvPr>
          <p:cNvCxnSpPr/>
          <p:nvPr/>
        </p:nvCxnSpPr>
        <p:spPr>
          <a:xfrm>
            <a:off x="5071621" y="5825774"/>
            <a:ext cx="584462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B49C33-42C1-D618-FE88-B2784F2B50AD}"/>
              </a:ext>
            </a:extLst>
          </p:cNvPr>
          <p:cNvSpPr/>
          <p:nvPr/>
        </p:nvSpPr>
        <p:spPr>
          <a:xfrm>
            <a:off x="2469822" y="1404597"/>
            <a:ext cx="7258639" cy="820129"/>
          </a:xfrm>
          <a:prstGeom prst="round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859FBE-3F68-8AB1-D78E-DEA1B8D585BF}"/>
              </a:ext>
            </a:extLst>
          </p:cNvPr>
          <p:cNvSpPr/>
          <p:nvPr/>
        </p:nvSpPr>
        <p:spPr>
          <a:xfrm>
            <a:off x="5656083" y="5547677"/>
            <a:ext cx="5373278" cy="820129"/>
          </a:xfrm>
          <a:prstGeom prst="round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94528-138D-30DE-DDDB-3B98EAE547DA}"/>
              </a:ext>
            </a:extLst>
          </p:cNvPr>
          <p:cNvSpPr txBox="1"/>
          <p:nvPr/>
        </p:nvSpPr>
        <p:spPr>
          <a:xfrm>
            <a:off x="9043448" y="3588552"/>
            <a:ext cx="322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1: Exemplary structured grid</a:t>
            </a:r>
          </a:p>
        </p:txBody>
      </p:sp>
    </p:spTree>
    <p:extLst>
      <p:ext uri="{BB962C8B-B14F-4D97-AF65-F5344CB8AC3E}">
        <p14:creationId xmlns:p14="http://schemas.microsoft.com/office/powerpoint/2010/main" val="182553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diagram of a graph&#10;&#10;Description automatically generated">
            <a:extLst>
              <a:ext uri="{FF2B5EF4-FFF2-40B4-BE49-F238E27FC236}">
                <a16:creationId xmlns:a16="http://schemas.microsoft.com/office/drawing/2014/main" id="{DDA29B30-0CD8-2D74-86BB-C0E3809F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476" y="1824749"/>
            <a:ext cx="3042979" cy="4478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BB1E9-1996-B94D-A91F-57692468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Lattice Boltzmann Method: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1E3D-B8BD-9872-4369-5AD382E7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14" y="827204"/>
            <a:ext cx="10636576" cy="45973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Two main approaches to simulate transport equations</a:t>
            </a:r>
          </a:p>
          <a:p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numerical scheme for the Boltzmann equation 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Quite simple, both to implement and to parallelize. (hyperbolic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equation with force free formulation)</a:t>
            </a:r>
          </a:p>
          <a:p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Easy to apply.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complex domains, </a:t>
            </a:r>
            <a:endParaRPr lang="en-US" sz="2100" dirty="0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Easy to treat multi-phase and multi-component flows. </a:t>
            </a:r>
            <a:endParaRPr lang="en-US" sz="2100" dirty="0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Naturally adapted to parallel processes computing. [3]</a:t>
            </a:r>
          </a:p>
          <a:p>
            <a:pPr marL="0" indent="0">
              <a:buNone/>
            </a:pP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need to solve Laplace equation at each time step as in FVM.</a:t>
            </a:r>
          </a:p>
          <a:p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94528-138D-30DE-DDDB-3B98EAE547DA}"/>
              </a:ext>
            </a:extLst>
          </p:cNvPr>
          <p:cNvSpPr txBox="1"/>
          <p:nvPr/>
        </p:nvSpPr>
        <p:spPr>
          <a:xfrm>
            <a:off x="8971176" y="6345103"/>
            <a:ext cx="3220824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Figure02:Different scales in simulation.[2]</a:t>
            </a:r>
          </a:p>
        </p:txBody>
      </p:sp>
      <p:pic>
        <p:nvPicPr>
          <p:cNvPr id="8" name="Picture 7" descr="A person with a beard and glasses&#10;&#10;Description automatically generated">
            <a:extLst>
              <a:ext uri="{FF2B5EF4-FFF2-40B4-BE49-F238E27FC236}">
                <a16:creationId xmlns:a16="http://schemas.microsoft.com/office/drawing/2014/main" id="{2E562F16-D23A-9472-19EB-068C0E70C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390" y="0"/>
            <a:ext cx="1146610" cy="140459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A595667-33CB-4409-BB96-7B667D93FA40}"/>
              </a:ext>
            </a:extLst>
          </p:cNvPr>
          <p:cNvGrpSpPr/>
          <p:nvPr/>
        </p:nvGrpSpPr>
        <p:grpSpPr>
          <a:xfrm>
            <a:off x="7774906" y="566656"/>
            <a:ext cx="2162198" cy="923330"/>
            <a:chOff x="7814821" y="322488"/>
            <a:chExt cx="2162198" cy="92333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058DD36-D8CA-7744-0201-E4C3D36F468E}"/>
                </a:ext>
              </a:extLst>
            </p:cNvPr>
            <p:cNvGrpSpPr/>
            <p:nvPr/>
          </p:nvGrpSpPr>
          <p:grpSpPr>
            <a:xfrm>
              <a:off x="7814821" y="490194"/>
              <a:ext cx="527901" cy="626885"/>
              <a:chOff x="7814821" y="490194"/>
              <a:chExt cx="527901" cy="626885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F0C43A2-5D52-C99E-C51C-7CDB3613A9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14821" y="490194"/>
                <a:ext cx="527901" cy="33936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CB92D18-8DDB-CCD7-8386-00DD162D0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4821" y="827204"/>
                <a:ext cx="527901" cy="28987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9E7D20-9411-CCDA-6BFC-9A637F650AD0}"/>
                </a:ext>
              </a:extLst>
            </p:cNvPr>
            <p:cNvSpPr txBox="1"/>
            <p:nvPr/>
          </p:nvSpPr>
          <p:spPr>
            <a:xfrm>
              <a:off x="8308475" y="322488"/>
              <a:ext cx="16685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1.Continuum</a:t>
              </a:r>
            </a:p>
            <a:p>
              <a:endParaRPr lang="en-US" dirty="0"/>
            </a:p>
            <a:p>
              <a:r>
                <a:rPr lang="en-US" dirty="0"/>
                <a:t>2.Discrete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D7377AD-9FC3-B266-8AF0-8AB58FFB092D}"/>
              </a:ext>
            </a:extLst>
          </p:cNvPr>
          <p:cNvSpPr txBox="1"/>
          <p:nvPr/>
        </p:nvSpPr>
        <p:spPr>
          <a:xfrm>
            <a:off x="11057822" y="2199509"/>
            <a:ext cx="1134178" cy="4946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Macroscopic</a:t>
            </a:r>
          </a:p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(FVM,FEM)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1486E2-B24A-8DAD-3D39-5AC58F419B65}"/>
              </a:ext>
            </a:extLst>
          </p:cNvPr>
          <p:cNvSpPr txBox="1"/>
          <p:nvPr/>
        </p:nvSpPr>
        <p:spPr>
          <a:xfrm>
            <a:off x="7478669" y="3649560"/>
            <a:ext cx="1249716" cy="4946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Mesoscopic</a:t>
            </a:r>
          </a:p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(LBM)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DA2CD6-E8A0-88C2-FE75-804C20EA94E7}"/>
              </a:ext>
            </a:extLst>
          </p:cNvPr>
          <p:cNvSpPr txBox="1"/>
          <p:nvPr/>
        </p:nvSpPr>
        <p:spPr>
          <a:xfrm>
            <a:off x="8103527" y="5348505"/>
            <a:ext cx="1249716" cy="4962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Microscopic</a:t>
            </a:r>
          </a:p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(MD)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73A58A-974F-2378-5254-1C0D84DA39A9}"/>
              </a:ext>
            </a:extLst>
          </p:cNvPr>
          <p:cNvCxnSpPr>
            <a:cxnSpLocks/>
          </p:cNvCxnSpPr>
          <p:nvPr/>
        </p:nvCxnSpPr>
        <p:spPr>
          <a:xfrm flipH="1">
            <a:off x="10581588" y="2466093"/>
            <a:ext cx="479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0BD93E-F9CD-5108-0C30-169AD1FC3696}"/>
              </a:ext>
            </a:extLst>
          </p:cNvPr>
          <p:cNvCxnSpPr>
            <a:cxnSpLocks/>
          </p:cNvCxnSpPr>
          <p:nvPr/>
        </p:nvCxnSpPr>
        <p:spPr>
          <a:xfrm>
            <a:off x="8554125" y="3966767"/>
            <a:ext cx="684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28761A-BB66-BB63-AD30-209DE5A8B852}"/>
              </a:ext>
            </a:extLst>
          </p:cNvPr>
          <p:cNvCxnSpPr>
            <a:cxnSpLocks/>
          </p:cNvCxnSpPr>
          <p:nvPr/>
        </p:nvCxnSpPr>
        <p:spPr>
          <a:xfrm>
            <a:off x="9102832" y="5609654"/>
            <a:ext cx="544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2C62E53-7290-7D13-0A68-0A772AC186AD}"/>
              </a:ext>
            </a:extLst>
          </p:cNvPr>
          <p:cNvSpPr/>
          <p:nvPr/>
        </p:nvSpPr>
        <p:spPr>
          <a:xfrm>
            <a:off x="8302807" y="566655"/>
            <a:ext cx="1344048" cy="923331"/>
          </a:xfrm>
          <a:prstGeom prst="roundRect">
            <a:avLst/>
          </a:prstGeom>
          <a:solidFill>
            <a:schemeClr val="accent1">
              <a:alpha val="29000"/>
            </a:schemeClr>
          </a:solidFill>
          <a:ln>
            <a:solidFill>
              <a:schemeClr val="accent1">
                <a:shade val="50000"/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B0CCE5B-52AB-72EA-1583-B806F9DFFEC8}"/>
              </a:ext>
            </a:extLst>
          </p:cNvPr>
          <p:cNvSpPr/>
          <p:nvPr/>
        </p:nvSpPr>
        <p:spPr>
          <a:xfrm>
            <a:off x="4197150" y="1053526"/>
            <a:ext cx="458159" cy="438183"/>
          </a:xfrm>
          <a:prstGeom prst="flowChartConnector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F41E3D-B8BD-9872-4369-5AD382E78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521" y="110767"/>
                <a:ext cx="10636576" cy="4597375"/>
              </a:xfrm>
            </p:spPr>
            <p:txBody>
              <a:bodyPr>
                <a:noAutofit/>
              </a:bodyPr>
              <a:lstStyle/>
              <a:p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“Collide and Stream” algorithms.</a:t>
                </a: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Collision operator: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𝒆𝒒</m:t>
                        </m:r>
                      </m:sup>
                    </m:sSubSup>
                  </m:oMath>
                </a14:m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; Needs to be estimated</a:t>
                </a: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Compressible LBM </a:t>
                </a: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 populations to integrate energy equation </a:t>
                </a:r>
              </a:p>
              <a:p>
                <a:pPr marL="0" indent="0">
                  <a:buNone/>
                </a:pP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apart from the mass, and momentum equations.</a:t>
                </a:r>
              </a:p>
              <a:p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 present solver based on Entropic Lattice Boltzmann</a:t>
                </a:r>
              </a:p>
              <a:p>
                <a:pPr marL="0" indent="0">
                  <a:buNone/>
                </a:pP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Method (ELBM)</a:t>
                </a: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25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F41E3D-B8BD-9872-4369-5AD382E78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521" y="110767"/>
                <a:ext cx="10636576" cy="4597375"/>
              </a:xfrm>
              <a:blipFill>
                <a:blip r:embed="rId6"/>
                <a:stretch>
                  <a:fillRect l="-802" t="-1724" b="-45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E57E75-3C70-DE4F-666A-4D9C4EB9A184}"/>
                  </a:ext>
                </a:extLst>
              </p:cNvPr>
              <p:cNvSpPr txBox="1"/>
              <p:nvPr/>
            </p:nvSpPr>
            <p:spPr>
              <a:xfrm>
                <a:off x="-254524" y="650886"/>
                <a:ext cx="3968176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960"/>
                  </a:lnSpc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180000" indent="-180000" algn="l">
                  <a:lnSpc>
                    <a:spcPts val="196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E57E75-3C70-DE4F-666A-4D9C4EB9A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4524" y="650886"/>
                <a:ext cx="3968176" cy="512961"/>
              </a:xfrm>
              <a:prstGeom prst="rect">
                <a:avLst/>
              </a:prstGeom>
              <a:blipFill>
                <a:blip r:embed="rId7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192218-94ED-B473-7222-058C811E625E}"/>
                  </a:ext>
                </a:extLst>
              </p:cNvPr>
              <p:cNvSpPr txBox="1"/>
              <p:nvPr/>
            </p:nvSpPr>
            <p:spPr>
              <a:xfrm>
                <a:off x="3142880" y="650885"/>
                <a:ext cx="3968176" cy="512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1960"/>
                  </a:lnSpc>
                  <a:buClr>
                    <a:schemeClr val="accent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180000" indent="-180000" algn="l">
                  <a:lnSpc>
                    <a:spcPts val="196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192218-94ED-B473-7222-058C811E6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880" y="650885"/>
                <a:ext cx="3968176" cy="512961"/>
              </a:xfrm>
              <a:prstGeom prst="rect">
                <a:avLst/>
              </a:prstGeom>
              <a:blipFill>
                <a:blip r:embed="rId8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5810E0-EF80-3A10-CB20-513C1A45BD58}"/>
              </a:ext>
            </a:extLst>
          </p:cNvPr>
          <p:cNvCxnSpPr/>
          <p:nvPr/>
        </p:nvCxnSpPr>
        <p:spPr>
          <a:xfrm>
            <a:off x="3601039" y="471340"/>
            <a:ext cx="358219" cy="1795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9E2769-4B49-55DB-090B-AE744E3191E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729564" y="471340"/>
            <a:ext cx="163530" cy="1795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7B61133-8723-D0B1-EB74-0F1D898F3948}"/>
              </a:ext>
            </a:extLst>
          </p:cNvPr>
          <p:cNvSpPr/>
          <p:nvPr/>
        </p:nvSpPr>
        <p:spPr>
          <a:xfrm>
            <a:off x="2301163" y="610150"/>
            <a:ext cx="358219" cy="348465"/>
          </a:xfrm>
          <a:prstGeom prst="flowChartConnector">
            <a:avLst/>
          </a:prstGeom>
          <a:solidFill>
            <a:schemeClr val="accent6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064186-E6B0-6F0F-72E0-C9AB364850A4}"/>
              </a:ext>
            </a:extLst>
          </p:cNvPr>
          <p:cNvCxnSpPr/>
          <p:nvPr/>
        </p:nvCxnSpPr>
        <p:spPr>
          <a:xfrm flipH="1">
            <a:off x="3601039" y="1272619"/>
            <a:ext cx="5561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10BAA20-5DF2-2222-C17A-12440CA9AAB5}"/>
              </a:ext>
            </a:extLst>
          </p:cNvPr>
          <p:cNvSpPr/>
          <p:nvPr/>
        </p:nvSpPr>
        <p:spPr>
          <a:xfrm>
            <a:off x="3126353" y="1053527"/>
            <a:ext cx="458159" cy="438183"/>
          </a:xfrm>
          <a:prstGeom prst="flowChartConnector">
            <a:avLst/>
          </a:prstGeom>
          <a:solidFill>
            <a:schemeClr val="accent6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collision">
            <a:hlinkClick r:id="" action="ppaction://media"/>
            <a:extLst>
              <a:ext uri="{FF2B5EF4-FFF2-40B4-BE49-F238E27FC236}">
                <a16:creationId xmlns:a16="http://schemas.microsoft.com/office/drawing/2014/main" id="{05586DE8-715C-0DDF-CBF9-6BD9A924F8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14330" y="1632376"/>
            <a:ext cx="3193998" cy="1796624"/>
          </a:xfrm>
          <a:prstGeom prst="rect">
            <a:avLst/>
          </a:prstGeom>
        </p:spPr>
      </p:pic>
      <p:pic>
        <p:nvPicPr>
          <p:cNvPr id="39" name="Picture 38" descr="A grid with arrows pointing to the center&#10;&#10;Description automatically generated">
            <a:extLst>
              <a:ext uri="{FF2B5EF4-FFF2-40B4-BE49-F238E27FC236}">
                <a16:creationId xmlns:a16="http://schemas.microsoft.com/office/drawing/2014/main" id="{D1E0EA2C-2F45-31FF-2FDF-722A26ACB5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427" y="73893"/>
            <a:ext cx="3041104" cy="184813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84F848B-4382-C394-CC0C-9CF30BFC239F}"/>
              </a:ext>
            </a:extLst>
          </p:cNvPr>
          <p:cNvSpPr txBox="1"/>
          <p:nvPr/>
        </p:nvSpPr>
        <p:spPr>
          <a:xfrm>
            <a:off x="9063567" y="1792858"/>
            <a:ext cx="3220824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03:Lattice with D2Q9 stencil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97264F-F18A-7DB5-295B-94C356D1F962}"/>
              </a:ext>
            </a:extLst>
          </p:cNvPr>
          <p:cNvSpPr txBox="1"/>
          <p:nvPr/>
        </p:nvSpPr>
        <p:spPr>
          <a:xfrm>
            <a:off x="0" y="3429000"/>
            <a:ext cx="3220824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04: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Collide and Stream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21029F-B20D-9A91-AE8A-0695DC38A357}"/>
              </a:ext>
            </a:extLst>
          </p:cNvPr>
          <p:cNvSpPr txBox="1"/>
          <p:nvPr/>
        </p:nvSpPr>
        <p:spPr>
          <a:xfrm>
            <a:off x="3516198" y="1964179"/>
            <a:ext cx="77990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Beauty, yet a weakness, of the LBM lies in its explicitness and uniform grid.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Widely used for simulating incompressible fluid 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6A4DD7-6D3A-256C-6AA9-A95FCF7C313E}"/>
                  </a:ext>
                </a:extLst>
              </p:cNvPr>
              <p:cNvSpPr txBox="1"/>
              <p:nvPr/>
            </p:nvSpPr>
            <p:spPr>
              <a:xfrm>
                <a:off x="3835165" y="3640989"/>
                <a:ext cx="736402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𝒆𝒒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using discreate entropy function by formulating a </a:t>
                </a:r>
              </a:p>
              <a:p>
                <a:r>
                  <a:rPr lang="en-US" sz="25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minimization problem.</a:t>
                </a:r>
                <a:endParaRPr lang="en-US" sz="25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6A4DD7-6D3A-256C-6AA9-A95FCF7C3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65" y="3640989"/>
                <a:ext cx="7364028" cy="861774"/>
              </a:xfrm>
              <a:prstGeom prst="rect">
                <a:avLst/>
              </a:prstGeom>
              <a:blipFill>
                <a:blip r:embed="rId11"/>
                <a:stretch>
                  <a:fillRect l="-1325" t="-4930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165FEB-5EE5-2E4B-A085-14C4FCB340A4}"/>
              </a:ext>
            </a:extLst>
          </p:cNvPr>
          <p:cNvCxnSpPr>
            <a:cxnSpLocks/>
          </p:cNvCxnSpPr>
          <p:nvPr/>
        </p:nvCxnSpPr>
        <p:spPr>
          <a:xfrm>
            <a:off x="3214540" y="4034672"/>
            <a:ext cx="56560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ointMovingOnShapes">
            <a:hlinkClick r:id="" action="ppaction://media"/>
            <a:extLst>
              <a:ext uri="{FF2B5EF4-FFF2-40B4-BE49-F238E27FC236}">
                <a16:creationId xmlns:a16="http://schemas.microsoft.com/office/drawing/2014/main" id="{2B5D712E-1D8E-6E18-8F91-31571131227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650806" y="4198902"/>
            <a:ext cx="3244135" cy="182482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56B30CD-1A46-9F66-6BC3-D76B7D14F5DB}"/>
              </a:ext>
            </a:extLst>
          </p:cNvPr>
          <p:cNvSpPr txBox="1"/>
          <p:nvPr/>
        </p:nvSpPr>
        <p:spPr>
          <a:xfrm>
            <a:off x="8462141" y="5948313"/>
            <a:ext cx="3621464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05: f and g populations in a lattice node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0367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000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4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F98CB68A-BC0A-BED5-1E00-3DCC00B1F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35" y="180907"/>
            <a:ext cx="3546695" cy="175760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1EBBE1-7F11-0799-B555-E8040DE5F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54661" cy="68103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CLBM: Algorithm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7FA53128-8322-3349-9992-8AD427DF7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6" y="681036"/>
            <a:ext cx="5329288" cy="37237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ADD4FC-D422-8FF8-1AF7-62673F519F16}"/>
              </a:ext>
            </a:extLst>
          </p:cNvPr>
          <p:cNvSpPr txBox="1"/>
          <p:nvPr/>
        </p:nvSpPr>
        <p:spPr>
          <a:xfrm>
            <a:off x="8053170" y="1938514"/>
            <a:ext cx="3220824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06: Standard LBM algorithm.[3]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D2CAEE-7179-1C3A-1FB7-56589070B488}"/>
              </a:ext>
            </a:extLst>
          </p:cNvPr>
          <p:cNvSpPr txBox="1"/>
          <p:nvPr/>
        </p:nvSpPr>
        <p:spPr>
          <a:xfrm>
            <a:off x="0" y="4332953"/>
            <a:ext cx="3220824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07: CLBM algorithm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684F68-5407-B936-31A2-5CA3E39F4689}"/>
              </a:ext>
            </a:extLst>
          </p:cNvPr>
          <p:cNvSpPr txBox="1"/>
          <p:nvPr/>
        </p:nvSpPr>
        <p:spPr>
          <a:xfrm>
            <a:off x="204246" y="4695271"/>
            <a:ext cx="106630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Solver is based on C++ and OpenMP.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Build using </a:t>
            </a:r>
            <a:r>
              <a:rPr lang="en-US" sz="2500" dirty="0" err="1"/>
              <a:t>CMake</a:t>
            </a:r>
            <a:r>
              <a:rPr lang="en-US" sz="25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Input parameter file defines the simulation properties.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For initial benchmarking and profiling, a 2D shock tube simulation is considered.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22" name="shock">
            <a:hlinkClick r:id="" action="ppaction://media"/>
            <a:extLst>
              <a:ext uri="{FF2B5EF4-FFF2-40B4-BE49-F238E27FC236}">
                <a16:creationId xmlns:a16="http://schemas.microsoft.com/office/drawing/2014/main" id="{E48816D9-B6EC-4735-B4CA-9ABBAC6232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78484" y="2354651"/>
            <a:ext cx="4172157" cy="23468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DC5E914-9B0C-D85E-A338-22B616955DB7}"/>
              </a:ext>
            </a:extLst>
          </p:cNvPr>
          <p:cNvSpPr txBox="1"/>
          <p:nvPr/>
        </p:nvSpPr>
        <p:spPr>
          <a:xfrm>
            <a:off x="7148146" y="4701489"/>
            <a:ext cx="5143499" cy="588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08: Results for density variation of air inside a 2D shock tube using CLBM solver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617605-855D-52DC-1FC3-27A9538F94F1}"/>
              </a:ext>
            </a:extLst>
          </p:cNvPr>
          <p:cNvSpPr txBox="1"/>
          <p:nvPr/>
        </p:nvSpPr>
        <p:spPr>
          <a:xfrm>
            <a:off x="7759608" y="6375103"/>
            <a:ext cx="435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/>
              </a:rPr>
              <a:t>git@gitlab.cs.fau.de:yh54ojyn/</a:t>
            </a:r>
            <a:r>
              <a:rPr lang="en-US" dirty="0" err="1">
                <a:hlinkClick r:id="rId7"/>
              </a:rPr>
              <a:t>mucosim.git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12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B1E9-1996-B94D-A91F-57692468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CLBM runtime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41E3D-B8BD-9872-4369-5AD382E7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14" y="827204"/>
            <a:ext cx="10636576" cy="4597375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runtime profile in “Fritz”.</a:t>
            </a:r>
          </a:p>
          <a:p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Initially use </a:t>
            </a:r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gprof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for the profiling.</a:t>
            </a:r>
          </a:p>
          <a:p>
            <a:r>
              <a:rPr lang="en-US" sz="25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Vtune</a:t>
            </a:r>
            <a:r>
              <a:rPr lang="en-US" sz="2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preferred; much more insights.</a:t>
            </a:r>
          </a:p>
          <a:p>
            <a:pPr marL="0" indent="0">
              <a:buNone/>
            </a:pPr>
            <a:endParaRPr lang="en-US" sz="2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94528-138D-30DE-DDDB-3B98EAE547DA}"/>
              </a:ext>
            </a:extLst>
          </p:cNvPr>
          <p:cNvSpPr txBox="1"/>
          <p:nvPr/>
        </p:nvSpPr>
        <p:spPr>
          <a:xfrm>
            <a:off x="1247252" y="5864756"/>
            <a:ext cx="3220824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Figure09: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gprof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hotspot results.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A33437-C91F-9817-1DD2-1A566618E2F9}"/>
              </a:ext>
            </a:extLst>
          </p:cNvPr>
          <p:cNvGrpSpPr/>
          <p:nvPr/>
        </p:nvGrpSpPr>
        <p:grpSpPr>
          <a:xfrm>
            <a:off x="5698927" y="252909"/>
            <a:ext cx="6260216" cy="1490103"/>
            <a:chOff x="5671038" y="331390"/>
            <a:chExt cx="6260216" cy="100469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905F8C-9294-A6B3-F057-C893542DF43E}"/>
                </a:ext>
              </a:extLst>
            </p:cNvPr>
            <p:cNvSpPr/>
            <p:nvPr/>
          </p:nvSpPr>
          <p:spPr>
            <a:xfrm>
              <a:off x="5671038" y="331390"/>
              <a:ext cx="6260216" cy="908325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AF2540-C618-6B54-AB08-E0F53C676600}"/>
                </a:ext>
              </a:extLst>
            </p:cNvPr>
            <p:cNvSpPr txBox="1"/>
            <p:nvPr/>
          </p:nvSpPr>
          <p:spPr>
            <a:xfrm>
              <a:off x="5750151" y="360755"/>
              <a:ext cx="6005146" cy="975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CPU name: Intel Xeon Platinum 8360Y CPU @ 2.40GHz</a:t>
              </a:r>
            </a:p>
            <a:p>
              <a:r>
                <a:rPr lang="en-US" sz="1400" dirty="0"/>
                <a:t>CPU type  : Intel </a:t>
              </a:r>
              <a:r>
                <a:rPr lang="en-US" sz="1400" dirty="0" err="1"/>
                <a:t>Icelake</a:t>
              </a:r>
              <a:r>
                <a:rPr lang="en-US" sz="1400" dirty="0"/>
                <a:t> SP processor</a:t>
              </a:r>
            </a:p>
            <a:p>
              <a:r>
                <a:rPr lang="en-US" sz="1400" dirty="0"/>
                <a:t>Number of lattice nodes: 2000 x 2000= 4000000 Lattice nodes.</a:t>
              </a:r>
            </a:p>
            <a:p>
              <a:r>
                <a:rPr lang="en-US" sz="1400" dirty="0"/>
                <a:t>Compiler: g++</a:t>
              </a:r>
            </a:p>
            <a:p>
              <a:r>
                <a:rPr lang="en-US" sz="1400" dirty="0"/>
                <a:t>Compiler Directives: -O3 –</a:t>
              </a:r>
              <a:r>
                <a:rPr lang="en-US" sz="1400" dirty="0" err="1"/>
                <a:t>pg</a:t>
              </a:r>
              <a:r>
                <a:rPr lang="en-US" sz="1400" dirty="0"/>
                <a:t> –march=native –</a:t>
              </a:r>
              <a:r>
                <a:rPr lang="en-US" sz="1400" dirty="0" err="1"/>
                <a:t>mavx</a:t>
              </a:r>
              <a:r>
                <a:rPr lang="en-US" sz="1400" dirty="0"/>
                <a:t> –</a:t>
              </a:r>
              <a:r>
                <a:rPr lang="en-US" sz="1400" dirty="0" err="1"/>
                <a:t>ftree</a:t>
              </a:r>
              <a:r>
                <a:rPr lang="en-US" sz="1400" dirty="0"/>
                <a:t>-vectorize</a:t>
              </a:r>
            </a:p>
            <a:p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F118DA-6C7E-F076-43CB-F6E477D58B0D}"/>
              </a:ext>
            </a:extLst>
          </p:cNvPr>
          <p:cNvSpPr txBox="1"/>
          <p:nvPr/>
        </p:nvSpPr>
        <p:spPr>
          <a:xfrm>
            <a:off x="7359253" y="5882405"/>
            <a:ext cx="3220824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Figure10: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Vtune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hotspot results.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3311EE-705C-746D-6121-0B79E5F45D47}"/>
              </a:ext>
            </a:extLst>
          </p:cNvPr>
          <p:cNvGrpSpPr/>
          <p:nvPr/>
        </p:nvGrpSpPr>
        <p:grpSpPr>
          <a:xfrm>
            <a:off x="9191167" y="1948381"/>
            <a:ext cx="3032608" cy="2064572"/>
            <a:chOff x="4414477" y="1377536"/>
            <a:chExt cx="3032608" cy="147732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8DCD18E-1844-58D2-C5F9-C47D5C5C9638}"/>
                </a:ext>
              </a:extLst>
            </p:cNvPr>
            <p:cNvSpPr/>
            <p:nvPr/>
          </p:nvSpPr>
          <p:spPr>
            <a:xfrm>
              <a:off x="4414477" y="1385544"/>
              <a:ext cx="2540237" cy="957071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EFB09C-C25E-56E1-CB25-3C0C028BB414}"/>
                </a:ext>
              </a:extLst>
            </p:cNvPr>
            <p:cNvSpPr txBox="1"/>
            <p:nvPr/>
          </p:nvSpPr>
          <p:spPr>
            <a:xfrm>
              <a:off x="4414477" y="1377536"/>
              <a:ext cx="30326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Required modules:</a:t>
              </a:r>
            </a:p>
            <a:p>
              <a:r>
                <a:rPr lang="en-US" dirty="0" err="1"/>
                <a:t>gsl</a:t>
              </a:r>
              <a:r>
                <a:rPr lang="en-US" dirty="0"/>
                <a:t> (GNU scientific library)</a:t>
              </a:r>
            </a:p>
            <a:p>
              <a:r>
                <a:rPr lang="en-US" dirty="0" err="1"/>
                <a:t>Cmake</a:t>
              </a:r>
              <a:endParaRPr lang="en-US" dirty="0"/>
            </a:p>
            <a:p>
              <a:r>
                <a:rPr lang="en-US" dirty="0" err="1"/>
                <a:t>vtune</a:t>
              </a:r>
              <a:endParaRPr lang="en-US" dirty="0"/>
            </a:p>
            <a:p>
              <a:endParaRPr lang="en-US" dirty="0"/>
            </a:p>
          </p:txBody>
        </p:sp>
      </p:grp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48E7E38-C5C1-459D-E3F8-1F4C5E7A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61" y="3560919"/>
            <a:ext cx="4993922" cy="234251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33BE2A6D-814F-DCC1-9FE7-69D4E00AD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2" y="2480701"/>
            <a:ext cx="6260216" cy="33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1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B1E9-1996-B94D-A91F-57692468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CLBM runtime profile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94528-138D-30DE-DDDB-3B98EAE547DA}"/>
              </a:ext>
            </a:extLst>
          </p:cNvPr>
          <p:cNvSpPr txBox="1"/>
          <p:nvPr/>
        </p:nvSpPr>
        <p:spPr>
          <a:xfrm>
            <a:off x="4443719" y="6525921"/>
            <a:ext cx="5498067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Figure09: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Vtune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hotspot flame graph.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F118DA-6C7E-F076-43CB-F6E477D58B0D}"/>
              </a:ext>
            </a:extLst>
          </p:cNvPr>
          <p:cNvSpPr txBox="1"/>
          <p:nvPr/>
        </p:nvSpPr>
        <p:spPr>
          <a:xfrm>
            <a:off x="421197" y="4794003"/>
            <a:ext cx="4022522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Figure10: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Vtune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hotspot results.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B13CB-826A-BB07-BFA8-CB7BD249497F}"/>
              </a:ext>
            </a:extLst>
          </p:cNvPr>
          <p:cNvSpPr txBox="1"/>
          <p:nvPr/>
        </p:nvSpPr>
        <p:spPr>
          <a:xfrm>
            <a:off x="6068790" y="392038"/>
            <a:ext cx="6086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OpenMP overhead is observed for small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newtonRaphson</a:t>
            </a:r>
            <a:r>
              <a:rPr lang="en-US" dirty="0"/>
              <a:t> function is the most critical one in CLBM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top of that the calculation of exponential function using </a:t>
            </a:r>
            <a:r>
              <a:rPr lang="en-US" dirty="0" err="1"/>
              <a:t>math.h</a:t>
            </a:r>
            <a:r>
              <a:rPr lang="en-US" dirty="0"/>
              <a:t> library is critical.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yellow and green box&#10;&#10;Description automatically generated">
            <a:extLst>
              <a:ext uri="{FF2B5EF4-FFF2-40B4-BE49-F238E27FC236}">
                <a16:creationId xmlns:a16="http://schemas.microsoft.com/office/drawing/2014/main" id="{90A70A7E-DAA9-BD58-E7AF-EA1B74681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57" y="5143967"/>
            <a:ext cx="10269936" cy="1445145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6CE4D03D-4CAC-20AA-C52A-99938574C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48" y="2705611"/>
            <a:ext cx="3875499" cy="211671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394295-AB2C-3840-77CA-6ABBCA143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7" y="789121"/>
            <a:ext cx="5531758" cy="408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7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B1E9-1996-B94D-A91F-57692468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Strong scaling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0E996A-F76F-3640-B18B-8B52961630EA}"/>
              </a:ext>
            </a:extLst>
          </p:cNvPr>
          <p:cNvGrpSpPr/>
          <p:nvPr/>
        </p:nvGrpSpPr>
        <p:grpSpPr>
          <a:xfrm>
            <a:off x="5698835" y="104024"/>
            <a:ext cx="6361420" cy="1087467"/>
            <a:chOff x="5898765" y="331390"/>
            <a:chExt cx="6032489" cy="9207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782BC8B-1A66-5DEF-8548-A40D6782A0DE}"/>
                </a:ext>
              </a:extLst>
            </p:cNvPr>
            <p:cNvSpPr/>
            <p:nvPr/>
          </p:nvSpPr>
          <p:spPr>
            <a:xfrm>
              <a:off x="5898765" y="331390"/>
              <a:ext cx="6032488" cy="920789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765CE4-F3C1-806C-48FA-F7ADA34A6F47}"/>
                </a:ext>
              </a:extLst>
            </p:cNvPr>
            <p:cNvSpPr txBox="1"/>
            <p:nvPr/>
          </p:nvSpPr>
          <p:spPr>
            <a:xfrm>
              <a:off x="6030148" y="479164"/>
              <a:ext cx="5901106" cy="70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CPU name: Intel Xeon Platinum 8360Y CPU @ 2.40GHz</a:t>
              </a:r>
            </a:p>
            <a:p>
              <a:r>
                <a:rPr lang="en-US" sz="1200" dirty="0"/>
                <a:t>CPU type  : Intel </a:t>
              </a:r>
              <a:r>
                <a:rPr lang="en-US" sz="1200" dirty="0" err="1"/>
                <a:t>Icelake</a:t>
              </a:r>
              <a:r>
                <a:rPr lang="en-US" sz="1200" dirty="0"/>
                <a:t> SP processor</a:t>
              </a:r>
            </a:p>
            <a:p>
              <a:r>
                <a:rPr lang="en-US" sz="1200" dirty="0"/>
                <a:t>Compiler: g++</a:t>
              </a:r>
            </a:p>
            <a:p>
              <a:r>
                <a:rPr lang="en-US" sz="1200" dirty="0"/>
                <a:t>Compiler Directives: -O3 –march=native –</a:t>
              </a:r>
              <a:r>
                <a:rPr lang="en-US" sz="1200" dirty="0" err="1"/>
                <a:t>mavx</a:t>
              </a:r>
              <a:r>
                <a:rPr lang="en-US" sz="1200" dirty="0"/>
                <a:t> –</a:t>
              </a:r>
              <a:r>
                <a:rPr lang="en-US" sz="1200" dirty="0" err="1"/>
                <a:t>ftree</a:t>
              </a:r>
              <a:r>
                <a:rPr lang="en-US" sz="1200" dirty="0"/>
                <a:t>-vectorize</a:t>
              </a:r>
            </a:p>
          </p:txBody>
        </p:sp>
      </p:grpSp>
      <p:pic>
        <p:nvPicPr>
          <p:cNvPr id="21" name="Picture 20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268CE52-E394-8748-9CC3-D70B49AF0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7793" r="9297" b="2689"/>
          <a:stretch/>
        </p:blipFill>
        <p:spPr>
          <a:xfrm>
            <a:off x="185883" y="1109545"/>
            <a:ext cx="7124700" cy="390096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E6BE9FD-79B0-EC7D-32D4-3E7A75596F74}"/>
              </a:ext>
            </a:extLst>
          </p:cNvPr>
          <p:cNvGrpSpPr/>
          <p:nvPr/>
        </p:nvGrpSpPr>
        <p:grpSpPr>
          <a:xfrm>
            <a:off x="3286704" y="1400403"/>
            <a:ext cx="1256144" cy="369332"/>
            <a:chOff x="3186546" y="771236"/>
            <a:chExt cx="1256144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20D57F-1C2A-D3DA-6C18-A2C05582FC4C}"/>
                </a:ext>
              </a:extLst>
            </p:cNvPr>
            <p:cNvSpPr txBox="1"/>
            <p:nvPr/>
          </p:nvSpPr>
          <p:spPr>
            <a:xfrm>
              <a:off x="3186546" y="771236"/>
              <a:ext cx="471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35BA6B-9F1D-2BC1-B560-5C012361EAFB}"/>
                </a:ext>
              </a:extLst>
            </p:cNvPr>
            <p:cNvSpPr txBox="1"/>
            <p:nvPr/>
          </p:nvSpPr>
          <p:spPr>
            <a:xfrm>
              <a:off x="3971636" y="771236"/>
              <a:ext cx="471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</p:grpSp>
      <p:pic>
        <p:nvPicPr>
          <p:cNvPr id="23" name="Picture 22" descr="A graph with a line&#10;&#10;Description automatically generated">
            <a:extLst>
              <a:ext uri="{FF2B5EF4-FFF2-40B4-BE49-F238E27FC236}">
                <a16:creationId xmlns:a16="http://schemas.microsoft.com/office/drawing/2014/main" id="{82C80978-2FFA-9D35-67CC-4A362861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83" y="2648313"/>
            <a:ext cx="4909797" cy="3452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C367468-B9E7-36F8-BB41-1054BE8B2535}"/>
              </a:ext>
            </a:extLst>
          </p:cNvPr>
          <p:cNvSpPr txBox="1"/>
          <p:nvPr/>
        </p:nvSpPr>
        <p:spPr>
          <a:xfrm>
            <a:off x="826546" y="4922226"/>
            <a:ext cx="5010836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Figure10: Performance saturation in one node.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7552A-630A-AE1F-236F-61D7A9197CE3}"/>
              </a:ext>
            </a:extLst>
          </p:cNvPr>
          <p:cNvSpPr txBox="1"/>
          <p:nvPr/>
        </p:nvSpPr>
        <p:spPr>
          <a:xfrm>
            <a:off x="7938895" y="5911274"/>
            <a:ext cx="4253105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11: single core performance for fixed 2.4GHz.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DA274C-4F9E-F5B9-204C-BC1E6F7209B0}"/>
              </a:ext>
            </a:extLst>
          </p:cNvPr>
          <p:cNvSpPr txBox="1"/>
          <p:nvPr/>
        </p:nvSpPr>
        <p:spPr>
          <a:xfrm>
            <a:off x="7804727" y="1533236"/>
            <a:ext cx="40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500 x 500 domain size does not have performance saturation.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single core performance it fits to L3 cache.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32C25D-17F7-32BD-2844-BA6BE8525552}"/>
              </a:ext>
            </a:extLst>
          </p:cNvPr>
          <p:cNvSpPr txBox="1"/>
          <p:nvPr/>
        </p:nvSpPr>
        <p:spPr>
          <a:xfrm>
            <a:off x="419027" y="5505089"/>
            <a:ext cx="730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2000 x 2000 elements seems to be good starting point for measurements. </a:t>
            </a:r>
          </a:p>
        </p:txBody>
      </p:sp>
    </p:spTree>
    <p:extLst>
      <p:ext uri="{BB962C8B-B14F-4D97-AF65-F5344CB8AC3E}">
        <p14:creationId xmlns:p14="http://schemas.microsoft.com/office/powerpoint/2010/main" val="2266472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B1E9-1996-B94D-A91F-57692468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Memory bandwidth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A144C1-D03A-EEBD-C3D5-9F68A5556056}"/>
              </a:ext>
            </a:extLst>
          </p:cNvPr>
          <p:cNvGrpSpPr/>
          <p:nvPr/>
        </p:nvGrpSpPr>
        <p:grpSpPr>
          <a:xfrm>
            <a:off x="5698835" y="104024"/>
            <a:ext cx="6361420" cy="1493867"/>
            <a:chOff x="5898765" y="331390"/>
            <a:chExt cx="6032489" cy="126489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652D77C-6327-0E82-F1CF-A71559D9F5B3}"/>
                </a:ext>
              </a:extLst>
            </p:cNvPr>
            <p:cNvSpPr/>
            <p:nvPr/>
          </p:nvSpPr>
          <p:spPr>
            <a:xfrm>
              <a:off x="5898765" y="331390"/>
              <a:ext cx="6032488" cy="1264899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6A241F-34E7-8DD4-C35A-1CF231F062E4}"/>
                </a:ext>
              </a:extLst>
            </p:cNvPr>
            <p:cNvSpPr txBox="1"/>
            <p:nvPr/>
          </p:nvSpPr>
          <p:spPr>
            <a:xfrm>
              <a:off x="6097910" y="479164"/>
              <a:ext cx="5833344" cy="7036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CPU name: Intel Xeon Platinum 8360Y CPU @ 2.40GHz</a:t>
              </a:r>
            </a:p>
            <a:p>
              <a:r>
                <a:rPr lang="en-US" sz="1200" dirty="0"/>
                <a:t>CPU type  : Intel </a:t>
              </a:r>
              <a:r>
                <a:rPr lang="en-US" sz="1200" dirty="0" err="1"/>
                <a:t>Icelake</a:t>
              </a:r>
              <a:r>
                <a:rPr lang="en-US" sz="1200" dirty="0"/>
                <a:t> SP processor</a:t>
              </a:r>
            </a:p>
            <a:p>
              <a:r>
                <a:rPr lang="en-US" sz="1200" dirty="0"/>
                <a:t>Compiler: g++</a:t>
              </a:r>
            </a:p>
            <a:p>
              <a:r>
                <a:rPr lang="en-US" sz="1200" dirty="0"/>
                <a:t>Compiler Directives: -O3 –march=native –</a:t>
              </a:r>
              <a:r>
                <a:rPr lang="en-US" sz="1200" dirty="0" err="1"/>
                <a:t>mavx</a:t>
              </a:r>
              <a:r>
                <a:rPr lang="en-US" sz="1200" dirty="0"/>
                <a:t> –</a:t>
              </a:r>
              <a:r>
                <a:rPr lang="en-US" sz="1200" dirty="0" err="1"/>
                <a:t>ftree</a:t>
              </a:r>
              <a:r>
                <a:rPr lang="en-US" sz="1200" dirty="0"/>
                <a:t>-vectorize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8DD4E99-4931-B2E0-66F1-44F584A83043}"/>
              </a:ext>
            </a:extLst>
          </p:cNvPr>
          <p:cNvSpPr txBox="1"/>
          <p:nvPr/>
        </p:nvSpPr>
        <p:spPr>
          <a:xfrm>
            <a:off x="1759419" y="6247373"/>
            <a:ext cx="5010836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Figure12: Memory bandwidth saturation in first socket.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E97D7-C97C-BC22-EBD8-26D5415A9E90}"/>
              </a:ext>
            </a:extLst>
          </p:cNvPr>
          <p:cNvSpPr txBox="1"/>
          <p:nvPr/>
        </p:nvSpPr>
        <p:spPr>
          <a:xfrm>
            <a:off x="8492836" y="3244334"/>
            <a:ext cx="36991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memory bandwidth has a  saturating trend in 1</a:t>
            </a:r>
            <a:r>
              <a:rPr lang="en-US" baseline="30000" dirty="0"/>
              <a:t>st</a:t>
            </a:r>
            <a:r>
              <a:rPr lang="en-US" dirty="0"/>
              <a:t> NUMA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Generally, LBM solvers are known to be memory bound.[3]</a:t>
            </a:r>
          </a:p>
        </p:txBody>
      </p:sp>
      <p:pic>
        <p:nvPicPr>
          <p:cNvPr id="7" name="Picture 6" descr="A graph of a number of cursive lines&#10;&#10;Description automatically generated">
            <a:extLst>
              <a:ext uri="{FF2B5EF4-FFF2-40B4-BE49-F238E27FC236}">
                <a16:creationId xmlns:a16="http://schemas.microsoft.com/office/drawing/2014/main" id="{6C300B30-B8C0-031E-E13E-28C867579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3" t="8375" r="8970"/>
          <a:stretch/>
        </p:blipFill>
        <p:spPr>
          <a:xfrm>
            <a:off x="18419" y="1879077"/>
            <a:ext cx="8492836" cy="436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2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1079</Words>
  <Application>Microsoft Office PowerPoint</Application>
  <PresentationFormat>Widescreen</PresentationFormat>
  <Paragraphs>154</Paragraphs>
  <Slides>13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COMPRESSIBLE LATTICE BOLTZMANN SOLVER CPU BENCHMARK</vt:lpstr>
      <vt:lpstr>Introduction</vt:lpstr>
      <vt:lpstr>Lattice Boltzmann Method: Overview</vt:lpstr>
      <vt:lpstr>PowerPoint Presentation</vt:lpstr>
      <vt:lpstr>CLBM: Algorithm</vt:lpstr>
      <vt:lpstr>CLBM runtime profile</vt:lpstr>
      <vt:lpstr>CLBM runtime profile</vt:lpstr>
      <vt:lpstr>Strong scaling</vt:lpstr>
      <vt:lpstr>Memory bandwidth</vt:lpstr>
      <vt:lpstr>Energy and power</vt:lpstr>
      <vt:lpstr>PowerPoint Presentation</vt:lpstr>
      <vt:lpstr>Remarks and TODOs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Rathnayake, Sudesh</dc:creator>
  <cp:lastModifiedBy>Rathnayake, Sudesh</cp:lastModifiedBy>
  <cp:revision>127</cp:revision>
  <dcterms:created xsi:type="dcterms:W3CDTF">2023-12-03T18:32:46Z</dcterms:created>
  <dcterms:modified xsi:type="dcterms:W3CDTF">2024-02-21T22:32:46Z</dcterms:modified>
</cp:coreProperties>
</file>