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7" r:id="rId6"/>
    <p:sldId id="258" r:id="rId7"/>
    <p:sldId id="265" r:id="rId8"/>
    <p:sldId id="276" r:id="rId9"/>
    <p:sldId id="264" r:id="rId10"/>
    <p:sldId id="277" r:id="rId11"/>
    <p:sldId id="292" r:id="rId12"/>
    <p:sldId id="291" r:id="rId13"/>
    <p:sldId id="278" r:id="rId14"/>
    <p:sldId id="280" r:id="rId15"/>
    <p:sldId id="294" r:id="rId16"/>
    <p:sldId id="304" r:id="rId17"/>
    <p:sldId id="305" r:id="rId18"/>
    <p:sldId id="306" r:id="rId19"/>
    <p:sldId id="307" r:id="rId20"/>
    <p:sldId id="308" r:id="rId21"/>
    <p:sldId id="309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0BB5"/>
    <a:srgbClr val="679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22" y="2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51B57-A6ED-4110-91E9-BE3BAD0AFE1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B57F5-DDEE-44E7-B060-4EA971D9EC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application is in LBM in the context of compressible supersonic flows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developed my be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all the benchmark analysis are considering </a:t>
            </a:r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/>
              <a:t>cannot see the unusual measurement in dram energy an power plots</a:t>
            </a:r>
            <a:endParaRPr lang="en-US"/>
          </a:p>
          <a:p>
            <a:r>
              <a:rPr lang="en-US"/>
              <a:t>2.2 shows the lowset for wider omain</a:t>
            </a:r>
            <a:endParaRPr lang="en-US"/>
          </a:p>
          <a:p>
            <a:r>
              <a:rPr lang="en-US"/>
              <a:t>energy contribution is 5-11 percent </a:t>
            </a:r>
            <a:endParaRPr lang="en-US"/>
          </a:p>
          <a:p>
            <a:r>
              <a:rPr lang="en-US"/>
              <a:t>dram power sho some saturating trent at  1st numa domain</a:t>
            </a:r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In literatue z plot is used to stdy some enerrgy efficiency of a scalabel programm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here I use the first socket and constructe the zplot for studied frequencies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higher the frequenci can obtain low edp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if we construct the edp for 1 st numa and socket can see that the 4 frequencie of 1.8 2.4 have some what similar edp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Then the previous investigataaion also continued to the hotspots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but theres no perf or mem saturation in newton while stream n collide has perf an meme saturation at first numa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Alao for hotspot the unexpected point at single core cannot observed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so in energy measurements it can seee that the nr has the highets contribbution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collision an stream shows the simila contrbutions to the total energy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how everer the investigated hotspots have   16 % contrubition to the total energy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empherical rooh line model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note that the here the performance metric is dp flops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so we cant include stream kernal here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closely mempry bound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summarize the outcomes from phase 1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LBM &gt;&gt;&gt; commonly utilized structured grid&gt;&gt;high spatial locality as mentioned in seven warf doc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fdr popoluer among hpc community due to the parallalizbility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2 main working horses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but here 2 pdf instead 1 and use minimization techniques to find some pdfs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developed by using c++ and openmp build using cmake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here, a 2d shock tube simulation is simulate and all the parameters can be fed using seperate input file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I use likwid &gt;&gt; relevent parametes &gt;&gt; initially mem and energy but then mem_dp give all in one go</a:t>
            </a:r>
            <a:endParaRPr lang="en-US"/>
          </a:p>
          <a:p>
            <a:pPr indent="0">
              <a:buFont typeface="Arial" panose="02080604020202020204" pitchFamily="34" charset="0"/>
              <a:buNone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At phase we obtained bad scaling behaviour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However, we got some insights of the solver throgh strong scaling and profiling results.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the top hotspot was the exp function call which is in c++ math library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so we needed some code optimizations.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in newtonRraphson need to calculate jacobian each time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fdr needs to calculate resiuls an functions approximation each time.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foun that when approximatinf pdfs it has same pattern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put all in to one place and there we call it once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chriti suggested that may be theres a serial part in the code &gt;&gt; went throught the implelemntaton an parrallize which I didnt paralllize it earlier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did some experiments with scheduling but foun out that the defaults openmp static sheduling works well rathet than usng a chunk size 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As you may no normally we use Lattice updates per second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numa domain saturation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approximatly 26 MLUPs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memory banwith also saturate at 1 numa and its about 75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compared to phase 1 the single core performance tribaled compared to phase 1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now we see the the collide and stream toped accoring to profiling an both contribute around  9 percent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choose newtonraph &gt;&gt; beacause in literature related to compressible LBM the more concern is on root finding scheme in temrs of performance of the algorithm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figure 12 the rest of the function call stack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I focused mainly collision streaming and nr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 Interms of energy measuremnts unexpecte ata point in single core measurements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coul not avoid it eventhough did some measurent three times but 2.2 there was no issue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numa domain saturation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suden energy jump at the secon secket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1.8 2,2,2,2,4 show some low energy results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in 1st numa doamin it 2.4 an socekt , noed level its 1.8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the power mesurements also has that unexpected point 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i tried to use likwid power meter and it also prouce the same outcome</a:t>
            </a:r>
            <a:endParaRPr lang="en-US"/>
          </a:p>
          <a:p>
            <a:pPr marL="171450" indent="-171450">
              <a:buFont typeface="Arial" panose="02080604020202020204" pitchFamily="34" charset="0"/>
              <a:buChar char="•"/>
            </a:pPr>
            <a:r>
              <a:rPr lang="en-US"/>
              <a:t>also the power jum can also seen as before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DAC6B-1338-44DE-B641-792BF0DAF96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6773-1C83-4DFC-8EB2-993280A6912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microsoft.com/office/2007/relationships/media" Target="../media/media2.mp4"/><Relationship Id="rId7" Type="http://schemas.openxmlformats.org/officeDocument/2006/relationships/video" Target="../media/media2.mp4"/><Relationship Id="rId6" Type="http://schemas.openxmlformats.org/officeDocument/2006/relationships/image" Target="../media/image5.png"/><Relationship Id="rId5" Type="http://schemas.microsoft.com/office/2007/relationships/media" Target="../media/media1.mp4"/><Relationship Id="rId4" Type="http://schemas.openxmlformats.org/officeDocument/2006/relationships/video" Target="../media/media1.mp4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2.xml"/><Relationship Id="rId11" Type="http://schemas.openxmlformats.org/officeDocument/2006/relationships/hyperlink" Target="mailto:git@gitlab.cs.fau.de:yh54ojyn/mucosim.git" TargetMode="External"/><Relationship Id="rId10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microsoft.com/office/2007/relationships/media" Target="../media/media3.mp4"/><Relationship Id="rId2" Type="http://schemas.openxmlformats.org/officeDocument/2006/relationships/video" Target="../media/media3.mp4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8394" y="1361875"/>
            <a:ext cx="10995212" cy="23876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  <a:spcBef>
                <a:spcPts val="1000"/>
              </a:spcBef>
            </a:pPr>
            <a:r>
              <a:rPr lang="en-US" sz="4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COMPRESSIBLE LATTICE BOLTZMANN SOLVER</a:t>
            </a:r>
            <a:br>
              <a:rPr lang="en-US" sz="4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US" sz="4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CPU BENCHMARK</a:t>
            </a:r>
            <a:endParaRPr lang="en-US" sz="48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0340" y="3879850"/>
            <a:ext cx="9144000" cy="2106930"/>
          </a:xfrm>
        </p:spPr>
        <p:txBody>
          <a:bodyPr>
            <a:normAutofit fontScale="65000"/>
          </a:bodyPr>
          <a:lstStyle/>
          <a:p>
            <a:r>
              <a:rPr lang="en-US" sz="3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MuCoSim</a:t>
            </a:r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WS 2023/24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PHASE: 2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700" dirty="0"/>
              <a:t>Sudesh Rathnayake </a:t>
            </a:r>
            <a:endParaRPr lang="en-US" sz="2700" dirty="0"/>
          </a:p>
          <a:p>
            <a:r>
              <a:rPr lang="en-US" sz="2700" dirty="0"/>
              <a:t>Advisor: Dane Lacey</a:t>
            </a:r>
            <a:endParaRPr lang="en-US" sz="2700" dirty="0"/>
          </a:p>
          <a:p>
            <a:endParaRPr lang="en-US" sz="2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Picture 6" descr="A logo with blue lines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469" y="152449"/>
            <a:ext cx="3056564" cy="6579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DRAM;Energy and power measurements; main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199390" y="410019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15: DRAM 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Energy  measurements in one 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46370" y="1057275"/>
            <a:ext cx="6513195" cy="1976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lvl="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  <p:sp>
        <p:nvSpPr>
          <p:cNvPr id="9" name="TextBox 23"/>
          <p:cNvSpPr txBox="1"/>
          <p:nvPr/>
        </p:nvSpPr>
        <p:spPr>
          <a:xfrm>
            <a:off x="5530850" y="613473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16: DRAM 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Power  measurements in one 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5252085" y="739775"/>
            <a:ext cx="59601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DRAM energy measurements do not show an unexpected behaviour at single core measurements all the time.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2.2 GHz seems to be the lowest energy curve for a wider domain.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The DRAM energy contribution to the total energy is in the range of </a:t>
            </a:r>
            <a:r>
              <a:rPr lang="en-US">
                <a:solidFill>
                  <a:srgbClr val="FF0000"/>
                </a:solidFill>
              </a:rPr>
              <a:t>5%-11%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347980" y="4684395"/>
            <a:ext cx="5262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First NUMA domain there is a saturating trend considering DRAM power. </a:t>
            </a:r>
            <a:endParaRPr lang="en-US"/>
          </a:p>
        </p:txBody>
      </p:sp>
      <p:pic>
        <p:nvPicPr>
          <p:cNvPr id="3" name="Picture 2" descr="drame"/>
          <p:cNvPicPr>
            <a:picLocks noChangeAspect="1"/>
          </p:cNvPicPr>
          <p:nvPr/>
        </p:nvPicPr>
        <p:blipFill>
          <a:blip r:embed="rId1"/>
          <a:srcRect l="5393" t="8964" r="9556" b="2711"/>
          <a:stretch>
            <a:fillRect/>
          </a:stretch>
        </p:blipFill>
        <p:spPr>
          <a:xfrm>
            <a:off x="147320" y="739775"/>
            <a:ext cx="5293360" cy="3452495"/>
          </a:xfrm>
          <a:prstGeom prst="rect">
            <a:avLst/>
          </a:prstGeom>
        </p:spPr>
      </p:pic>
      <p:pic>
        <p:nvPicPr>
          <p:cNvPr id="6" name="Picture 5" descr="drampower"/>
          <p:cNvPicPr>
            <a:picLocks noChangeAspect="1"/>
          </p:cNvPicPr>
          <p:nvPr/>
        </p:nvPicPr>
        <p:blipFill>
          <a:blip r:embed="rId2"/>
          <a:srcRect l="3357" t="9078" r="7629"/>
          <a:stretch>
            <a:fillRect/>
          </a:stretch>
        </p:blipFill>
        <p:spPr>
          <a:xfrm>
            <a:off x="6389370" y="3012440"/>
            <a:ext cx="4431030" cy="3239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246495" y="701040"/>
            <a:ext cx="5880049" cy="4354831"/>
            <a:chOff x="9633" y="1104"/>
            <a:chExt cx="8967" cy="6843"/>
          </a:xfrm>
        </p:grpSpPr>
        <p:pic>
          <p:nvPicPr>
            <p:cNvPr id="5" name="Picture 4" descr="edppoints"/>
            <p:cNvPicPr>
              <a:picLocks noChangeAspect="1"/>
            </p:cNvPicPr>
            <p:nvPr/>
          </p:nvPicPr>
          <p:blipFill>
            <a:blip r:embed="rId1"/>
            <a:srcRect r="8471"/>
            <a:stretch>
              <a:fillRect/>
            </a:stretch>
          </p:blipFill>
          <p:spPr>
            <a:xfrm>
              <a:off x="9633" y="1104"/>
              <a:ext cx="8967" cy="6843"/>
            </a:xfrm>
            <a:prstGeom prst="rect">
              <a:avLst/>
            </a:prstGeom>
          </p:spPr>
        </p:pic>
        <p:sp>
          <p:nvSpPr>
            <p:cNvPr id="10" name="Text Box 9"/>
            <p:cNvSpPr txBox="1"/>
            <p:nvPr/>
          </p:nvSpPr>
          <p:spPr>
            <a:xfrm rot="20460000">
              <a:off x="11659" y="5672"/>
              <a:ext cx="4166" cy="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9.09 kJs/MLUP</a:t>
              </a:r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11" name="Text Box 10"/>
            <p:cNvSpPr txBox="1"/>
            <p:nvPr/>
          </p:nvSpPr>
          <p:spPr>
            <a:xfrm rot="21180000">
              <a:off x="14179" y="6097"/>
              <a:ext cx="4166" cy="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3.10 kJs/MLUP</a:t>
              </a:r>
              <a:endParaRPr lang="en-US" sz="140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Energy Delay Product (EDP)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96240" y="701040"/>
            <a:ext cx="81800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Z-plot considers dissipated energy versus any suitable performance metric  for a given program.</a:t>
            </a:r>
            <a:endParaRPr 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EDP is the gradient of a line passing through in z-plot.</a:t>
            </a: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/>
              <a:t>First socket measurements are taken for the Z-plot.</a:t>
            </a:r>
            <a:endParaRPr lang="en-US"/>
          </a:p>
        </p:txBody>
      </p:sp>
      <p:sp>
        <p:nvSpPr>
          <p:cNvPr id="9" name="TextBox 23"/>
          <p:cNvSpPr txBox="1"/>
          <p:nvPr/>
        </p:nvSpPr>
        <p:spPr>
          <a:xfrm>
            <a:off x="318770" y="626046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18: Z-plot considering one socket.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6328410" y="4885690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17: EDP related to 18 and 36 cores at 2.4 GHz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705600" y="5440045"/>
            <a:ext cx="51854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This verifies the earlier point relating energy with first four frequencies.  </a:t>
            </a:r>
            <a:endParaRPr lang="en-US"/>
          </a:p>
        </p:txBody>
      </p:sp>
      <p:pic>
        <p:nvPicPr>
          <p:cNvPr id="3" name="Picture 2" descr="edp36"/>
          <p:cNvPicPr>
            <a:picLocks noChangeAspect="1"/>
          </p:cNvPicPr>
          <p:nvPr/>
        </p:nvPicPr>
        <p:blipFill>
          <a:blip r:embed="rId2"/>
          <a:srcRect l="3784" t="8742" r="8566"/>
          <a:stretch>
            <a:fillRect/>
          </a:stretch>
        </p:blipFill>
        <p:spPr>
          <a:xfrm>
            <a:off x="144145" y="1828800"/>
            <a:ext cx="6318885" cy="44176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upkerna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530" y="1093470"/>
            <a:ext cx="5347970" cy="3821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Hotspots measurements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8770" y="701040"/>
            <a:ext cx="9827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Considered the stream, collision, calcQuasiEqG and newtonRaphson kernels.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Observed the performance, memory bandwidth saturations and energy contributions.</a:t>
            </a:r>
            <a:endParaRPr lang="en-US"/>
          </a:p>
        </p:txBody>
      </p:sp>
      <p:sp>
        <p:nvSpPr>
          <p:cNvPr id="9" name="TextBox 23"/>
          <p:cNvSpPr txBox="1"/>
          <p:nvPr/>
        </p:nvSpPr>
        <p:spPr>
          <a:xfrm>
            <a:off x="229870" y="4931410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19: Performance vs. core 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6170295" y="4914900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20: Memory bandwidth vs. core 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85445" y="5182235"/>
            <a:ext cx="1125601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newtonRaphson kernel does not show any saturation in full node.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collision and streaming shows the saturating trend inside the first NUMA doamin.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Note that here, MLUP/s have high values. Because we calcultate the same metric with respect to the hotspot runtime. (total runtime &gt;&gt; hotspot runtime; for 2.7 Billion lattice updates)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Cannot use Flop/s for the representation. Because stream does not have floating point operations.</a:t>
            </a:r>
            <a:endParaRPr lang="en-US"/>
          </a:p>
        </p:txBody>
      </p:sp>
      <p:pic>
        <p:nvPicPr>
          <p:cNvPr id="7" name="Picture 6" descr="memorykernels"/>
          <p:cNvPicPr>
            <a:picLocks noChangeAspect="1"/>
          </p:cNvPicPr>
          <p:nvPr/>
        </p:nvPicPr>
        <p:blipFill>
          <a:blip r:embed="rId2"/>
          <a:srcRect l="3311" t="7680" r="8655" b="2873"/>
          <a:stretch>
            <a:fillRect/>
          </a:stretch>
        </p:blipFill>
        <p:spPr>
          <a:xfrm>
            <a:off x="6399530" y="1348105"/>
            <a:ext cx="4913630" cy="34531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owerkernel2.4_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5270" y="919480"/>
            <a:ext cx="4017645" cy="310959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Hotspots measurements...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18770" y="701040"/>
            <a:ext cx="11116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The previously observed, unexpected measurement point at single cores does not appear in energy plots.</a:t>
            </a:r>
            <a:endParaRPr lang="en-US"/>
          </a:p>
        </p:txBody>
      </p:sp>
      <p:sp>
        <p:nvSpPr>
          <p:cNvPr id="9" name="TextBox 23"/>
          <p:cNvSpPr txBox="1"/>
          <p:nvPr/>
        </p:nvSpPr>
        <p:spPr>
          <a:xfrm>
            <a:off x="4587240" y="4012565"/>
            <a:ext cx="287083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21: Energy vs. core 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8479155" y="3951605"/>
            <a:ext cx="325945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22: Power vs. core count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832350" y="4490720"/>
            <a:ext cx="7210425" cy="2171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All three kernels contributes </a:t>
            </a:r>
            <a:r>
              <a:rPr lang="en-US">
                <a:solidFill>
                  <a:srgbClr val="FF0000"/>
                </a:solidFill>
              </a:rPr>
              <a:t>9% - 16%</a:t>
            </a:r>
            <a:r>
              <a:rPr lang="en-US"/>
              <a:t> to the main energy measurements.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newtonRaphson has the highest contribution while showing a scalable performance within the node.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Both the highest hotspot ranks seems to be having similar variation in terms of power and energy.</a:t>
            </a:r>
            <a:endParaRPr lang="en-US"/>
          </a:p>
        </p:txBody>
      </p:sp>
      <p:pic>
        <p:nvPicPr>
          <p:cNvPr id="11" name="Picture 10" descr="energykernel1.8"/>
          <p:cNvPicPr>
            <a:picLocks noChangeAspect="1"/>
          </p:cNvPicPr>
          <p:nvPr/>
        </p:nvPicPr>
        <p:blipFill>
          <a:blip r:embed="rId2"/>
          <a:srcRect t="5169" r="9004"/>
          <a:stretch>
            <a:fillRect/>
          </a:stretch>
        </p:blipFill>
        <p:spPr>
          <a:xfrm>
            <a:off x="318770" y="1107440"/>
            <a:ext cx="3659505" cy="2921635"/>
          </a:xfrm>
          <a:prstGeom prst="rect">
            <a:avLst/>
          </a:prstGeom>
        </p:spPr>
      </p:pic>
      <p:pic>
        <p:nvPicPr>
          <p:cNvPr id="12" name="Picture 11" descr="energykernel2.4"/>
          <p:cNvPicPr>
            <a:picLocks noChangeAspect="1"/>
          </p:cNvPicPr>
          <p:nvPr/>
        </p:nvPicPr>
        <p:blipFill>
          <a:blip r:embed="rId3"/>
          <a:srcRect l="2788" t="7797" r="9096"/>
          <a:stretch>
            <a:fillRect/>
          </a:stretch>
        </p:blipFill>
        <p:spPr>
          <a:xfrm>
            <a:off x="4152265" y="1184275"/>
            <a:ext cx="3549015" cy="2837815"/>
          </a:xfrm>
          <a:prstGeom prst="rect">
            <a:avLst/>
          </a:prstGeom>
        </p:spPr>
      </p:pic>
      <p:pic>
        <p:nvPicPr>
          <p:cNvPr id="13" name="Picture 12" descr="energykernel3.0"/>
          <p:cNvPicPr>
            <a:picLocks noChangeAspect="1"/>
          </p:cNvPicPr>
          <p:nvPr/>
        </p:nvPicPr>
        <p:blipFill>
          <a:blip r:embed="rId4"/>
          <a:srcRect l="2551" t="8220" r="9086"/>
          <a:stretch>
            <a:fillRect/>
          </a:stretch>
        </p:blipFill>
        <p:spPr>
          <a:xfrm>
            <a:off x="410845" y="3837305"/>
            <a:ext cx="3567430" cy="28244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Roofline modelling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8" name="TextBox 23"/>
          <p:cNvSpPr txBox="1"/>
          <p:nvPr/>
        </p:nvSpPr>
        <p:spPr>
          <a:xfrm>
            <a:off x="900430" y="6248400"/>
            <a:ext cx="325945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22: Roofline diagram.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837680" y="798195"/>
            <a:ext cx="5205095" cy="58635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LIKWID-bench tool is utilized to construct the empherical roofline diagram [7]. 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Maximum performance is related to the AVX FLOPS.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Maximum data throughput is related to the likwid-bench load_avx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Here the performance metric is double precision performance.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Stream kernal does not have any flops.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CLBM application is close to memory bound.</a:t>
            </a:r>
            <a:endParaRPr lang="en-US"/>
          </a:p>
        </p:txBody>
      </p:sp>
      <p:pic>
        <p:nvPicPr>
          <p:cNvPr id="3" name="Picture 2" descr="roof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662940"/>
            <a:ext cx="6730365" cy="51396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Remarks.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2585" y="836930"/>
            <a:ext cx="11039475" cy="5710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This is the first kind of benchmarking effort considering LBM in compressible supersonic flow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CLBM 2D test application shows scalable performance.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Solver is close to memory bound. </a:t>
            </a:r>
            <a:r>
              <a:rPr lang="en-US">
                <a:sym typeface="+mn-ea"/>
              </a:rPr>
              <a:t>According to the roofline analysis, the application has arbitrary horizontal roofs.</a:t>
            </a:r>
            <a:endParaRPr 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May be more opportunity to increase bandwidth utilization, for example by using SIMD instructions in the newtonRaphson routine.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Optimal energy can be observed at the first socket in fritz node considering 1.8 GHz, 2.0 GHz, 2.2 GHz and 2.4 GHz</a:t>
            </a:r>
            <a:endParaRPr 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EDP results verified the point above.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DRAM energy contribution to the total energy is 5%-11%.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Root finding scheme has less significance in terms of performance, even though root finding algorithm was the highlight in previous literature regarding, this LBM regime.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Reference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62585" y="836930"/>
            <a:ext cx="11039475" cy="5710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en-US"/>
              <a:t>The Landscape of Parallel Computing Research A View from Berkeley, 2006 Electrical Engineering and Computer Sciences, University of California at Berkeley, Electrical Engineering and Computer Sciences, University of California at Berkeley,</a:t>
            </a:r>
            <a:endParaRPr lang="en-US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en-US"/>
              <a:t>A. A. Mohamad. Lattice Boltzmann Method Fundamentals and Engineering Applications with Computer Codes. Springer, 2019</a:t>
            </a:r>
            <a:endParaRPr lang="en-US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en-US"/>
              <a:t>Timm Krüger, Halim Kusumaatmaja, Alexandr Kuzmin, Orest Shardt, Goncalo Silva, and Erlend Magnus Viggen. The Lattice Boltzmann Method. Springer International Publishing, 2017. </a:t>
            </a:r>
            <a:endParaRPr lang="en-US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en-US"/>
              <a:t>Jonas Latt, Christophe Coreixas, Joël Beny, and Andrea Parmigiani. Efficient supersonic flow simulations using lattice boltzmann methods based on numerical equilibria. Philosoph ical Transactions of the Royal Society A:Mathematical, Physical and Engineering Sciences,378(2175):20190559, jun 2020. 5. </a:t>
            </a:r>
            <a:endParaRPr lang="en-US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en-US"/>
              <a:t>https://blogs.fau.de/hager/archives/tag/energy</a:t>
            </a:r>
            <a:endParaRPr lang="en-US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en-US"/>
              <a:t>Ayesha Afzal,Georg Hager,Gerhard Wellein,SPEChpc 2021 Benchmarks on Ice Lake and Sapphire Rapids Infiniband Clusters: A Performance and Energy Case Study, SC-W '23: Proceedings of the SC '23 Workshops of The International Conference on High Performance Computing, Network, Storage, and Analysis,November 2023, Pages 245–1254,https://doi.org/10.1145/3624062.3624197</a:t>
            </a:r>
            <a:endParaRPr lang="en-US"/>
          </a:p>
          <a:p>
            <a:pPr marL="342900" indent="-342900">
              <a:buFont typeface="Arial" panose="02080604020202020204" pitchFamily="34" charset="0"/>
              <a:buAutoNum type="arabicPeriod"/>
            </a:pPr>
            <a:r>
              <a:rPr lang="en-US"/>
              <a:t>https://github.com/RRZE-HPC/likwid/wiki/Tutorial:-Empirical-Roofline-Model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3571240" y="2501900"/>
            <a:ext cx="5050155" cy="185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002060"/>
                </a:solidFill>
              </a:rPr>
              <a:t>Thank you!</a:t>
            </a:r>
            <a:endParaRPr lang="en-US" b="1" dirty="0">
              <a:solidFill>
                <a:srgbClr val="002060"/>
              </a:solidFill>
            </a:endParaRPr>
          </a:p>
          <a:p>
            <a:pPr algn="ctr"/>
            <a:endParaRPr lang="en-US" b="1" dirty="0">
              <a:solidFill>
                <a:srgbClr val="002060"/>
              </a:solidFill>
            </a:endParaRPr>
          </a:p>
          <a:p>
            <a:pPr algn="ctr"/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0" y="0"/>
            <a:ext cx="10515600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>
                <a:solidFill>
                  <a:srgbClr val="002060"/>
                </a:solidFill>
              </a:rPr>
              <a:t>Appendix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5" name="Picture 4" descr="ti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662940"/>
            <a:ext cx="8230235" cy="579183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OpenMP_chunk_size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hu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1362075"/>
            <a:ext cx="7190105" cy="48945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id with blue and red dots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700" y="189141"/>
            <a:ext cx="2694101" cy="15153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Introduction: Summary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5" y="662940"/>
            <a:ext cx="8562340" cy="45974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Lattice Boltzmann Method(LBM) 	c</a:t>
            </a:r>
            <a:r>
              <a:rPr lang="en-US" sz="2000" dirty="0"/>
              <a:t>ommonly adopt a structured grid in practice. </a:t>
            </a:r>
            <a:endParaRPr lang="en-US" sz="2000" dirty="0"/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Naturally adapted to parallel processes computing. [3].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“Collide and Stream” algorithms. 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Compressible LBM 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 pdfs’ to integrate energy equation apart from the mass, and momentum equations.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present solver based on Entropic Lattice Boltzmann Method (ELBM)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581400" y="1196610"/>
            <a:ext cx="5850904" cy="1015663"/>
            <a:chOff x="3669323" y="1147049"/>
            <a:chExt cx="5850904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3669323" y="1147049"/>
              <a:ext cx="58509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“Represented by a regular grid; points on grid are conceptually updated together. It has high spatial locality”’[1]</a:t>
              </a:r>
              <a:endParaRPr lang="en-US" sz="2000" dirty="0"/>
            </a:p>
          </p:txBody>
        </p:sp>
        <p:sp>
          <p:nvSpPr>
            <p:cNvPr id="13" name="Rectangle: Rounded Corners 12"/>
            <p:cNvSpPr/>
            <p:nvPr/>
          </p:nvSpPr>
          <p:spPr>
            <a:xfrm>
              <a:off x="3669323" y="1152787"/>
              <a:ext cx="5373278" cy="947384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  <a:alpha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9700" y="1704442"/>
            <a:ext cx="322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Figure 1: Exemplary structured grid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664569" y="993531"/>
            <a:ext cx="0" cy="20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-368284" y="2979829"/>
            <a:ext cx="6249584" cy="724013"/>
            <a:chOff x="-414188" y="2961468"/>
            <a:chExt cx="6249584" cy="724013"/>
          </a:xfrm>
        </p:grpSpPr>
        <p:grpSp>
          <p:nvGrpSpPr>
            <p:cNvPr id="14" name="Group 13"/>
            <p:cNvGrpSpPr/>
            <p:nvPr/>
          </p:nvGrpSpPr>
          <p:grpSpPr>
            <a:xfrm>
              <a:off x="-414188" y="3172519"/>
              <a:ext cx="3681548" cy="512962"/>
              <a:chOff x="-242685" y="641818"/>
              <a:chExt cx="3968176" cy="83295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-242685" y="641820"/>
                    <a:ext cx="3968176" cy="8329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>
                      <a:lnSpc>
                        <a:spcPts val="1960"/>
                      </a:lnSpc>
                      <a:buClr>
                        <a:schemeClr val="accent1"/>
                      </a:buClr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b="1" dirty="0"/>
                  </a:p>
                  <a:p>
                    <a:pPr marL="179705" indent="-179705" algn="l">
                      <a:lnSpc>
                        <a:spcPts val="1960"/>
                      </a:lnSpc>
                      <a:buClr>
                        <a:schemeClr val="accent1"/>
                      </a:buClr>
                      <a:buFont typeface="Wingdings" panose="05000000000000000000" pitchFamily="2" charset="2"/>
                      <a:buChar char="§"/>
                    </a:pPr>
                    <a:endParaRPr lang="en-US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242685" y="641820"/>
                    <a:ext cx="3968176" cy="832953"/>
                  </a:xfrm>
                  <a:prstGeom prst="rect">
                    <a:avLst/>
                  </a:prstGeom>
                  <a:blipFill rotWithShape="1">
                    <a:blip r:embed="rId2"/>
                  </a:blipFill>
                </p:spPr>
                <p:txBody>
                  <a:bodyPr/>
                  <a:lstStyle/>
                  <a:p>
                    <a:r>
                      <a:rPr lang="en-US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Flowchart: Connector 16"/>
              <p:cNvSpPr/>
              <p:nvPr/>
            </p:nvSpPr>
            <p:spPr>
              <a:xfrm>
                <a:off x="2221292" y="641818"/>
                <a:ext cx="295937" cy="444987"/>
              </a:xfrm>
              <a:prstGeom prst="flowChartConnector">
                <a:avLst/>
              </a:prstGeom>
              <a:solidFill>
                <a:schemeClr val="accent6"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2614572" y="3172519"/>
                  <a:ext cx="3220824" cy="51296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lnSpc>
                      <a:spcPts val="1960"/>
                    </a:lnSpc>
                    <a:buClr>
                      <a:schemeClr val="accent1"/>
                    </a:buClr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  <m:r>
                          <a:rPr lang="en-US" sz="1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/>
                </a:p>
                <a:p>
                  <a:pPr marL="179705" indent="-179705" algn="l">
                    <a:lnSpc>
                      <a:spcPts val="1960"/>
                    </a:lnSpc>
                    <a:buClr>
                      <a:schemeClr val="accent1"/>
                    </a:buClr>
                    <a:buFont typeface="Wingdings" panose="05000000000000000000" pitchFamily="2" charset="2"/>
                    <a:buChar char="§"/>
                  </a:pPr>
                  <a:endParaRPr lang="en-US" dirty="0"/>
                </a:p>
              </p:txBody>
            </p:sp>
          </mc:Choice>
          <mc:Fallback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572" y="3172519"/>
                  <a:ext cx="3220824" cy="512961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en-US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/>
            <p:cNvCxnSpPr/>
            <p:nvPr/>
          </p:nvCxnSpPr>
          <p:spPr>
            <a:xfrm>
              <a:off x="2977662" y="2961468"/>
              <a:ext cx="289698" cy="16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16" idx="0"/>
            </p:cNvCxnSpPr>
            <p:nvPr/>
          </p:nvCxnSpPr>
          <p:spPr>
            <a:xfrm flipH="1">
              <a:off x="1426586" y="2961468"/>
              <a:ext cx="320152" cy="2110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collision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164175" y="2215953"/>
            <a:ext cx="2702849" cy="1520353"/>
          </a:xfrm>
          <a:prstGeom prst="rect">
            <a:avLst/>
          </a:prstGeom>
        </p:spPr>
      </p:pic>
      <p:pic>
        <p:nvPicPr>
          <p:cNvPr id="25" name="PointMovingOnShapes">
            <a:hlinkClick r:id="" action="ppaction://media"/>
          </p:cNvPr>
          <p:cNvPicPr>
            <a:picLocks noChangeAspect="1"/>
          </p:cNvPicPr>
          <p:nvPr>
            <a:videoFile r:link="rId7"/>
            <p:extLst>
              <p:ext uri="{DAA4B4D4-6D71-4841-9C94-3DE7FCFB9230}">
                <p14:media xmlns:p14="http://schemas.microsoft.com/office/powerpoint/2010/main" r:embed="rId8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9192088" y="4254288"/>
            <a:ext cx="2702851" cy="152035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8905187" y="3774000"/>
            <a:ext cx="3220824" cy="332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02: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Collide and Stream</a:t>
            </a:r>
            <a:endParaRPr 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8954678" y="5910514"/>
            <a:ext cx="3128927" cy="588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03: f and g populations in a lattice node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3172146" y="3462113"/>
                <a:ext cx="6116664" cy="747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𝒆𝒒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 using discreate entropy function by formulating a </a:t>
                </a:r>
                <a:endParaRPr lang="en-US" sz="20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r>
                  <a:rPr lang="en-US" sz="20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minimization problem.</a:t>
                </a:r>
                <a:endParaRPr lang="en-US" sz="20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146" y="3462113"/>
                <a:ext cx="6116664" cy="747833"/>
              </a:xfrm>
              <a:prstGeom prst="rect">
                <a:avLst/>
              </a:prstGeom>
              <a:blipFill rotWithShape="1">
                <a:blip r:embed="rId10"/>
                <a:stretch>
                  <a:fillRect l="-5" t="-12" b="-3864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>
            <a:off x="2709863" y="3619633"/>
            <a:ext cx="4475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759608" y="6375103"/>
            <a:ext cx="435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11"/>
              </a:rPr>
              <a:t>git@gitlab.cs.fau.de:yh54ojyn/</a:t>
            </a:r>
            <a:r>
              <a:rPr lang="en-US" dirty="0" err="1">
                <a:hlinkClick r:id="rId11"/>
              </a:rPr>
              <a:t>mucosim.git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9000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video>
              <p:cMediaNode vol="80000">
                <p:cTn id="21" repeatCount="indefinite" fill="hold" display="0">
                  <p:stCondLst>
                    <p:cond delay="indefinite"/>
                  </p:stCondLst>
                </p:cTn>
                <p:tgtEl>
                  <p:spTgt spid="2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76250" y="531502"/>
            <a:ext cx="10663046" cy="4169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Algorithm</a:t>
            </a:r>
            <a:endParaRPr lang="en-US" sz="2000" b="1" u="sng" dirty="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dirty="0"/>
              <a:t>Solver is based on C++ with OpenMP and build using </a:t>
            </a:r>
            <a:r>
              <a:rPr lang="en-US" sz="2000" dirty="0" err="1"/>
              <a:t>Cmake</a:t>
            </a:r>
            <a:r>
              <a:rPr lang="en-US" sz="2000" dirty="0"/>
              <a:t> 3.23.1.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dirty="0"/>
              <a:t>Input parameter file defines the simulation properties.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dirty="0"/>
              <a:t>For benchmarking, a 2D shock tube simulation is considered.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dirty="0"/>
              <a:t>Stencil configuration : D2Q9 (</a:t>
            </a:r>
            <a:r>
              <a:rPr lang="en-US" sz="2000" dirty="0">
                <a:sym typeface="+mn-ea"/>
              </a:rPr>
              <a:t>D2Q9 </a:t>
            </a:r>
            <a:r>
              <a:rPr lang="en-US" sz="2000" dirty="0"/>
              <a:t>X 2 in one LB node); </a:t>
            </a: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sz="2000" dirty="0"/>
              <a:t>Domain size : 3000 x 3000 lattice nodes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u="sng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buFont typeface="Arial" panose="02080604020202020204" pitchFamily="34" charset="0"/>
              <a:buChar char="•"/>
            </a:pPr>
            <a:endParaRPr lang="en-US" sz="2500" dirty="0"/>
          </a:p>
        </p:txBody>
      </p:sp>
      <p:pic>
        <p:nvPicPr>
          <p:cNvPr id="32" name="Picture 31" descr="A grid with arrows pointing to the center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365" y="3281680"/>
            <a:ext cx="2313305" cy="140589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454661" cy="68103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Test system &amp; CLBM solver</a:t>
            </a:r>
            <a:endParaRPr lang="en-US" b="1" u="sng" dirty="0">
              <a:solidFill>
                <a:srgbClr val="002060"/>
              </a:solidFill>
            </a:endParaRPr>
          </a:p>
        </p:txBody>
      </p:sp>
      <p:pic>
        <p:nvPicPr>
          <p:cNvPr id="22" name="shock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943975" y="132292"/>
            <a:ext cx="3043779" cy="171212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943974" y="1918436"/>
            <a:ext cx="3043779" cy="845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05: Results for density variation of air inside a 2D shock tube using CLBM solver</a:t>
            </a:r>
            <a:endParaRPr 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3281836"/>
            <a:ext cx="6391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Tools</a:t>
            </a:r>
            <a:endParaRPr lang="en-US" sz="1800" b="1" u="sng" dirty="0"/>
          </a:p>
          <a:p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LIKWID version  : 5.3.0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LIKWID flags       : </a:t>
            </a:r>
            <a:r>
              <a:rPr lang="en-US" dirty="0" err="1"/>
              <a:t>likwid-perfctr</a:t>
            </a:r>
            <a:r>
              <a:rPr lang="en-US" dirty="0"/>
              <a:t> -g MEM/ENERGY/MEM_DP </a:t>
            </a:r>
            <a:endParaRPr lang="en-US" dirty="0"/>
          </a:p>
          <a:p>
            <a:r>
              <a:rPr lang="en-US" dirty="0"/>
              <a:t>	                 : </a:t>
            </a:r>
            <a:r>
              <a:rPr lang="en-US" dirty="0" err="1"/>
              <a:t>likwid</a:t>
            </a:r>
            <a:r>
              <a:rPr lang="en-US" dirty="0"/>
              <a:t>-topology	  </a:t>
            </a:r>
            <a:endParaRPr lang="en-US" dirty="0"/>
          </a:p>
        </p:txBody>
      </p:sp>
      <p:graphicFrame>
        <p:nvGraphicFramePr>
          <p:cNvPr id="11" name="Table 8"/>
          <p:cNvGraphicFramePr>
            <a:graphicFrameLocks noGrp="1"/>
          </p:cNvGraphicFramePr>
          <p:nvPr/>
        </p:nvGraphicFramePr>
        <p:xfrm>
          <a:off x="8728075" y="3061970"/>
          <a:ext cx="2887345" cy="35966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15415"/>
                <a:gridCol w="1471930"/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400" b="0" dirty="0"/>
                        <a:t>Name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Fritz</a:t>
                      </a:r>
                      <a:endParaRPr lang="en-US" sz="1400" b="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/>
                        <a:t>Processor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Intel Xeon Platinum 8360Y</a:t>
                      </a:r>
                      <a:endParaRPr lang="en-US" sz="14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/>
                        <a:t>Micro architecture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Icelake</a:t>
                      </a:r>
                      <a:r>
                        <a:rPr lang="en-US" sz="1400" dirty="0"/>
                        <a:t> 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Frequency [GHz]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2.4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Cores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72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Sockets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 (No SMT)</a:t>
                      </a:r>
                      <a:endParaRPr lang="en-US" sz="1400" dirty="0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r>
                        <a:rPr lang="en-US" sz="1400" dirty="0"/>
                        <a:t>NUMA domains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  <a:endParaRPr lang="en-US" sz="14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/>
                        <a:t>Main memory [GB]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256 </a:t>
                      </a:r>
                      <a:endParaRPr lang="en-US" sz="1400" dirty="0"/>
                    </a:p>
                  </a:txBody>
                  <a:tcPr/>
                </a:tc>
              </a:tr>
              <a:tr h="518160">
                <a:tc>
                  <a:txBody>
                    <a:bodyPr/>
                    <a:lstStyle/>
                    <a:p>
                      <a:r>
                        <a:rPr lang="en-US" sz="1400" dirty="0"/>
                        <a:t>Thermal design power [W]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662607" y="2608979"/>
            <a:ext cx="6391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Test system</a:t>
            </a:r>
            <a:r>
              <a:rPr lang="en-US" dirty="0"/>
              <a:t>	  </a:t>
            </a:r>
            <a:endParaRPr lang="en-US" dirty="0"/>
          </a:p>
        </p:txBody>
      </p:sp>
      <p:sp>
        <p:nvSpPr>
          <p:cNvPr id="2" name="TextBox 8"/>
          <p:cNvSpPr txBox="1"/>
          <p:nvPr/>
        </p:nvSpPr>
        <p:spPr>
          <a:xfrm>
            <a:off x="476250" y="5096031"/>
            <a:ext cx="6391276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Compiler </a:t>
            </a:r>
            <a:endParaRPr lang="en-US" sz="1800" b="1" u="sng" dirty="0"/>
          </a:p>
          <a:p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GNU  g++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compiler flags       : </a:t>
            </a:r>
            <a:r>
              <a:rPr lang="en-US" dirty="0">
                <a:sym typeface="+mn-ea"/>
              </a:rPr>
              <a:t>-O3 –march=native –</a:t>
            </a:r>
            <a:r>
              <a:rPr lang="en-US" dirty="0" err="1">
                <a:sym typeface="+mn-ea"/>
              </a:rPr>
              <a:t>mavx</a:t>
            </a:r>
            <a:r>
              <a:rPr lang="en-US" dirty="0">
                <a:sym typeface="+mn-ea"/>
              </a:rPr>
              <a:t> –</a:t>
            </a:r>
            <a:r>
              <a:rPr lang="en-US" dirty="0" err="1">
                <a:sym typeface="+mn-ea"/>
              </a:rPr>
              <a:t>ftree</a:t>
            </a:r>
            <a:r>
              <a:rPr lang="en-US" dirty="0">
                <a:sym typeface="+mn-ea"/>
              </a:rPr>
              <a:t>-vectorize</a:t>
            </a:r>
            <a:r>
              <a:rPr lang="en-US" dirty="0"/>
              <a:t> </a:t>
            </a:r>
            <a:endParaRPr lang="en-US" dirty="0"/>
          </a:p>
          <a:p>
            <a:r>
              <a:rPr lang="en-US" dirty="0"/>
              <a:t>	             	  </a:t>
            </a:r>
            <a:endParaRPr lang="en-US" dirty="0"/>
          </a:p>
        </p:txBody>
      </p:sp>
      <p:sp>
        <p:nvSpPr>
          <p:cNvPr id="3" name="TextBox 32"/>
          <p:cNvSpPr txBox="1"/>
          <p:nvPr/>
        </p:nvSpPr>
        <p:spPr>
          <a:xfrm>
            <a:off x="6453505" y="4725670"/>
            <a:ext cx="1958975" cy="593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960"/>
              </a:lnSpc>
              <a:buClr>
                <a:schemeClr val="accent1"/>
              </a:buClr>
            </a:pPr>
            <a:r>
              <a:rPr lang="en-US" sz="1400" dirty="0"/>
              <a:t>Figure 04:Lattice with D2Q9 stencil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12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Issues: Phase01</a:t>
            </a:r>
            <a:endParaRPr lang="en-US" b="1" u="sng" dirty="0">
              <a:solidFill>
                <a:srgbClr val="00206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59625" y="1597660"/>
            <a:ext cx="4174490" cy="2182495"/>
            <a:chOff x="1849679" y="2020519"/>
            <a:chExt cx="5460904" cy="2989995"/>
          </a:xfrm>
        </p:grpSpPr>
        <p:pic>
          <p:nvPicPr>
            <p:cNvPr id="21" name="Picture 20" descr="A graph of a number of people&#10;&#10;Description automatically generated with medium confidence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0" t="7793" r="9297" b="2689"/>
            <a:stretch>
              <a:fillRect/>
            </a:stretch>
          </p:blipFill>
          <p:spPr>
            <a:xfrm>
              <a:off x="1849679" y="2020519"/>
              <a:ext cx="5460904" cy="2989995"/>
            </a:xfrm>
            <a:prstGeom prst="rect">
              <a:avLst/>
            </a:prstGeom>
          </p:spPr>
        </p:pic>
        <p:grpSp>
          <p:nvGrpSpPr>
            <p:cNvPr id="15" name="Group 14"/>
            <p:cNvGrpSpPr/>
            <p:nvPr/>
          </p:nvGrpSpPr>
          <p:grpSpPr>
            <a:xfrm>
              <a:off x="4137241" y="2186277"/>
              <a:ext cx="1541493" cy="341259"/>
              <a:chOff x="4037083" y="1557110"/>
              <a:chExt cx="1541493" cy="341259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4037083" y="1562571"/>
                <a:ext cx="780481" cy="335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S0</a:t>
                </a:r>
                <a:endParaRPr lang="en-US" sz="1000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798095" y="1557110"/>
                <a:ext cx="780481" cy="334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S1</a:t>
                </a:r>
                <a:endParaRPr lang="en-US" sz="1000" dirty="0"/>
              </a:p>
            </p:txBody>
          </p:sp>
        </p:grpSp>
      </p:grpSp>
      <p:pic>
        <p:nvPicPr>
          <p:cNvPr id="23" name="Picture 22" descr="A graph with a lin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" y="3519805"/>
            <a:ext cx="3519170" cy="247459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52248" y="3780350"/>
            <a:ext cx="5010836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6: Performance saturation in one node.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(phase:01)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3" y="5994294"/>
            <a:ext cx="425310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7: single core performance for fixed 2.4GHz.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181475" y="168910"/>
            <a:ext cx="77812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According to single core performance, domain size of 500x500 fits to L3 cache.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Bad scaling behaviour after the second socket.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Total memory bandwidth and performance has a  saturating trend in 1</a:t>
            </a:r>
            <a:r>
              <a:rPr lang="en-US" baseline="30000" dirty="0">
                <a:sym typeface="+mn-ea"/>
              </a:rPr>
              <a:t>st</a:t>
            </a:r>
            <a:r>
              <a:rPr lang="en-US" dirty="0">
                <a:sym typeface="+mn-ea"/>
              </a:rPr>
              <a:t> NUMA domain.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expf4; calculation of exponential function using </a:t>
            </a:r>
            <a:r>
              <a:rPr lang="en-US" dirty="0" err="1">
                <a:sym typeface="+mn-ea"/>
              </a:rPr>
              <a:t>math.h</a:t>
            </a:r>
            <a:r>
              <a:rPr lang="en-US" dirty="0">
                <a:sym typeface="+mn-ea"/>
              </a:rPr>
              <a:t> library is critical inside the </a:t>
            </a:r>
            <a:r>
              <a:rPr lang="en-US" dirty="0" err="1">
                <a:sym typeface="+mn-ea"/>
              </a:rPr>
              <a:t>newtonRaphson</a:t>
            </a:r>
            <a:r>
              <a:rPr lang="en-US" dirty="0">
                <a:sym typeface="+mn-ea"/>
              </a:rPr>
              <a:t> kernel.</a:t>
            </a: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A graph of a number of cursive lines&#10;&#10;Description automatically generated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3" t="8375" r="8970"/>
          <a:stretch>
            <a:fillRect/>
          </a:stretch>
        </p:blipFill>
        <p:spPr>
          <a:xfrm>
            <a:off x="7159625" y="4189095"/>
            <a:ext cx="4173855" cy="2147570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6952908" y="6227005"/>
            <a:ext cx="5010836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8: Memory bandwidth saturation in one node. 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(phase:01)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 descr="A screenshot of a computer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" y="662940"/>
            <a:ext cx="3369945" cy="2489835"/>
          </a:xfrm>
          <a:prstGeom prst="rect">
            <a:avLst/>
          </a:prstGeom>
        </p:spPr>
      </p:pic>
      <p:sp>
        <p:nvSpPr>
          <p:cNvPr id="11" name="TextBox 24"/>
          <p:cNvSpPr txBox="1"/>
          <p:nvPr/>
        </p:nvSpPr>
        <p:spPr>
          <a:xfrm>
            <a:off x="-71692" y="3257444"/>
            <a:ext cx="425310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6: </a:t>
            </a:r>
            <a:r>
              <a:rPr lang="en-US" sz="14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Vtune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 hotspot results..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3896360" y="3599815"/>
            <a:ext cx="2855595" cy="1213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/>
              <a:t>BAD IMPLEMENTATION?</a:t>
            </a:r>
            <a:endParaRPr lang="en-US"/>
          </a:p>
          <a:p>
            <a:r>
              <a:rPr lang="en-US"/>
              <a:t>NEED CODE OPTIMIZATIONS?</a:t>
            </a:r>
            <a:endParaRPr lang="en-US"/>
          </a:p>
          <a:p>
            <a:r>
              <a:rPr lang="en-US"/>
              <a:t>OpenMP scheduling?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  <a:sym typeface="+mn-ea"/>
              </a:rPr>
              <a:t>Issues: Phase01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51815" y="953135"/>
            <a:ext cx="8722995" cy="42271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According to the initial  profiling results; investigated possible issues in </a:t>
            </a:r>
            <a:r>
              <a:rPr lang="en-US" dirty="0" err="1">
                <a:sym typeface="+mn-ea"/>
              </a:rPr>
              <a:t>newtonRaphson</a:t>
            </a:r>
            <a:r>
              <a:rPr lang="en-US" dirty="0">
                <a:sym typeface="+mn-ea"/>
              </a:rPr>
              <a:t> kernel.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/>
              <a:t>Repeated calls for </a:t>
            </a:r>
            <a:r>
              <a:rPr lang="en-US" dirty="0">
                <a:sym typeface="+mn-ea"/>
              </a:rPr>
              <a:t>expf4 unnecessarily. 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Since it’s the hotpost,  investigated  the possible code optimizations.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Therefore, modified the newtonRapson subroutines.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endParaRPr lang="en-US" dirty="0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Further, experimented OpenMP scheduling chunk size.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High OpenMP overhead for small domain sizes.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Tried performance vs chunk size investigations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Use the static sheduling.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Found out that peformance is better in default settings compared to settings with chunk size.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endParaRPr lang="en-US" dirty="0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Ready for phase to tests.</a:t>
            </a:r>
            <a:endParaRPr lang="en-US" dirty="0">
              <a:sym typeface="+mn-ea"/>
            </a:endParaRPr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er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695" y="2752725"/>
            <a:ext cx="4820285" cy="35769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Strong scaling.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77190" y="1020445"/>
            <a:ext cx="4987290" cy="4227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Better strong scaling results compared to phase 01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Performance saturation in 1</a:t>
            </a:r>
            <a:r>
              <a:rPr lang="en-US" baseline="30000" dirty="0">
                <a:sym typeface="+mn-ea"/>
              </a:rPr>
              <a:t>st </a:t>
            </a:r>
            <a:r>
              <a:rPr lang="en-US" dirty="0">
                <a:sym typeface="+mn-ea"/>
              </a:rPr>
              <a:t> NUMA domain.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Maximum performance of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~26 MLUP/S</a:t>
            </a:r>
            <a:r>
              <a:rPr lang="en-US" dirty="0">
                <a:sym typeface="+mn-ea"/>
              </a:rPr>
              <a:t> with using full node. </a:t>
            </a:r>
            <a:endParaRPr lang="en-US" dirty="0">
              <a:sym typeface="+mn-ea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6725920" y="3735705"/>
            <a:ext cx="5213350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9: Performance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 measurements in one node at 2.4 GHz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23"/>
          <p:cNvSpPr txBox="1"/>
          <p:nvPr/>
        </p:nvSpPr>
        <p:spPr>
          <a:xfrm>
            <a:off x="701040" y="6329680"/>
            <a:ext cx="558355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10: Memory bandwidth  measurements in one node at 2.4 GHz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459220" y="4606925"/>
            <a:ext cx="4987290" cy="20643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Memory Bandwidth also saturates in 1</a:t>
            </a:r>
            <a:r>
              <a:rPr lang="en-US" baseline="30000" dirty="0">
                <a:sym typeface="+mn-ea"/>
              </a:rPr>
              <a:t>st </a:t>
            </a:r>
            <a:r>
              <a:rPr lang="en-US" dirty="0">
                <a:sym typeface="+mn-ea"/>
              </a:rPr>
              <a:t> NUMA domain. (74.5 GB/s).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Single core performance is </a:t>
            </a:r>
            <a:r>
              <a:rPr lang="en-US" dirty="0">
                <a:solidFill>
                  <a:srgbClr val="FF0000"/>
                </a:solidFill>
                <a:sym typeface="+mn-ea"/>
              </a:rPr>
              <a:t>~3x</a:t>
            </a:r>
            <a:r>
              <a:rPr lang="en-US" dirty="0">
                <a:sym typeface="+mn-ea"/>
              </a:rPr>
              <a:t> compared to phase 01.</a:t>
            </a:r>
            <a:endParaRPr lang="en-US" dirty="0">
              <a:sym typeface="+mn-ea"/>
            </a:endParaRPr>
          </a:p>
        </p:txBody>
      </p:sp>
      <p:pic>
        <p:nvPicPr>
          <p:cNvPr id="4" name="Picture 3" descr="ME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75" y="229870"/>
            <a:ext cx="4748530" cy="3505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Profiling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26060" y="4722495"/>
            <a:ext cx="4987290" cy="4227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Now the stream and collision kernels plays a critical role as in standard LBM schemes.</a:t>
            </a:r>
            <a:endParaRPr lang="en-US" dirty="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According to literature, there was a strong focus for the root finding scheme considering compressible LBM performance [4]. </a:t>
            </a:r>
            <a:endParaRPr lang="en-US" dirty="0">
              <a:sym typeface="+mn-ea"/>
            </a:endParaRPr>
          </a:p>
        </p:txBody>
      </p:sp>
      <p:sp>
        <p:nvSpPr>
          <p:cNvPr id="12" name="TextBox 23"/>
          <p:cNvSpPr txBox="1"/>
          <p:nvPr/>
        </p:nvSpPr>
        <p:spPr>
          <a:xfrm>
            <a:off x="577215" y="3733165"/>
            <a:ext cx="354901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11: Vtune Hotspot results.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summary_cores_72"/>
          <p:cNvPicPr>
            <a:picLocks noChangeAspect="1"/>
          </p:cNvPicPr>
          <p:nvPr/>
        </p:nvPicPr>
        <p:blipFill>
          <a:blip r:embed="rId1"/>
          <a:srcRect t="9185" r="38208" b="47093"/>
          <a:stretch>
            <a:fillRect/>
          </a:stretch>
        </p:blipFill>
        <p:spPr>
          <a:xfrm>
            <a:off x="311785" y="734695"/>
            <a:ext cx="6849745" cy="2998470"/>
          </a:xfrm>
          <a:prstGeom prst="rect">
            <a:avLst/>
          </a:prstGeom>
        </p:spPr>
      </p:pic>
      <p:pic>
        <p:nvPicPr>
          <p:cNvPr id="4" name="Picture 3" descr="caller_calle_cores_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35" y="2306955"/>
            <a:ext cx="5846445" cy="3507105"/>
          </a:xfrm>
          <a:prstGeom prst="rect">
            <a:avLst/>
          </a:prstGeom>
        </p:spPr>
      </p:pic>
      <p:sp>
        <p:nvSpPr>
          <p:cNvPr id="5" name="TextBox 23"/>
          <p:cNvSpPr txBox="1"/>
          <p:nvPr/>
        </p:nvSpPr>
        <p:spPr>
          <a:xfrm>
            <a:off x="6227445" y="5981065"/>
            <a:ext cx="5213350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12: Vtune call stack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515860" y="226695"/>
            <a:ext cx="4173220" cy="29184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dirty="0">
                <a:sym typeface="+mn-ea"/>
              </a:rPr>
              <a:t>Focused kernels considering energy measurements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Stream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Collision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calcQuasiEqG</a:t>
            </a:r>
            <a:endParaRPr lang="en-US" dirty="0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dirty="0">
                <a:sym typeface="+mn-ea"/>
              </a:rPr>
              <a:t>newtonRaphson 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Energy and power measurements; main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1171575" y="628713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13: Energy 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measurements in one 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29525" y="777875"/>
            <a:ext cx="4130040" cy="5691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An unusual behaviour can be observed at single core</a:t>
            </a:r>
            <a:r>
              <a:rPr lang="en-GB" altLang="en-US"/>
              <a:t> </a:t>
            </a:r>
            <a:r>
              <a:rPr lang="en-US" altLang="en-GB"/>
              <a:t>power </a:t>
            </a:r>
            <a:r>
              <a:rPr lang="en-GB" altLang="en-US"/>
              <a:t>measurement</a:t>
            </a:r>
            <a:r>
              <a:rPr lang="en-US"/>
              <a:t>.</a:t>
            </a:r>
            <a:endParaRPr 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This behaviour persists for several data samples</a:t>
            </a:r>
            <a:endParaRPr 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/>
              <a:t>However, for 2.2 GHz, the intended energy measurements can be obtained.</a:t>
            </a:r>
            <a:endParaRPr lang="en-US"/>
          </a:p>
          <a:p>
            <a:pPr lvl="1" indent="0">
              <a:buNone/>
            </a:pP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/>
              <a:t>The energy values have a saturating optimum point at 1</a:t>
            </a:r>
            <a:r>
              <a:rPr lang="en-US" baseline="30000"/>
              <a:t>st</a:t>
            </a:r>
            <a:r>
              <a:rPr lang="en-US"/>
              <a:t> NUMA domain before it reaches a second optimum point at 1</a:t>
            </a:r>
            <a:r>
              <a:rPr lang="en-US" baseline="30000"/>
              <a:t>st</a:t>
            </a:r>
            <a:r>
              <a:rPr lang="en-US"/>
              <a:t> socket.</a:t>
            </a:r>
            <a:endParaRPr lang="en-US"/>
          </a:p>
          <a:p>
            <a:pPr lvl="0" indent="0">
              <a:buNone/>
            </a:pP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/>
              <a:t>Sudden energy jump when moving to second socket before decrease in a quite linear fashion in second socket.</a:t>
            </a:r>
            <a:r>
              <a:rPr lang="en-US" baseline="30000"/>
              <a:t>  </a:t>
            </a:r>
            <a:endParaRPr lang="en-US" baseline="30000"/>
          </a:p>
          <a:p>
            <a:pPr lvl="0" indent="0">
              <a:buNone/>
            </a:pPr>
            <a:endParaRPr lang="en-US" baseline="30000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/>
              <a:t>The frequencies (GHz) 1.8, 2.0, 2.2 and 2.4 shows the lowest CPU energy measurements in first socket.</a:t>
            </a: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  <p:pic>
        <p:nvPicPr>
          <p:cNvPr id="3" name="Picture 2" descr="energy_all"/>
          <p:cNvPicPr>
            <a:picLocks noChangeAspect="1"/>
          </p:cNvPicPr>
          <p:nvPr/>
        </p:nvPicPr>
        <p:blipFill>
          <a:blip r:embed="rId1"/>
          <a:srcRect l="4327" t="10241" r="9459" b="3380"/>
          <a:stretch>
            <a:fillRect/>
          </a:stretch>
        </p:blipFill>
        <p:spPr>
          <a:xfrm>
            <a:off x="112395" y="662940"/>
            <a:ext cx="7601585" cy="56140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002060"/>
                </a:solidFill>
              </a:rPr>
              <a:t>Energy and power measurements; main</a:t>
            </a:r>
            <a:endParaRPr lang="en-US" b="1" u="sng" dirty="0">
              <a:solidFill>
                <a:srgbClr val="002060"/>
              </a:solidFill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1374775" y="6299835"/>
            <a:ext cx="5798185" cy="34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6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Figure 14: Power </a:t>
            </a:r>
            <a:r>
              <a:rPr 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sym typeface="+mn-ea"/>
              </a:rPr>
              <a:t>measurements in one node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049895" y="1583055"/>
            <a:ext cx="41300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/>
              <a:t>An unusual behaviour also can be observed at </a:t>
            </a:r>
            <a:r>
              <a:rPr lang="en-GB" altLang="en-US"/>
              <a:t>first</a:t>
            </a:r>
            <a:r>
              <a:rPr lang="en-US"/>
              <a:t> core</a:t>
            </a:r>
            <a:r>
              <a:rPr lang="en-GB" altLang="en-US"/>
              <a:t> </a:t>
            </a:r>
            <a:r>
              <a:rPr lang="en-US" altLang="en-GB"/>
              <a:t>power </a:t>
            </a:r>
            <a:r>
              <a:rPr lang="en-GB" altLang="en-US"/>
              <a:t>measurment</a:t>
            </a:r>
            <a:r>
              <a:rPr lang="en-US"/>
              <a:t>.</a:t>
            </a: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/>
              <a:t>LIKWID-POWERMETER also produced the same results.</a:t>
            </a: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r>
              <a:rPr lang="en-US"/>
              <a:t>Sudden power jump when moving to second socket. </a:t>
            </a:r>
            <a:endParaRPr lang="en-US"/>
          </a:p>
          <a:p>
            <a:pPr marL="285750" lvl="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/>
          </a:p>
        </p:txBody>
      </p:sp>
      <p:pic>
        <p:nvPicPr>
          <p:cNvPr id="6" name="Picture 5" descr="power"/>
          <p:cNvPicPr>
            <a:picLocks noChangeAspect="1"/>
          </p:cNvPicPr>
          <p:nvPr/>
        </p:nvPicPr>
        <p:blipFill>
          <a:blip r:embed="rId1"/>
          <a:srcRect l="3995" t="9926" r="8901" b="2519"/>
          <a:stretch>
            <a:fillRect/>
          </a:stretch>
        </p:blipFill>
        <p:spPr>
          <a:xfrm>
            <a:off x="206375" y="733425"/>
            <a:ext cx="7843520" cy="549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9033</Words>
  <Application>WPS Presentation</Application>
  <PresentationFormat>Widescreen</PresentationFormat>
  <Paragraphs>328</Paragraphs>
  <Slides>19</Slides>
  <Notes>14</Notes>
  <HiddenSlides>0</HiddenSlides>
  <MMClips>3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SimSun</vt:lpstr>
      <vt:lpstr>Wingdings</vt:lpstr>
      <vt:lpstr>DejaVu Sans</vt:lpstr>
      <vt:lpstr>Cambria Math</vt:lpstr>
      <vt:lpstr>DejaVu Math TeX Gyre</vt:lpstr>
      <vt:lpstr>Calibri</vt:lpstr>
      <vt:lpstr>Wingdings</vt:lpstr>
      <vt:lpstr>Microsoft YaHei</vt:lpstr>
      <vt:lpstr>Droid Sans Fallback</vt:lpstr>
      <vt:lpstr>Arial Unicode MS</vt:lpstr>
      <vt:lpstr>Calibri Light</vt:lpstr>
      <vt:lpstr>Phetsarath OT</vt:lpstr>
      <vt:lpstr>OpenSymbol</vt:lpstr>
      <vt:lpstr>AnjaliOldLipi</vt:lpstr>
      <vt:lpstr>Calibri</vt:lpstr>
      <vt:lpstr>Office Theme</vt:lpstr>
      <vt:lpstr>1_Office Theme</vt:lpstr>
      <vt:lpstr>COMPRESSIBLE LATTICE BOLTZMANN SOLVER CPU BENCHMARK</vt:lpstr>
      <vt:lpstr>Introduction: Summary</vt:lpstr>
      <vt:lpstr>Test system &amp; CLBM solver</vt:lpstr>
      <vt:lpstr>Issues: Phase01</vt:lpstr>
      <vt:lpstr>Issues: Phase01</vt:lpstr>
      <vt:lpstr>Strong scaling.</vt:lpstr>
      <vt:lpstr>Profiling</vt:lpstr>
      <vt:lpstr>Energy and power measurements; main</vt:lpstr>
      <vt:lpstr>Energy and power measurements; main</vt:lpstr>
      <vt:lpstr>DRAM;Energy and power measurements; main</vt:lpstr>
      <vt:lpstr>Energy Delay Product (EDP)</vt:lpstr>
      <vt:lpstr>Hotspots measurements</vt:lpstr>
      <vt:lpstr>Hotspots measurements...</vt:lpstr>
      <vt:lpstr>Roofline modelling</vt:lpstr>
      <vt:lpstr>Remarks.</vt:lpstr>
      <vt:lpstr>Reference</vt:lpstr>
      <vt:lpstr>PowerPoint 演示文稿</vt:lpstr>
      <vt:lpstr>PowerPoint 演示文稿</vt:lpstr>
      <vt:lpstr>OpenMP_chunk_size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Rathnayake, Sudesh</dc:creator>
  <cp:lastModifiedBy>sudesh</cp:lastModifiedBy>
  <cp:revision>296</cp:revision>
  <dcterms:created xsi:type="dcterms:W3CDTF">2024-02-21T20:54:55Z</dcterms:created>
  <dcterms:modified xsi:type="dcterms:W3CDTF">2024-02-21T20:54:55Z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882FBB0F6E5C49A0821C8272D9D60243_13</vt:lpwstr>
  </property>
  <property fmtid="{D5CDD505-2E9C-101B-9397-08002B2CF9AE}" pid="3" name="KSOProductBuildVer">
    <vt:lpwstr>1033-11.1.0.11691</vt:lpwstr>
  </property>
</Properties>
</file>