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modernComment_108_EE084C8C.xml" ContentType="application/vnd.ms-powerpoint.comments+xml"/>
  <Override PartName="/ppt/comments/modernComment_10B_1799EF89.xml" ContentType="application/vnd.ms-powerpoint.comments+xml"/>
  <Override PartName="/ppt/comments/modernComment_10D_D4958741.xml" ContentType="application/vnd.ms-powerpoint.comments+xml"/>
  <Override PartName="/ppt/notesSlides/notesSlide1.xml" ContentType="application/vnd.openxmlformats-officedocument.presentationml.notesSlide+xml"/>
  <Override PartName="/ppt/comments/modernComment_10E_29114A5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comments/modernComment_110_EF5DECCF.xml" ContentType="application/vnd.ms-powerpoint.comments+xml"/>
  <Override PartName="/ppt/comments/modernComment_10A_5B2BF78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7" r:id="rId4"/>
    <p:sldId id="269" r:id="rId5"/>
    <p:sldId id="270" r:id="rId6"/>
    <p:sldId id="271" r:id="rId7"/>
    <p:sldId id="258" r:id="rId8"/>
    <p:sldId id="260" r:id="rId9"/>
    <p:sldId id="272" r:id="rId10"/>
    <p:sldId id="266" r:id="rId11"/>
    <p:sldId id="268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68ECCC-687D-A974-937B-9FAE516D4BA5}" name="M, Neelakant-CW" initials="NM" userId="S::A3023260@bestbuy.com::dedbe7f7-8512-439b-976b-431ab1eeff3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447" autoAdjust="0"/>
  </p:normalViewPr>
  <p:slideViewPr>
    <p:cSldViewPr snapToGrid="0">
      <p:cViewPr>
        <p:scale>
          <a:sx n="68" d="100"/>
          <a:sy n="68" d="100"/>
        </p:scale>
        <p:origin x="32" y="104"/>
      </p:cViewPr>
      <p:guideLst/>
    </p:cSldViewPr>
  </p:slideViewPr>
  <p:outlineViewPr>
    <p:cViewPr>
      <p:scale>
        <a:sx n="33" d="100"/>
        <a:sy n="33" d="100"/>
      </p:scale>
      <p:origin x="0" y="-6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Workday Aggregation Task Health (26</a:t>
            </a:r>
            <a:r>
              <a:rPr lang="en-US" sz="2000" b="0" i="0" u="none" strike="noStrike" kern="1200" spc="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</a:t>
            </a:r>
            <a:r>
              <a:rPr lang="en-US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30</a:t>
            </a:r>
            <a:r>
              <a:rPr lang="en-US" sz="2000" b="0" i="0" u="none" strike="noStrike" kern="1200" spc="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</a:t>
            </a:r>
            <a:r>
              <a:rPr lang="en-US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Aug)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Workday Delta Aggregation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26th Aug</c:v>
                </c:pt>
                <c:pt idx="1">
                  <c:v>27th Aug</c:v>
                </c:pt>
                <c:pt idx="2">
                  <c:v>29th Aug</c:v>
                </c:pt>
                <c:pt idx="3">
                  <c:v>30th Aug</c:v>
                </c:pt>
                <c:pt idx="4">
                  <c:v>31st Aug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7-4B23-8DC5-85EC6CDEE1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Refresh Identity cube for Synch Attribute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26th Aug</c:v>
                </c:pt>
                <c:pt idx="1">
                  <c:v>27th Aug</c:v>
                </c:pt>
                <c:pt idx="2">
                  <c:v>29th Aug</c:v>
                </c:pt>
                <c:pt idx="3">
                  <c:v>30th Aug</c:v>
                </c:pt>
                <c:pt idx="4">
                  <c:v>31st Aug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7-4B23-8DC5-85EC6CDEE1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Refresh Identity cube for Role Assignment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26th Aug</c:v>
                </c:pt>
                <c:pt idx="1">
                  <c:v>27th Aug</c:v>
                </c:pt>
                <c:pt idx="2">
                  <c:v>29th Aug</c:v>
                </c:pt>
                <c:pt idx="3">
                  <c:v>30th Aug</c:v>
                </c:pt>
                <c:pt idx="4">
                  <c:v>31st Aug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7-4B23-8DC5-85EC6CDEE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194512"/>
        <c:axId val="938195952"/>
      </c:barChart>
      <c:catAx>
        <c:axId val="93819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95952"/>
        <c:crosses val="autoZero"/>
        <c:auto val="1"/>
        <c:lblAlgn val="ctr"/>
        <c:lblOffset val="100"/>
        <c:noMultiLvlLbl val="0"/>
      </c:catAx>
      <c:valAx>
        <c:axId val="93819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9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8_EE084C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6319A8-0387-4969-B520-7F289A2B3459}" authorId="{C868ECCC-687D-A974-937B-9FAE516D4BA5}" created="2024-09-04T21:47:19.94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93521292" sldId="264"/>
      <ac:spMk id="3" creationId="{05249545-A8B2-6715-45EF-E806B943FA50}"/>
      <ac:txMk cp="96" len="89">
        <ac:context len="259" hash="2138544782"/>
      </ac:txMk>
    </ac:txMkLst>
    <p188:pos x="10027722" y="1013608"/>
    <p188:txBody>
      <a:bodyPr/>
      <a:lstStyle/>
      <a:p>
        <a:r>
          <a:rPr lang="en-US"/>
          <a:t>This Point need to be removed as this is not an observation, this point is the output of the solution</a:t>
        </a:r>
      </a:p>
    </p188:txBody>
  </p188:cm>
  <p188:cm id="{BE478C11-1974-437A-BDE6-47B7CC4FE019}" authorId="{C868ECCC-687D-A974-937B-9FAE516D4BA5}" created="2024-09-04T21:50:16.508">
    <pc:sldMkLst xmlns:pc="http://schemas.microsoft.com/office/powerpoint/2013/main/command">
      <pc:docMk/>
      <pc:sldMk cId="3993521292" sldId="264"/>
    </pc:sldMkLst>
    <p188:txBody>
      <a:bodyPr/>
      <a:lstStyle/>
      <a:p>
        <a:r>
          <a:rPr lang="en-US"/>
          <a:t>We can add below points that 
We are getting lot of incidents in the servicenow related to termination issues
Team is putting manual effort to resolve this issue daily
</a:t>
        </a:r>
      </a:p>
    </p188:txBody>
  </p188:cm>
</p188:cmLst>
</file>

<file path=ppt/comments/modernComment_10A_5B2BF7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DBFE3C-55DE-412E-89B3-B8992C01DFBD}" authorId="{C868ECCC-687D-A974-937B-9FAE516D4BA5}" created="2024-09-04T22:04:36.253">
    <pc:sldMkLst xmlns:pc="http://schemas.microsoft.com/office/powerpoint/2013/main/command">
      <pc:docMk/>
      <pc:sldMk cId="1529608078" sldId="266"/>
    </pc:sldMkLst>
    <p188:txBody>
      <a:bodyPr/>
      <a:lstStyle/>
      <a:p>
        <a:r>
          <a:rPr lang="en-US"/>
          <a:t>This can be included in the Low Level Design Document, But as part of the Presentation High Level flow should be present </a:t>
        </a:r>
      </a:p>
    </p188:txBody>
  </p188:cm>
</p188:cmLst>
</file>

<file path=ppt/comments/modernComment_10B_1799EF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CBA609-3194-429B-B785-25D4C84AD8DB}" authorId="{C868ECCC-687D-A974-937B-9FAE516D4BA5}" created="2024-09-04T21:51:44.5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964297" sldId="267"/>
      <ac:spMk id="3" creationId="{CA131FC8-C2E2-AAEB-6C12-E69F0E267CDA}"/>
      <ac:txMk cp="51" len="63">
        <ac:context len="548" hash="1447832566"/>
      </ac:txMk>
    </ac:txMkLst>
    <p188:pos x="6061364" y="541315"/>
    <p188:txBody>
      <a:bodyPr/>
      <a:lstStyle/>
      <a:p>
        <a:r>
          <a:rPr lang="en-US"/>
          <a:t>Please add evidence to prove that task is getting delay from its schedule time. Add the Evidences from Slide 6</a:t>
        </a:r>
      </a:p>
    </p188:txBody>
  </p188:cm>
  <p188:cm id="{84576135-D562-420B-9220-58EE91368A2B}" authorId="{C868ECCC-687D-A974-937B-9FAE516D4BA5}" created="2024-09-04T21:52:49.7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964297" sldId="267"/>
      <ac:spMk id="3" creationId="{CA131FC8-C2E2-AAEB-6C12-E69F0E267CDA}"/>
      <ac:txMk cp="115" len="165">
        <ac:context len="548" hash="1447832566"/>
      </ac:txMk>
    </ac:txMkLst>
    <p188:pos x="10134600" y="885700"/>
    <p188:txBody>
      <a:bodyPr/>
      <a:lstStyle/>
      <a:p>
        <a:r>
          <a:rPr lang="en-US"/>
          <a:t>Require Evidence or User information that did not pulled user data into Sailpoint</a:t>
        </a:r>
      </a:p>
    </p188:txBody>
  </p188:cm>
</p188:cmLst>
</file>

<file path=ppt/comments/modernComment_10D_D49587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41460F-9F88-4607-A13C-174D94DF9F0A}" authorId="{C868ECCC-687D-A974-937B-9FAE516D4BA5}" created="2024-09-04T21:55:44.626">
    <pc:sldMkLst xmlns:pc="http://schemas.microsoft.com/office/powerpoint/2013/main/command">
      <pc:docMk/>
      <pc:sldMk cId="3566569281" sldId="269"/>
    </pc:sldMkLst>
    <p188:txBody>
      <a:bodyPr/>
      <a:lstStyle/>
      <a:p>
        <a:r>
          <a:rPr lang="en-US"/>
          <a:t>How many incidents were raised by users against this data. </a:t>
        </a:r>
      </a:p>
    </p188:txBody>
  </p188:cm>
  <p188:cm id="{B952FB5D-0FFD-48CA-8D22-750B23C7FB71}" authorId="{C868ECCC-687D-A974-937B-9FAE516D4BA5}" created="2024-09-04T21:56:50.776">
    <pc:sldMkLst xmlns:pc="http://schemas.microsoft.com/office/powerpoint/2013/main/command">
      <pc:docMk/>
      <pc:sldMk cId="3566569281" sldId="269"/>
    </pc:sldMkLst>
    <p188:txBody>
      <a:bodyPr/>
      <a:lstStyle/>
      <a:p>
        <a:r>
          <a:rPr lang="en-US"/>
          <a:t>Please add the User AID information also in an excel sheet</a:t>
        </a:r>
      </a:p>
    </p188:txBody>
  </p188:cm>
</p188:cmLst>
</file>

<file path=ppt/comments/modernComment_10E_29114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FD1088A-4D7F-44B3-92A4-C35CA95872C9}" authorId="{C868ECCC-687D-A974-937B-9FAE516D4BA5}" created="2024-09-04T21:58:00.918">
    <pc:sldMkLst xmlns:pc="http://schemas.microsoft.com/office/powerpoint/2013/main/command">
      <pc:docMk/>
      <pc:sldMk cId="43062437" sldId="270"/>
    </pc:sldMkLst>
    <p188:txBody>
      <a:bodyPr/>
      <a:lstStyle/>
      <a:p>
        <a:r>
          <a:rPr lang="en-US"/>
          <a:t>Need Explanation on these stats</a:t>
        </a:r>
      </a:p>
    </p188:txBody>
  </p188:cm>
</p188:cmLst>
</file>

<file path=ppt/comments/modernComment_110_EF5DEC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C4D9B1-AAAB-483C-B833-6FC7A35018DB}" authorId="{C868ECCC-687D-A974-937B-9FAE516D4BA5}" created="2024-09-04T22:03:34.677">
    <pc:sldMkLst xmlns:pc="http://schemas.microsoft.com/office/powerpoint/2013/main/command">
      <pc:docMk/>
      <pc:sldMk cId="4015910095" sldId="272"/>
    </pc:sldMkLst>
    <p188:txBody>
      <a:bodyPr/>
      <a:lstStyle/>
      <a:p>
        <a:r>
          <a:rPr lang="en-US"/>
          <a:t>Incident Counts will be reduced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2B021-3CD1-4905-8F33-B8E188C5C5C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F9BDC-92A2-4234-8C1E-E8F07F09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9BDC-92A2-4234-8C1E-E8F07F09AF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9BDC-92A2-4234-8C1E-E8F07F09AF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B4F6-AA12-F408-6840-730F1747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9CCC9-52AD-9F6F-7D99-45B82179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0DB4-A171-EC0F-EBFB-C444A09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940D-E78C-0F02-6098-0F8088D9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045C-1F30-ACA7-06DA-588B150B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65B-D73C-AC7A-68E8-B7195ED1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4DCBA-3610-8C10-F2C9-1CE3E5BC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B25D-A3D0-C778-4A11-67B16135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1C39-46B9-58B2-0FFF-EF80BF42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E035-5ED2-1B74-7525-0E80764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E55FE-B321-FE7B-1E60-6F201A3E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16F8-0CFE-F771-0880-2AC318F6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D298-9E9E-9E35-0E3F-C4EAC6B2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19CC-3F6A-4EFE-CD9A-F9602548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3339-069A-E029-3C3F-F95660E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5660-5CDE-7F70-9077-92B6AD8D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1D5F-8465-F17A-E2E2-1FCB9BE4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1A77-2409-08EA-3B1F-EBEFC360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B151-A3C0-4083-5A1E-F40D391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F6DA-0980-84C1-17CF-7AECDC20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31C1-07EC-AF6C-ED60-9536A608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FB4-F04E-B620-F9E7-18F52D08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9320-1E04-45CB-7D8B-73737A4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D9C6-1AFD-B5E4-2ACF-A4A65BE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4EEF-B255-A7F7-2B51-7D408C66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F597-3ABF-8BCE-0537-BA1F7412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CAB7-8DE6-BC54-8118-9082DD872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0521-DCB2-63DA-EDF3-6371775D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0E6FE-4BBF-2178-06E6-28AB1724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B721-EE72-A3B5-0A5F-67F6244F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9E02-0F1D-7F62-9A01-5294AD29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3CD3-FC9F-42E0-C312-7BFA469A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C0AC-B04D-A193-9AF8-706F977F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01F96-5E3D-0137-3E3D-4F5558EB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468BC-2108-C7BA-EA1A-7B063A19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71780-DD0B-C755-A836-E52D5B8E1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423A1-0643-B399-E1EC-C4A81EB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E287B-AA9D-6BB7-E322-34D0109E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8C18C-CFD5-2468-E53B-6E575ED9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01A5-FD03-FA6C-E137-2806CD46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E0FCA-746C-15D6-12EC-5694F97F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3141-652E-9669-5E25-D766B7C0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DF79-73AD-A5A4-F4C1-87CEA971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A4B70-DAB6-2F5F-8388-936B59E7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D4F2C-80BB-86FC-97C1-C30DA21E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1EE90-0D7F-056B-3A99-8D43E841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83EA-8F7D-F1AC-9943-22AD3832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4609-F91A-C144-9148-003ECAE0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F47E-4773-406A-7E44-62BA1D28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9D3F-735B-6A5B-3B7B-7152D9E3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3191-5351-6534-E1EB-BB83294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7342-EEC6-0E04-E1EA-E304B2B0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2F34-0A37-5235-0F18-6151066A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12C9F-4912-F041-8D93-A33A7A47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1295B-9B53-6E76-A646-9657DB62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5B12-3DA9-2603-2FDB-D354EDC4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B65B-B7E0-C670-F6BE-1A2D17C0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1366-B64A-3872-7943-FEEB972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98A00-09B6-8CC9-C552-05739D7B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65D97-4956-DFD1-1F15-7543F45DC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C15B-38A6-CEA7-E68C-DA671F0D6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B6E17-7874-407F-9940-829F0ACB5D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EC61-1703-9E9B-333C-FAC5A9FE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B994-DDC0-34A8-CA7D-9BDD79C86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5B2BF78E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EE084C8C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B_1799EF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D49587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E_29114A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EF5DECCF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2AA1-2677-52A9-AD02-51371A481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Termination Discrepancy Fix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0981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1B0F827-19BD-DD3C-74FE-F3B1650F443A}"/>
              </a:ext>
            </a:extLst>
          </p:cNvPr>
          <p:cNvSpPr/>
          <p:nvPr/>
        </p:nvSpPr>
        <p:spPr>
          <a:xfrm>
            <a:off x="739609" y="297512"/>
            <a:ext cx="6796906" cy="29342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C96F784-E1D3-8C77-E0BE-76FE8354F26D}"/>
              </a:ext>
            </a:extLst>
          </p:cNvPr>
          <p:cNvSpPr>
            <a:spLocks/>
          </p:cNvSpPr>
          <p:nvPr/>
        </p:nvSpPr>
        <p:spPr>
          <a:xfrm>
            <a:off x="860748" y="370849"/>
            <a:ext cx="1584999" cy="81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Aggregation task for Terminated users</a:t>
            </a:r>
            <a:b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(Midnight PST)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ECD2C32D-2C61-8EA3-E4A6-48CB7C9E26F1}"/>
              </a:ext>
            </a:extLst>
          </p:cNvPr>
          <p:cNvSpPr/>
          <p:nvPr/>
        </p:nvSpPr>
        <p:spPr>
          <a:xfrm>
            <a:off x="2864867" y="344815"/>
            <a:ext cx="1823751" cy="7448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File Transfer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73C3EAD-F0A9-A0CB-770C-253925E9EFF9}"/>
              </a:ext>
            </a:extLst>
          </p:cNvPr>
          <p:cNvSpPr>
            <a:spLocks/>
          </p:cNvSpPr>
          <p:nvPr/>
        </p:nvSpPr>
        <p:spPr>
          <a:xfrm>
            <a:off x="2916937" y="1374785"/>
            <a:ext cx="1532368" cy="54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 the terminated users from WD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E6E927-3815-5C15-4E0D-17A4C0073142}"/>
              </a:ext>
            </a:extLst>
          </p:cNvPr>
          <p:cNvSpPr/>
          <p:nvPr/>
        </p:nvSpPr>
        <p:spPr>
          <a:xfrm>
            <a:off x="4541467" y="2163396"/>
            <a:ext cx="1823751" cy="63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Store/</a:t>
            </a:r>
            <a:r>
              <a:rPr lang="en-US" sz="1000" kern="1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verify</a:t>
            </a: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termed users in S3 bucket as file OR in custom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B20424D-3A90-2D5E-9CB6-29B3C94A7689}"/>
              </a:ext>
            </a:extLst>
          </p:cNvPr>
          <p:cNvSpPr/>
          <p:nvPr/>
        </p:nvSpPr>
        <p:spPr>
          <a:xfrm>
            <a:off x="4659377" y="1268456"/>
            <a:ext cx="1929348" cy="685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 the main file/table with latest data and take the backup of old data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8549AA-A291-008C-848B-EE1CF4DF7B9C}"/>
              </a:ext>
            </a:extLst>
          </p:cNvPr>
          <p:cNvSpPr>
            <a:spLocks/>
          </p:cNvSpPr>
          <p:nvPr/>
        </p:nvSpPr>
        <p:spPr>
          <a:xfrm>
            <a:off x="828861" y="1304548"/>
            <a:ext cx="1638300" cy="81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 task of IIQ to find the termed users with effective end date as ‘sysdate’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Cylinder 143">
            <a:extLst>
              <a:ext uri="{FF2B5EF4-FFF2-40B4-BE49-F238E27FC236}">
                <a16:creationId xmlns:a16="http://schemas.microsoft.com/office/drawing/2014/main" id="{2E8ABAD8-3A86-321E-FC38-063638BE2A19}"/>
              </a:ext>
            </a:extLst>
          </p:cNvPr>
          <p:cNvSpPr/>
          <p:nvPr/>
        </p:nvSpPr>
        <p:spPr>
          <a:xfrm>
            <a:off x="6557824" y="2029997"/>
            <a:ext cx="914400" cy="84656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table or file in S3 bucket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216348A6-8E99-76F4-CA2F-0DECD13A223A}"/>
              </a:ext>
            </a:extLst>
          </p:cNvPr>
          <p:cNvSpPr/>
          <p:nvPr/>
        </p:nvSpPr>
        <p:spPr>
          <a:xfrm>
            <a:off x="5020057" y="348624"/>
            <a:ext cx="1345162" cy="81208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 tables/files containing historic data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E08ABA-045B-9E31-948F-974852EA213B}"/>
              </a:ext>
            </a:extLst>
          </p:cNvPr>
          <p:cNvSpPr>
            <a:spLocks/>
          </p:cNvSpPr>
          <p:nvPr/>
        </p:nvSpPr>
        <p:spPr>
          <a:xfrm>
            <a:off x="833502" y="2233941"/>
            <a:ext cx="2031365" cy="876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SPT_IDENTITY to retrieve User Status, Employee Number, Inactive, NEEDS_REFRESH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2708C00A-EC92-75D5-5DAC-C719D35E354A}"/>
              </a:ext>
            </a:extLst>
          </p:cNvPr>
          <p:cNvSpPr/>
          <p:nvPr/>
        </p:nvSpPr>
        <p:spPr>
          <a:xfrm>
            <a:off x="3115720" y="2253069"/>
            <a:ext cx="1233141" cy="5759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SPT_IDENTITY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817BE2F-0827-888A-DDD9-831AA2438108}"/>
              </a:ext>
            </a:extLst>
          </p:cNvPr>
          <p:cNvSpPr>
            <a:spLocks/>
          </p:cNvSpPr>
          <p:nvPr/>
        </p:nvSpPr>
        <p:spPr>
          <a:xfrm>
            <a:off x="9884956" y="1754060"/>
            <a:ext cx="1922145" cy="4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Refresh Terminated Users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245425-0F14-8416-9E0C-C18D5B3D8FA9}"/>
              </a:ext>
            </a:extLst>
          </p:cNvPr>
          <p:cNvSpPr>
            <a:spLocks/>
          </p:cNvSpPr>
          <p:nvPr/>
        </p:nvSpPr>
        <p:spPr>
          <a:xfrm>
            <a:off x="7739267" y="1496267"/>
            <a:ext cx="1908175" cy="71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4.1 Workday Bulk Aggregation Task for terminated users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AA8957-856A-BA5E-5899-D2D7F92E4554}"/>
              </a:ext>
            </a:extLst>
          </p:cNvPr>
          <p:cNvSpPr>
            <a:spLocks/>
          </p:cNvSpPr>
          <p:nvPr/>
        </p:nvSpPr>
        <p:spPr>
          <a:xfrm>
            <a:off x="7795039" y="2477675"/>
            <a:ext cx="1921394" cy="71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Fetch Users from Custom table to do bulk WD Aggregation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B1A9735-7613-3173-CE6D-EC64D2C66156}"/>
              </a:ext>
            </a:extLst>
          </p:cNvPr>
          <p:cNvSpPr>
            <a:spLocks/>
          </p:cNvSpPr>
          <p:nvPr/>
        </p:nvSpPr>
        <p:spPr>
          <a:xfrm>
            <a:off x="7818758" y="351719"/>
            <a:ext cx="1711959" cy="866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Delta Aggregation and Identity Refresh Synchronize Attributes Sequential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E2DF0A7-6AD4-0088-EA79-C59F2790E84E}"/>
              </a:ext>
            </a:extLst>
          </p:cNvPr>
          <p:cNvSpPr>
            <a:spLocks/>
          </p:cNvSpPr>
          <p:nvPr/>
        </p:nvSpPr>
        <p:spPr>
          <a:xfrm>
            <a:off x="9789239" y="351720"/>
            <a:ext cx="2080625" cy="1190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Delta Aggregation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Identity Cube for Synch Attribute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Identity Cube for Role Assignment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ABD909CF-E47E-6CB6-CC5D-E45A328237C8}"/>
              </a:ext>
            </a:extLst>
          </p:cNvPr>
          <p:cNvSpPr/>
          <p:nvPr/>
        </p:nvSpPr>
        <p:spPr>
          <a:xfrm>
            <a:off x="10012903" y="2459720"/>
            <a:ext cx="1610239" cy="8572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NEEDS_REFRESH = 0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671172B-C96D-5FDC-744B-F095E7D609A0}"/>
              </a:ext>
            </a:extLst>
          </p:cNvPr>
          <p:cNvSpPr>
            <a:spLocks/>
          </p:cNvSpPr>
          <p:nvPr/>
        </p:nvSpPr>
        <p:spPr>
          <a:xfrm>
            <a:off x="7444425" y="4645091"/>
            <a:ext cx="1902460" cy="440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4.2 Bulk Single Identity Refresh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1AF7A8B-553F-0DD7-6755-AAC9D5B0001A}"/>
              </a:ext>
            </a:extLst>
          </p:cNvPr>
          <p:cNvSpPr>
            <a:spLocks/>
          </p:cNvSpPr>
          <p:nvPr/>
        </p:nvSpPr>
        <p:spPr>
          <a:xfrm>
            <a:off x="7637564" y="3627928"/>
            <a:ext cx="1844362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all users are refreshed with NEEDS_REFRESH value 0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24E0FB0-A783-43B3-988A-1592DD83813C}"/>
              </a:ext>
            </a:extLst>
          </p:cNvPr>
          <p:cNvSpPr>
            <a:spLocks/>
          </p:cNvSpPr>
          <p:nvPr/>
        </p:nvSpPr>
        <p:spPr>
          <a:xfrm>
            <a:off x="9654648" y="4388287"/>
            <a:ext cx="2247833" cy="422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Bulk Aggregation task is complete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B7F46D1-F805-9216-93F6-D3EBC6D7AA6C}"/>
              </a:ext>
            </a:extLst>
          </p:cNvPr>
          <p:cNvSpPr>
            <a:spLocks/>
          </p:cNvSpPr>
          <p:nvPr/>
        </p:nvSpPr>
        <p:spPr>
          <a:xfrm>
            <a:off x="9617760" y="3598798"/>
            <a:ext cx="2282190" cy="59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 the users in WD Bulk Aggregation &amp; Bulk single Identity refresh task at same time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6C280BD-BCBA-8A85-7057-4AB2EDA3769F}"/>
              </a:ext>
            </a:extLst>
          </p:cNvPr>
          <p:cNvSpPr>
            <a:spLocks/>
          </p:cNvSpPr>
          <p:nvPr/>
        </p:nvSpPr>
        <p:spPr>
          <a:xfrm>
            <a:off x="2354403" y="3444225"/>
            <a:ext cx="2472355" cy="90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Confirmed all users are refreshed with NEEDS_REFRESH = 0, Discard ‘Active’ users as they REHIRED. Accept only users with Inactive = true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A83B6ED-EDE6-0BFA-C4CB-64F85DA47E86}"/>
              </a:ext>
            </a:extLst>
          </p:cNvPr>
          <p:cNvSpPr>
            <a:spLocks/>
          </p:cNvSpPr>
          <p:nvPr/>
        </p:nvSpPr>
        <p:spPr>
          <a:xfrm>
            <a:off x="650856" y="4261012"/>
            <a:ext cx="1520986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OIG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E8FF8EB-855A-163D-BB97-6B0C018C9367}"/>
              </a:ext>
            </a:extLst>
          </p:cNvPr>
          <p:cNvSpPr>
            <a:spLocks/>
          </p:cNvSpPr>
          <p:nvPr/>
        </p:nvSpPr>
        <p:spPr>
          <a:xfrm>
            <a:off x="2341551" y="4695418"/>
            <a:ext cx="3521803" cy="166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Verification of below values from respective applications.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USER_STATUS = ACTIVE in OIG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userAccountControl = 514, bbyHREmployeeStatus = Inactive in AD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ds-pwp-account-disabled = true, bbEmploymentStatus = Inactive in OUD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EMP_TYP_CDE, EMP_STAT_CDE = Inactive in Lenel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6" name="Diamond 305">
            <a:extLst>
              <a:ext uri="{FF2B5EF4-FFF2-40B4-BE49-F238E27FC236}">
                <a16:creationId xmlns:a16="http://schemas.microsoft.com/office/drawing/2014/main" id="{516B97C6-E959-2A98-385D-748563BBC9D6}"/>
              </a:ext>
            </a:extLst>
          </p:cNvPr>
          <p:cNvSpPr/>
          <p:nvPr/>
        </p:nvSpPr>
        <p:spPr>
          <a:xfrm>
            <a:off x="6017955" y="5137044"/>
            <a:ext cx="1191260" cy="847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true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9E1AECF-0E3A-D9D3-3C69-F6BD8CB5EE42}"/>
              </a:ext>
            </a:extLst>
          </p:cNvPr>
          <p:cNvSpPr>
            <a:spLocks/>
          </p:cNvSpPr>
          <p:nvPr/>
        </p:nvSpPr>
        <p:spPr>
          <a:xfrm>
            <a:off x="650856" y="4858236"/>
            <a:ext cx="1520986" cy="49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A18DD68-FB1E-2EB6-D134-64CDA6B77FBA}"/>
              </a:ext>
            </a:extLst>
          </p:cNvPr>
          <p:cNvSpPr>
            <a:spLocks/>
          </p:cNvSpPr>
          <p:nvPr/>
        </p:nvSpPr>
        <p:spPr>
          <a:xfrm>
            <a:off x="647103" y="5445314"/>
            <a:ext cx="1507603" cy="49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OUD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3F071E0-9F42-7202-CD9E-7D18B8FD6F1D}"/>
              </a:ext>
            </a:extLst>
          </p:cNvPr>
          <p:cNvSpPr>
            <a:spLocks/>
          </p:cNvSpPr>
          <p:nvPr/>
        </p:nvSpPr>
        <p:spPr>
          <a:xfrm>
            <a:off x="630226" y="6041468"/>
            <a:ext cx="1562246" cy="43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LENEL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F0F16AB-BAF2-ED21-B26B-4A8002547728}"/>
              </a:ext>
            </a:extLst>
          </p:cNvPr>
          <p:cNvSpPr>
            <a:spLocks/>
          </p:cNvSpPr>
          <p:nvPr/>
        </p:nvSpPr>
        <p:spPr>
          <a:xfrm>
            <a:off x="6139058" y="6189724"/>
            <a:ext cx="797092" cy="41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 Exit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6" name="Diamond 325">
            <a:extLst>
              <a:ext uri="{FF2B5EF4-FFF2-40B4-BE49-F238E27FC236}">
                <a16:creationId xmlns:a16="http://schemas.microsoft.com/office/drawing/2014/main" id="{DC56C010-21D7-EE3A-4621-11CC1A808967}"/>
              </a:ext>
            </a:extLst>
          </p:cNvPr>
          <p:cNvSpPr/>
          <p:nvPr/>
        </p:nvSpPr>
        <p:spPr>
          <a:xfrm>
            <a:off x="5920973" y="4099292"/>
            <a:ext cx="1426284" cy="847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 IIQ DB</a:t>
            </a: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 Read File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F833AB7-E88E-1951-E366-B204EABA47BC}"/>
              </a:ext>
            </a:extLst>
          </p:cNvPr>
          <p:cNvSpPr/>
          <p:nvPr/>
        </p:nvSpPr>
        <p:spPr>
          <a:xfrm>
            <a:off x="7653279" y="5545546"/>
            <a:ext cx="1590675" cy="59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updated the value CUSTOM_LEAVER = 1 in custom table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9CCE15F-943B-6377-FA49-0664FCABBF22}"/>
              </a:ext>
            </a:extLst>
          </p:cNvPr>
          <p:cNvSpPr/>
          <p:nvPr/>
        </p:nvSpPr>
        <p:spPr>
          <a:xfrm>
            <a:off x="5417611" y="3381547"/>
            <a:ext cx="1749491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the value CUSTOM_LEAVER = 1 in custom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9C5B4A2D-CC4D-C603-3C62-136401EA4453}"/>
              </a:ext>
            </a:extLst>
          </p:cNvPr>
          <p:cNvCxnSpPr>
            <a:cxnSpLocks/>
          </p:cNvCxnSpPr>
          <p:nvPr/>
        </p:nvCxnSpPr>
        <p:spPr>
          <a:xfrm>
            <a:off x="11986591" y="234012"/>
            <a:ext cx="0" cy="20190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4D15FA1-C982-854C-F015-420BFC5A2C0A}"/>
              </a:ext>
            </a:extLst>
          </p:cNvPr>
          <p:cNvSpPr/>
          <p:nvPr/>
        </p:nvSpPr>
        <p:spPr>
          <a:xfrm>
            <a:off x="9664042" y="5093367"/>
            <a:ext cx="2383293" cy="1547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Trigger Leaver Event for those users CUSTOM_LEAVER = 1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Task: BBY Update Rapid Setup Attribute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Rule: WDBulkAggregation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Run 'Single Identity Refresh Job'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1" name="Diamond 370">
            <a:extLst>
              <a:ext uri="{FF2B5EF4-FFF2-40B4-BE49-F238E27FC236}">
                <a16:creationId xmlns:a16="http://schemas.microsoft.com/office/drawing/2014/main" id="{A58BDAD9-1CC3-340C-E198-0561C34D9CB9}"/>
              </a:ext>
            </a:extLst>
          </p:cNvPr>
          <p:cNvSpPr/>
          <p:nvPr/>
        </p:nvSpPr>
        <p:spPr>
          <a:xfrm>
            <a:off x="537104" y="3505681"/>
            <a:ext cx="1391681" cy="7124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Inactive = true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C558E46-6229-2B8C-8D78-1EEA7563E8C4}"/>
              </a:ext>
            </a:extLst>
          </p:cNvPr>
          <p:cNvCxnSpPr>
            <a:cxnSpLocks/>
            <a:stCxn id="326" idx="1"/>
          </p:cNvCxnSpPr>
          <p:nvPr/>
        </p:nvCxnSpPr>
        <p:spPr>
          <a:xfrm flipH="1" flipV="1">
            <a:off x="5123864" y="4517027"/>
            <a:ext cx="797109" cy="61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C7AD3F9-75E8-F395-F9AE-987F6F8CC103}"/>
              </a:ext>
            </a:extLst>
          </p:cNvPr>
          <p:cNvCxnSpPr/>
          <p:nvPr/>
        </p:nvCxnSpPr>
        <p:spPr>
          <a:xfrm flipV="1">
            <a:off x="5118100" y="3314120"/>
            <a:ext cx="0" cy="12139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97BDCD6C-3790-04AC-9C97-F5AB1523F6CA}"/>
              </a:ext>
            </a:extLst>
          </p:cNvPr>
          <p:cNvCxnSpPr/>
          <p:nvPr/>
        </p:nvCxnSpPr>
        <p:spPr>
          <a:xfrm flipH="1">
            <a:off x="1849184" y="3316970"/>
            <a:ext cx="328161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715B0E12-888D-2C3C-5318-E281DC680001}"/>
              </a:ext>
            </a:extLst>
          </p:cNvPr>
          <p:cNvCxnSpPr>
            <a:endCxn id="146" idx="2"/>
          </p:cNvCxnSpPr>
          <p:nvPr/>
        </p:nvCxnSpPr>
        <p:spPr>
          <a:xfrm flipV="1">
            <a:off x="1849184" y="3110811"/>
            <a:ext cx="1" cy="203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276045BA-9068-0737-5AAA-35FDC91B6801}"/>
              </a:ext>
            </a:extLst>
          </p:cNvPr>
          <p:cNvCxnSpPr>
            <a:cxnSpLocks/>
          </p:cNvCxnSpPr>
          <p:nvPr/>
        </p:nvCxnSpPr>
        <p:spPr>
          <a:xfrm flipV="1">
            <a:off x="6845300" y="234012"/>
            <a:ext cx="0" cy="19136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3EE8AE76-6B30-5EBD-0FDA-907A3C6DFA6E}"/>
              </a:ext>
            </a:extLst>
          </p:cNvPr>
          <p:cNvCxnSpPr>
            <a:cxnSpLocks/>
          </p:cNvCxnSpPr>
          <p:nvPr/>
        </p:nvCxnSpPr>
        <p:spPr>
          <a:xfrm flipH="1" flipV="1">
            <a:off x="479144" y="234012"/>
            <a:ext cx="6366156" cy="66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CAD7A2C-79F5-6024-4AA5-35DD98E16C53}"/>
              </a:ext>
            </a:extLst>
          </p:cNvPr>
          <p:cNvCxnSpPr>
            <a:cxnSpLocks/>
          </p:cNvCxnSpPr>
          <p:nvPr/>
        </p:nvCxnSpPr>
        <p:spPr>
          <a:xfrm>
            <a:off x="479144" y="240661"/>
            <a:ext cx="0" cy="31339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840EF1C1-FCE0-73C0-D3B1-481AD75AB1ED}"/>
              </a:ext>
            </a:extLst>
          </p:cNvPr>
          <p:cNvCxnSpPr>
            <a:cxnSpLocks/>
          </p:cNvCxnSpPr>
          <p:nvPr/>
        </p:nvCxnSpPr>
        <p:spPr>
          <a:xfrm>
            <a:off x="479144" y="3374570"/>
            <a:ext cx="144964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6989B595-CD15-FB4B-F9A5-4F9AB29CA900}"/>
              </a:ext>
            </a:extLst>
          </p:cNvPr>
          <p:cNvCxnSpPr/>
          <p:nvPr/>
        </p:nvCxnSpPr>
        <p:spPr>
          <a:xfrm>
            <a:off x="1928785" y="3671724"/>
            <a:ext cx="42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5A24B685-71E8-ABDB-E9DA-2F88708A82BD}"/>
              </a:ext>
            </a:extLst>
          </p:cNvPr>
          <p:cNvCxnSpPr/>
          <p:nvPr/>
        </p:nvCxnSpPr>
        <p:spPr>
          <a:xfrm>
            <a:off x="1928785" y="3384802"/>
            <a:ext cx="0" cy="3028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38988BD6-61BC-B7C5-F845-A66E65AFFC3C}"/>
              </a:ext>
            </a:extLst>
          </p:cNvPr>
          <p:cNvCxnSpPr/>
          <p:nvPr/>
        </p:nvCxnSpPr>
        <p:spPr>
          <a:xfrm flipV="1">
            <a:off x="7341494" y="234012"/>
            <a:ext cx="0" cy="19136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8CDA098-255E-18FE-C924-992E067B4CF0}"/>
              </a:ext>
            </a:extLst>
          </p:cNvPr>
          <p:cNvCxnSpPr/>
          <p:nvPr/>
        </p:nvCxnSpPr>
        <p:spPr>
          <a:xfrm>
            <a:off x="7341494" y="234012"/>
            <a:ext cx="4645097" cy="66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FA48A58-B418-9BFB-98BF-0F729A99F670}"/>
              </a:ext>
            </a:extLst>
          </p:cNvPr>
          <p:cNvCxnSpPr/>
          <p:nvPr/>
        </p:nvCxnSpPr>
        <p:spPr>
          <a:xfrm flipH="1">
            <a:off x="10818022" y="2253069"/>
            <a:ext cx="11685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3D979E90-0D5C-C4E4-A116-AB24DD594D60}"/>
              </a:ext>
            </a:extLst>
          </p:cNvPr>
          <p:cNvCxnSpPr>
            <a:endCxn id="170" idx="0"/>
          </p:cNvCxnSpPr>
          <p:nvPr/>
        </p:nvCxnSpPr>
        <p:spPr>
          <a:xfrm flipH="1">
            <a:off x="10818023" y="2253069"/>
            <a:ext cx="11528" cy="206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D6F2946-96CF-1522-5FEA-0820188E8C89}"/>
              </a:ext>
            </a:extLst>
          </p:cNvPr>
          <p:cNvCxnSpPr>
            <a:cxnSpLocks/>
            <a:stCxn id="170" idx="3"/>
          </p:cNvCxnSpPr>
          <p:nvPr/>
        </p:nvCxnSpPr>
        <p:spPr>
          <a:xfrm>
            <a:off x="11623142" y="2888345"/>
            <a:ext cx="369213" cy="2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9B05E46-D47F-DD65-32B4-4A96C26C0D0E}"/>
              </a:ext>
            </a:extLst>
          </p:cNvPr>
          <p:cNvCxnSpPr/>
          <p:nvPr/>
        </p:nvCxnSpPr>
        <p:spPr>
          <a:xfrm>
            <a:off x="11986591" y="2891176"/>
            <a:ext cx="0" cy="20124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E0044642-05B5-4896-A69D-9CB77F1461C2}"/>
              </a:ext>
            </a:extLst>
          </p:cNvPr>
          <p:cNvCxnSpPr/>
          <p:nvPr/>
        </p:nvCxnSpPr>
        <p:spPr>
          <a:xfrm flipH="1">
            <a:off x="9477197" y="4903585"/>
            <a:ext cx="2503631" cy="14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AB0CE937-395B-933B-5F93-68170CDCB24F}"/>
              </a:ext>
            </a:extLst>
          </p:cNvPr>
          <p:cNvCxnSpPr/>
          <p:nvPr/>
        </p:nvCxnSpPr>
        <p:spPr>
          <a:xfrm flipH="1">
            <a:off x="7341494" y="5457214"/>
            <a:ext cx="213570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EFF67A8-7210-2431-969E-705892DB549C}"/>
              </a:ext>
            </a:extLst>
          </p:cNvPr>
          <p:cNvCxnSpPr/>
          <p:nvPr/>
        </p:nvCxnSpPr>
        <p:spPr>
          <a:xfrm>
            <a:off x="7341494" y="5457214"/>
            <a:ext cx="0" cy="8115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71C1B92E-5757-123B-3430-11873921CEFA}"/>
              </a:ext>
            </a:extLst>
          </p:cNvPr>
          <p:cNvCxnSpPr/>
          <p:nvPr/>
        </p:nvCxnSpPr>
        <p:spPr>
          <a:xfrm flipH="1">
            <a:off x="6936150" y="6268733"/>
            <a:ext cx="405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7E18BA1-0FE0-D741-07B6-47126341BFA2}"/>
              </a:ext>
            </a:extLst>
          </p:cNvPr>
          <p:cNvCxnSpPr/>
          <p:nvPr/>
        </p:nvCxnSpPr>
        <p:spPr>
          <a:xfrm>
            <a:off x="9477197" y="4917767"/>
            <a:ext cx="0" cy="5394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629BE20-BB37-DE10-4BE9-6FFA9F9D08AC}"/>
              </a:ext>
            </a:extLst>
          </p:cNvPr>
          <p:cNvCxnSpPr>
            <a:cxnSpLocks/>
          </p:cNvCxnSpPr>
          <p:nvPr/>
        </p:nvCxnSpPr>
        <p:spPr>
          <a:xfrm flipH="1" flipV="1">
            <a:off x="1928785" y="3854389"/>
            <a:ext cx="425618" cy="7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4AB740E0-1B53-5521-EACC-64BEC9478026}"/>
              </a:ext>
            </a:extLst>
          </p:cNvPr>
          <p:cNvCxnSpPr>
            <a:stCxn id="371" idx="0"/>
          </p:cNvCxnSpPr>
          <p:nvPr/>
        </p:nvCxnSpPr>
        <p:spPr>
          <a:xfrm flipV="1">
            <a:off x="1232945" y="3423404"/>
            <a:ext cx="60" cy="82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5B7122A-4EF9-F498-9CB6-6DEF227936CE}"/>
              </a:ext>
            </a:extLst>
          </p:cNvPr>
          <p:cNvCxnSpPr>
            <a:cxnSpLocks/>
          </p:cNvCxnSpPr>
          <p:nvPr/>
        </p:nvCxnSpPr>
        <p:spPr>
          <a:xfrm flipH="1">
            <a:off x="181662" y="3432170"/>
            <a:ext cx="1051253" cy="119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FFEA5461-0A27-EFF8-28D4-02A2F30F245A}"/>
              </a:ext>
            </a:extLst>
          </p:cNvPr>
          <p:cNvCxnSpPr>
            <a:cxnSpLocks/>
          </p:cNvCxnSpPr>
          <p:nvPr/>
        </p:nvCxnSpPr>
        <p:spPr>
          <a:xfrm>
            <a:off x="181662" y="3451062"/>
            <a:ext cx="0" cy="30964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6DB6EA4B-DC3D-C631-210D-781CC6C49AE5}"/>
              </a:ext>
            </a:extLst>
          </p:cNvPr>
          <p:cNvCxnSpPr>
            <a:stCxn id="371" idx="1"/>
          </p:cNvCxnSpPr>
          <p:nvPr/>
        </p:nvCxnSpPr>
        <p:spPr>
          <a:xfrm flipH="1" flipV="1">
            <a:off x="275561" y="3844209"/>
            <a:ext cx="261543" cy="112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1DA1736-CDE9-BB41-8508-D3604A75A0C2}"/>
              </a:ext>
            </a:extLst>
          </p:cNvPr>
          <p:cNvCxnSpPr>
            <a:cxnSpLocks/>
          </p:cNvCxnSpPr>
          <p:nvPr/>
        </p:nvCxnSpPr>
        <p:spPr>
          <a:xfrm>
            <a:off x="275173" y="3854389"/>
            <a:ext cx="0" cy="24143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9789453C-DED7-8E83-E2DD-841599441B44}"/>
              </a:ext>
            </a:extLst>
          </p:cNvPr>
          <p:cNvCxnSpPr>
            <a:cxnSpLocks/>
          </p:cNvCxnSpPr>
          <p:nvPr/>
        </p:nvCxnSpPr>
        <p:spPr>
          <a:xfrm>
            <a:off x="272764" y="6241767"/>
            <a:ext cx="357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A451BCFD-6999-73D7-A9DD-6DDC223A2814}"/>
              </a:ext>
            </a:extLst>
          </p:cNvPr>
          <p:cNvCxnSpPr>
            <a:cxnSpLocks/>
          </p:cNvCxnSpPr>
          <p:nvPr/>
        </p:nvCxnSpPr>
        <p:spPr>
          <a:xfrm>
            <a:off x="272764" y="5805889"/>
            <a:ext cx="365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01C15641-CEDC-4630-AB91-9937964DDD78}"/>
              </a:ext>
            </a:extLst>
          </p:cNvPr>
          <p:cNvCxnSpPr>
            <a:cxnSpLocks/>
          </p:cNvCxnSpPr>
          <p:nvPr/>
        </p:nvCxnSpPr>
        <p:spPr>
          <a:xfrm>
            <a:off x="295280" y="5207517"/>
            <a:ext cx="350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F99E5426-74DA-3EB1-A150-E1CBBAD29C07}"/>
              </a:ext>
            </a:extLst>
          </p:cNvPr>
          <p:cNvCxnSpPr>
            <a:cxnSpLocks/>
          </p:cNvCxnSpPr>
          <p:nvPr/>
        </p:nvCxnSpPr>
        <p:spPr>
          <a:xfrm>
            <a:off x="279335" y="4639632"/>
            <a:ext cx="376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CE2DCB9C-FBC7-9A56-A9F0-E57752C52F8C}"/>
              </a:ext>
            </a:extLst>
          </p:cNvPr>
          <p:cNvCxnSpPr/>
          <p:nvPr/>
        </p:nvCxnSpPr>
        <p:spPr>
          <a:xfrm>
            <a:off x="181662" y="6547476"/>
            <a:ext cx="5957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7DD686-CD8B-7221-095D-D4598F793573}"/>
              </a:ext>
            </a:extLst>
          </p:cNvPr>
          <p:cNvCxnSpPr/>
          <p:nvPr/>
        </p:nvCxnSpPr>
        <p:spPr>
          <a:xfrm flipH="1" flipV="1">
            <a:off x="7101875" y="24530"/>
            <a:ext cx="25668" cy="20884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D4E3969-CFA3-D73F-B59E-25DCE62F02FC}"/>
              </a:ext>
            </a:extLst>
          </p:cNvPr>
          <p:cNvCxnSpPr/>
          <p:nvPr/>
        </p:nvCxnSpPr>
        <p:spPr>
          <a:xfrm flipH="1" flipV="1">
            <a:off x="20689" y="71293"/>
            <a:ext cx="7106854" cy="75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6D5EE620-D513-83A8-202C-17752B02A20D}"/>
              </a:ext>
            </a:extLst>
          </p:cNvPr>
          <p:cNvCxnSpPr>
            <a:cxnSpLocks/>
          </p:cNvCxnSpPr>
          <p:nvPr/>
        </p:nvCxnSpPr>
        <p:spPr>
          <a:xfrm>
            <a:off x="60024" y="78844"/>
            <a:ext cx="0" cy="67078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03971540-9137-892F-6C3C-6833CAEAEA20}"/>
              </a:ext>
            </a:extLst>
          </p:cNvPr>
          <p:cNvCxnSpPr>
            <a:cxnSpLocks/>
          </p:cNvCxnSpPr>
          <p:nvPr/>
        </p:nvCxnSpPr>
        <p:spPr>
          <a:xfrm>
            <a:off x="20689" y="6766560"/>
            <a:ext cx="869151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B2E965D-9027-F06D-037E-96E23297E80C}"/>
              </a:ext>
            </a:extLst>
          </p:cNvPr>
          <p:cNvCxnSpPr>
            <a:stCxn id="304" idx="3"/>
          </p:cNvCxnSpPr>
          <p:nvPr/>
        </p:nvCxnSpPr>
        <p:spPr>
          <a:xfrm flipV="1">
            <a:off x="2171842" y="4516076"/>
            <a:ext cx="693025" cy="49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B114E946-82BA-697C-47F1-ED5D6A1DE8AC}"/>
              </a:ext>
            </a:extLst>
          </p:cNvPr>
          <p:cNvCxnSpPr/>
          <p:nvPr/>
        </p:nvCxnSpPr>
        <p:spPr>
          <a:xfrm>
            <a:off x="2864867" y="4516076"/>
            <a:ext cx="0" cy="17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D6368B80-9C2B-27D3-A865-E90DB6D72826}"/>
              </a:ext>
            </a:extLst>
          </p:cNvPr>
          <p:cNvCxnSpPr>
            <a:stCxn id="307" idx="3"/>
          </p:cNvCxnSpPr>
          <p:nvPr/>
        </p:nvCxnSpPr>
        <p:spPr>
          <a:xfrm flipV="1">
            <a:off x="2171842" y="5093367"/>
            <a:ext cx="169709" cy="14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A762E768-C932-559F-16FF-D11752E58611}"/>
              </a:ext>
            </a:extLst>
          </p:cNvPr>
          <p:cNvCxnSpPr>
            <a:stCxn id="308" idx="3"/>
          </p:cNvCxnSpPr>
          <p:nvPr/>
        </p:nvCxnSpPr>
        <p:spPr>
          <a:xfrm flipV="1">
            <a:off x="2154706" y="5688531"/>
            <a:ext cx="186845" cy="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2182C520-AE28-109F-8559-87C186373EA2}"/>
              </a:ext>
            </a:extLst>
          </p:cNvPr>
          <p:cNvCxnSpPr>
            <a:stCxn id="309" idx="3"/>
          </p:cNvCxnSpPr>
          <p:nvPr/>
        </p:nvCxnSpPr>
        <p:spPr>
          <a:xfrm flipV="1">
            <a:off x="2192472" y="6194665"/>
            <a:ext cx="149079" cy="1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9B15DFD2-4763-31BB-7796-C35366287EE0}"/>
              </a:ext>
            </a:extLst>
          </p:cNvPr>
          <p:cNvCxnSpPr/>
          <p:nvPr/>
        </p:nvCxnSpPr>
        <p:spPr>
          <a:xfrm flipV="1">
            <a:off x="8699500" y="6143714"/>
            <a:ext cx="0" cy="64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5438124D-496E-A965-E8A7-F2E4608787E4}"/>
              </a:ext>
            </a:extLst>
          </p:cNvPr>
          <p:cNvCxnSpPr>
            <a:stCxn id="329" idx="3"/>
            <a:endCxn id="370" idx="1"/>
          </p:cNvCxnSpPr>
          <p:nvPr/>
        </p:nvCxnSpPr>
        <p:spPr>
          <a:xfrm>
            <a:off x="9243954" y="5844630"/>
            <a:ext cx="420088" cy="22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56A9461A-B385-A62C-AC66-22013E263D20}"/>
              </a:ext>
            </a:extLst>
          </p:cNvPr>
          <p:cNvCxnSpPr>
            <a:cxnSpLocks/>
            <a:stCxn id="305" idx="3"/>
          </p:cNvCxnSpPr>
          <p:nvPr/>
        </p:nvCxnSpPr>
        <p:spPr>
          <a:xfrm>
            <a:off x="5863354" y="5547365"/>
            <a:ext cx="176923" cy="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0ED89EB3-07D0-D079-8BAB-8881DFEFBF98}"/>
              </a:ext>
            </a:extLst>
          </p:cNvPr>
          <p:cNvCxnSpPr>
            <a:cxnSpLocks/>
          </p:cNvCxnSpPr>
          <p:nvPr/>
        </p:nvCxnSpPr>
        <p:spPr>
          <a:xfrm flipH="1" flipV="1">
            <a:off x="6609268" y="4947017"/>
            <a:ext cx="3045" cy="19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FBD7935B-D6B5-5DA7-15EF-12469F220DB4}"/>
              </a:ext>
            </a:extLst>
          </p:cNvPr>
          <p:cNvCxnSpPr>
            <a:cxnSpLocks/>
            <a:stCxn id="306" idx="2"/>
          </p:cNvCxnSpPr>
          <p:nvPr/>
        </p:nvCxnSpPr>
        <p:spPr>
          <a:xfrm flipH="1">
            <a:off x="6611514" y="5984769"/>
            <a:ext cx="2071" cy="204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99A4692-F21C-1413-1E55-DCEE0BC9E138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9530717" y="785216"/>
            <a:ext cx="275456" cy="8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4589CCC4-2F84-4AC6-68BA-699459A16781}"/>
              </a:ext>
            </a:extLst>
          </p:cNvPr>
          <p:cNvCxnSpPr>
            <a:stCxn id="166" idx="2"/>
            <a:endCxn id="162" idx="0"/>
          </p:cNvCxnSpPr>
          <p:nvPr/>
        </p:nvCxnSpPr>
        <p:spPr>
          <a:xfrm>
            <a:off x="10834903" y="1541929"/>
            <a:ext cx="5775" cy="21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C7F36A61-9832-BBF5-FB26-B7FE8F757E68}"/>
              </a:ext>
            </a:extLst>
          </p:cNvPr>
          <p:cNvCxnSpPr>
            <a:stCxn id="162" idx="1"/>
          </p:cNvCxnSpPr>
          <p:nvPr/>
        </p:nvCxnSpPr>
        <p:spPr>
          <a:xfrm flipH="1">
            <a:off x="9647442" y="1969533"/>
            <a:ext cx="237514" cy="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A52D511B-4951-16CE-00C5-BEE548280085}"/>
              </a:ext>
            </a:extLst>
          </p:cNvPr>
          <p:cNvCxnSpPr>
            <a:stCxn id="163" idx="2"/>
            <a:endCxn id="164" idx="0"/>
          </p:cNvCxnSpPr>
          <p:nvPr/>
        </p:nvCxnSpPr>
        <p:spPr>
          <a:xfrm>
            <a:off x="8722166" y="2207386"/>
            <a:ext cx="4759" cy="270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5219BF56-721D-F0F5-5522-922148EE5063}"/>
              </a:ext>
            </a:extLst>
          </p:cNvPr>
          <p:cNvCxnSpPr>
            <a:cxnSpLocks/>
          </p:cNvCxnSpPr>
          <p:nvPr/>
        </p:nvCxnSpPr>
        <p:spPr>
          <a:xfrm>
            <a:off x="10813763" y="3316970"/>
            <a:ext cx="3805" cy="28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4E733166-0F00-DAD9-1CA7-83E4D9BA55A2}"/>
              </a:ext>
            </a:extLst>
          </p:cNvPr>
          <p:cNvCxnSpPr>
            <a:stCxn id="178" idx="2"/>
            <a:endCxn id="177" idx="0"/>
          </p:cNvCxnSpPr>
          <p:nvPr/>
        </p:nvCxnSpPr>
        <p:spPr>
          <a:xfrm>
            <a:off x="10766938" y="4194376"/>
            <a:ext cx="3545" cy="19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625AD4-2D1A-7183-789F-DB0697180748}"/>
              </a:ext>
            </a:extLst>
          </p:cNvPr>
          <p:cNvCxnSpPr/>
          <p:nvPr/>
        </p:nvCxnSpPr>
        <p:spPr>
          <a:xfrm flipH="1">
            <a:off x="9346885" y="4740128"/>
            <a:ext cx="314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05F66A32-E2DC-3EA0-44D6-B08AFB2FCAC6}"/>
              </a:ext>
            </a:extLst>
          </p:cNvPr>
          <p:cNvCxnSpPr>
            <a:stCxn id="175" idx="0"/>
          </p:cNvCxnSpPr>
          <p:nvPr/>
        </p:nvCxnSpPr>
        <p:spPr>
          <a:xfrm flipV="1">
            <a:off x="8395655" y="4273702"/>
            <a:ext cx="0" cy="37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ECC9EA1-9595-C8DA-D81E-D69BF57ABA4F}"/>
              </a:ext>
            </a:extLst>
          </p:cNvPr>
          <p:cNvCxnSpPr>
            <a:cxnSpLocks/>
          </p:cNvCxnSpPr>
          <p:nvPr/>
        </p:nvCxnSpPr>
        <p:spPr>
          <a:xfrm>
            <a:off x="7956818" y="4296993"/>
            <a:ext cx="0" cy="2190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86F09723-A391-6AD9-7754-7BA276FBDC9F}"/>
              </a:ext>
            </a:extLst>
          </p:cNvPr>
          <p:cNvCxnSpPr>
            <a:cxnSpLocks/>
            <a:endCxn id="326" idx="3"/>
          </p:cNvCxnSpPr>
          <p:nvPr/>
        </p:nvCxnSpPr>
        <p:spPr>
          <a:xfrm flipH="1">
            <a:off x="7347257" y="4516076"/>
            <a:ext cx="611213" cy="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F71329BD-75D0-8E89-08A3-D7927F841E45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7015024" y="2876561"/>
            <a:ext cx="0" cy="49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4FED3BA-6982-6388-7845-2D4DCE4C2319}"/>
              </a:ext>
            </a:extLst>
          </p:cNvPr>
          <p:cNvCxnSpPr/>
          <p:nvPr/>
        </p:nvCxnSpPr>
        <p:spPr>
          <a:xfrm>
            <a:off x="7956818" y="3188794"/>
            <a:ext cx="0" cy="234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742C1DE-0C51-C725-A2F7-F80E6C8081CC}"/>
              </a:ext>
            </a:extLst>
          </p:cNvPr>
          <p:cNvCxnSpPr>
            <a:cxnSpLocks/>
          </p:cNvCxnSpPr>
          <p:nvPr/>
        </p:nvCxnSpPr>
        <p:spPr>
          <a:xfrm flipH="1">
            <a:off x="7341494" y="3429000"/>
            <a:ext cx="615324" cy="26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22C01804-32FE-6F45-AE38-78742A72FB3C}"/>
              </a:ext>
            </a:extLst>
          </p:cNvPr>
          <p:cNvCxnSpPr/>
          <p:nvPr/>
        </p:nvCxnSpPr>
        <p:spPr>
          <a:xfrm>
            <a:off x="7341494" y="3431684"/>
            <a:ext cx="0" cy="8900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867377B3-F4CB-6B6C-5E98-8ACDF96261A6}"/>
              </a:ext>
            </a:extLst>
          </p:cNvPr>
          <p:cNvCxnSpPr>
            <a:cxnSpLocks/>
          </p:cNvCxnSpPr>
          <p:nvPr/>
        </p:nvCxnSpPr>
        <p:spPr>
          <a:xfrm flipH="1">
            <a:off x="6924230" y="4296993"/>
            <a:ext cx="41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4077D798-7B9C-EED8-1D49-C07457DFAA12}"/>
              </a:ext>
            </a:extLst>
          </p:cNvPr>
          <p:cNvCxnSpPr>
            <a:stCxn id="146" idx="3"/>
          </p:cNvCxnSpPr>
          <p:nvPr/>
        </p:nvCxnSpPr>
        <p:spPr>
          <a:xfrm>
            <a:off x="2864867" y="2672376"/>
            <a:ext cx="250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22777AC5-9ADB-3A3D-F5A3-77BF836FF4B6}"/>
              </a:ext>
            </a:extLst>
          </p:cNvPr>
          <p:cNvCxnSpPr>
            <a:cxnSpLocks/>
          </p:cNvCxnSpPr>
          <p:nvPr/>
        </p:nvCxnSpPr>
        <p:spPr>
          <a:xfrm>
            <a:off x="4337431" y="2672376"/>
            <a:ext cx="204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1A22AFE0-8688-B0C9-1DAD-54B58CF56C26}"/>
              </a:ext>
            </a:extLst>
          </p:cNvPr>
          <p:cNvCxnSpPr/>
          <p:nvPr/>
        </p:nvCxnSpPr>
        <p:spPr>
          <a:xfrm>
            <a:off x="6365218" y="2672376"/>
            <a:ext cx="1926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C7F85EAA-D744-8E71-EF9B-A1F245D9A062}"/>
              </a:ext>
            </a:extLst>
          </p:cNvPr>
          <p:cNvCxnSpPr>
            <a:cxnSpLocks/>
          </p:cNvCxnSpPr>
          <p:nvPr/>
        </p:nvCxnSpPr>
        <p:spPr>
          <a:xfrm>
            <a:off x="2840167" y="2497754"/>
            <a:ext cx="293717" cy="3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91A8DAAD-4D2C-6A11-66CF-565F6B5DC96E}"/>
              </a:ext>
            </a:extLst>
          </p:cNvPr>
          <p:cNvCxnSpPr/>
          <p:nvPr/>
        </p:nvCxnSpPr>
        <p:spPr>
          <a:xfrm flipV="1">
            <a:off x="4337431" y="2480706"/>
            <a:ext cx="221362" cy="8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3C97FF19-EBDE-195B-8F47-D2F29D3B7BA9}"/>
              </a:ext>
            </a:extLst>
          </p:cNvPr>
          <p:cNvCxnSpPr/>
          <p:nvPr/>
        </p:nvCxnSpPr>
        <p:spPr>
          <a:xfrm flipV="1">
            <a:off x="6365218" y="2348759"/>
            <a:ext cx="223507" cy="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97314035-92C3-5B58-0FBF-0EB3AEF573CF}"/>
              </a:ext>
            </a:extLst>
          </p:cNvPr>
          <p:cNvCxnSpPr>
            <a:cxnSpLocks/>
          </p:cNvCxnSpPr>
          <p:nvPr/>
        </p:nvCxnSpPr>
        <p:spPr>
          <a:xfrm flipV="1">
            <a:off x="2445747" y="725098"/>
            <a:ext cx="419120" cy="2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5CF7236D-D59C-8E2D-D792-70EC3B7F471E}"/>
              </a:ext>
            </a:extLst>
          </p:cNvPr>
          <p:cNvCxnSpPr>
            <a:cxnSpLocks/>
          </p:cNvCxnSpPr>
          <p:nvPr/>
        </p:nvCxnSpPr>
        <p:spPr>
          <a:xfrm flipH="1">
            <a:off x="3761581" y="1089670"/>
            <a:ext cx="495" cy="2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336EA220-E13B-1E9F-DA9A-A00272888CAC}"/>
              </a:ext>
            </a:extLst>
          </p:cNvPr>
          <p:cNvCxnSpPr>
            <a:stCxn id="140" idx="1"/>
          </p:cNvCxnSpPr>
          <p:nvPr/>
        </p:nvCxnSpPr>
        <p:spPr>
          <a:xfrm flipH="1" flipV="1">
            <a:off x="2651799" y="1644351"/>
            <a:ext cx="265138" cy="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E4E93AE9-02C8-33B5-3801-BF2710AFB126}"/>
              </a:ext>
            </a:extLst>
          </p:cNvPr>
          <p:cNvCxnSpPr/>
          <p:nvPr/>
        </p:nvCxnSpPr>
        <p:spPr>
          <a:xfrm>
            <a:off x="2651799" y="1644533"/>
            <a:ext cx="0" cy="59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C708F4F5-86D2-DA4E-6B56-DA11397B7779}"/>
              </a:ext>
            </a:extLst>
          </p:cNvPr>
          <p:cNvCxnSpPr/>
          <p:nvPr/>
        </p:nvCxnSpPr>
        <p:spPr>
          <a:xfrm>
            <a:off x="1524809" y="1168717"/>
            <a:ext cx="0" cy="138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E43A06D9-B549-4445-53D0-83471B5D471D}"/>
              </a:ext>
            </a:extLst>
          </p:cNvPr>
          <p:cNvCxnSpPr>
            <a:stCxn id="143" idx="2"/>
          </p:cNvCxnSpPr>
          <p:nvPr/>
        </p:nvCxnSpPr>
        <p:spPr>
          <a:xfrm>
            <a:off x="1648011" y="2114869"/>
            <a:ext cx="0" cy="1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F8304C7E-11DA-28A1-1B5A-90577B167416}"/>
              </a:ext>
            </a:extLst>
          </p:cNvPr>
          <p:cNvCxnSpPr>
            <a:stCxn id="141" idx="0"/>
          </p:cNvCxnSpPr>
          <p:nvPr/>
        </p:nvCxnSpPr>
        <p:spPr>
          <a:xfrm flipH="1" flipV="1">
            <a:off x="5453342" y="1953796"/>
            <a:ext cx="1" cy="2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8997FA6C-9AAF-838A-CF90-F7D9D0820200}"/>
              </a:ext>
            </a:extLst>
          </p:cNvPr>
          <p:cNvCxnSpPr>
            <a:stCxn id="142" idx="0"/>
            <a:endCxn id="145" idx="3"/>
          </p:cNvCxnSpPr>
          <p:nvPr/>
        </p:nvCxnSpPr>
        <p:spPr>
          <a:xfrm flipV="1">
            <a:off x="5657874" y="1160705"/>
            <a:ext cx="941" cy="107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66625DC-725E-D518-5375-FE6CF00E0BD0}"/>
              </a:ext>
            </a:extLst>
          </p:cNvPr>
          <p:cNvCxnSpPr/>
          <p:nvPr/>
        </p:nvCxnSpPr>
        <p:spPr>
          <a:xfrm flipH="1">
            <a:off x="5307496" y="4218151"/>
            <a:ext cx="11131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4A224455-402D-B1E9-5365-872EF3530F72}"/>
              </a:ext>
            </a:extLst>
          </p:cNvPr>
          <p:cNvCxnSpPr/>
          <p:nvPr/>
        </p:nvCxnSpPr>
        <p:spPr>
          <a:xfrm flipV="1">
            <a:off x="5327374" y="3110811"/>
            <a:ext cx="0" cy="1107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49082861-F9AF-90CE-6EF3-3BD44D2146F7}"/>
              </a:ext>
            </a:extLst>
          </p:cNvPr>
          <p:cNvCxnSpPr/>
          <p:nvPr/>
        </p:nvCxnSpPr>
        <p:spPr>
          <a:xfrm>
            <a:off x="5307496" y="3110811"/>
            <a:ext cx="15378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5400209E-2239-EC92-BC21-4101A64A52FE}"/>
              </a:ext>
            </a:extLst>
          </p:cNvPr>
          <p:cNvCxnSpPr/>
          <p:nvPr/>
        </p:nvCxnSpPr>
        <p:spPr>
          <a:xfrm flipV="1">
            <a:off x="6845300" y="2876561"/>
            <a:ext cx="0" cy="23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4C746DD1-C65C-1050-8DED-A668B7CC2390}"/>
              </a:ext>
            </a:extLst>
          </p:cNvPr>
          <p:cNvCxnSpPr>
            <a:stCxn id="326" idx="0"/>
          </p:cNvCxnSpPr>
          <p:nvPr/>
        </p:nvCxnSpPr>
        <p:spPr>
          <a:xfrm flipH="1" flipV="1">
            <a:off x="6633633" y="4013200"/>
            <a:ext cx="482" cy="86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343CE48C-CD4E-62E9-56F4-AE0618DBBA14}"/>
              </a:ext>
            </a:extLst>
          </p:cNvPr>
          <p:cNvCxnSpPr/>
          <p:nvPr/>
        </p:nvCxnSpPr>
        <p:spPr>
          <a:xfrm>
            <a:off x="6633634" y="4002617"/>
            <a:ext cx="4117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9B4D4F1A-645A-0B9A-1712-3D258C712EEC}"/>
              </a:ext>
            </a:extLst>
          </p:cNvPr>
          <p:cNvCxnSpPr/>
          <p:nvPr/>
        </p:nvCxnSpPr>
        <p:spPr>
          <a:xfrm flipV="1">
            <a:off x="7059083" y="3951122"/>
            <a:ext cx="0" cy="6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080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7DED5-479E-4F46-5948-F8B7AB954B9F}"/>
              </a:ext>
            </a:extLst>
          </p:cNvPr>
          <p:cNvSpPr/>
          <p:nvPr/>
        </p:nvSpPr>
        <p:spPr>
          <a:xfrm>
            <a:off x="4323269" y="2505670"/>
            <a:ext cx="3218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79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7CE-65F3-F54B-AF01-BA64C9B5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Key changes in Automation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FBF1-BF00-4242-F9FD-8B1AFE3D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4541"/>
          </a:xfrm>
        </p:spPr>
        <p:txBody>
          <a:bodyPr>
            <a:normAutofit/>
          </a:bodyPr>
          <a:lstStyle/>
          <a:p>
            <a:r>
              <a:rPr lang="en-US" sz="1800" dirty="0"/>
              <a:t>Creation of Custom table/file with custom column along with selective attributes which will hold only terminated users for the day.</a:t>
            </a:r>
          </a:p>
          <a:p>
            <a:r>
              <a:rPr lang="en-US" sz="1800" dirty="0"/>
              <a:t>Run Full Workday Aggregation for all those users irrespective of manual validation in Workday in manual discrepancy fix</a:t>
            </a:r>
          </a:p>
          <a:p>
            <a:r>
              <a:rPr lang="en-US" sz="1800" dirty="0"/>
              <a:t>Run single identity refresh for all those users irrespective of manual validation in downstream application.</a:t>
            </a:r>
          </a:p>
          <a:p>
            <a:r>
              <a:rPr lang="en-US" sz="1800" dirty="0"/>
              <a:t>Run Bulk Account Aggregation of all downstream applications instead of manual checks in each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8153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2ACB-BB03-CC50-CEE7-5DE81549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237"/>
            <a:ext cx="10515600" cy="1325563"/>
          </a:xfrm>
        </p:spPr>
        <p:txBody>
          <a:bodyPr/>
          <a:lstStyle/>
          <a:p>
            <a:r>
              <a:rPr lang="en-US" dirty="0"/>
              <a:t>Root Cause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897B-1F58-0B6D-3AA2-209BBF5A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932432"/>
            <a:ext cx="11717079" cy="5776711"/>
          </a:xfrm>
        </p:spPr>
        <p:txBody>
          <a:bodyPr>
            <a:normAutofit/>
          </a:bodyPr>
          <a:lstStyle/>
          <a:p>
            <a:r>
              <a:rPr lang="en-US" sz="1700" dirty="0"/>
              <a:t>Workday don’t include the past terminated users’ details in their daily termed users’ report.</a:t>
            </a:r>
          </a:p>
          <a:p>
            <a:r>
              <a:rPr lang="en-US" sz="1700" dirty="0"/>
              <a:t>Long running FG instances create obstacle in auto launching of scheduled sequential tasks.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SailPoint Connector Exception while connecting target system during the rapid setup leaver task.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User not available in target while triggering the Leaver Event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8140-7731-F4EE-6863-285BB844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4" y="2669529"/>
            <a:ext cx="7621064" cy="1867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84BA7-2102-A194-0CCA-AE60FC2B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4" y="1602493"/>
            <a:ext cx="7144747" cy="655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F3E025-943C-8AD4-447C-A9AAFCCD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4" y="4813189"/>
            <a:ext cx="755437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84B2-7681-5A38-E7C7-C7A5B34B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79" y="1077630"/>
            <a:ext cx="8987261" cy="729906"/>
          </a:xfrm>
        </p:spPr>
        <p:txBody>
          <a:bodyPr>
            <a:normAutofit/>
          </a:bodyPr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Issue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9545-A8B2-6715-45EF-E806B943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478"/>
            <a:ext cx="10515600" cy="2615044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Delay</a:t>
            </a:r>
            <a:r>
              <a:rPr lang="en-US" dirty="0"/>
              <a:t> in further deactivation of the terminated users in SailPoint and downstream applications.</a:t>
            </a:r>
          </a:p>
          <a:p>
            <a:r>
              <a:rPr lang="en-US" u="sng" dirty="0"/>
              <a:t>No</a:t>
            </a:r>
            <a:r>
              <a:rPr lang="en-US" dirty="0"/>
              <a:t> further deactivation of the terminated users in SailPoint and downstream applications.</a:t>
            </a:r>
          </a:p>
          <a:p>
            <a:r>
              <a:rPr lang="en-US" dirty="0"/>
              <a:t>Terminated users are still able to access BestBuy internal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9352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A34B-4603-38B8-B678-3701D1EA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1FC8-C2E2-AAEB-6C12-E69F0E26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230"/>
            <a:ext cx="10842171" cy="5371644"/>
          </a:xfrm>
        </p:spPr>
        <p:txBody>
          <a:bodyPr/>
          <a:lstStyle/>
          <a:p>
            <a:r>
              <a:rPr lang="en-US" sz="1600" dirty="0"/>
              <a:t>Delay in refresh of terminated users in SailPoint.</a:t>
            </a:r>
          </a:p>
          <a:p>
            <a:r>
              <a:rPr lang="en-US" sz="1600" dirty="0"/>
              <a:t>Delay in Workday Delta Aggregation and Sequential Refresh Task.</a:t>
            </a:r>
          </a:p>
          <a:p>
            <a:r>
              <a:rPr lang="en-US" sz="1600" dirty="0"/>
              <a:t>Past terminated users don’t come in Workday termination report. Workday create ticket for SailPoint to take care separately. Sample incident# INC11855361, INC1185362</a:t>
            </a:r>
          </a:p>
          <a:p>
            <a:r>
              <a:rPr lang="en-US" sz="1600" dirty="0"/>
              <a:t>Delay in auto launching of Workday Delta Aggregation Task – Restart of servers resolve this issue</a:t>
            </a:r>
          </a:p>
          <a:p>
            <a:r>
              <a:rPr lang="en-US" sz="1600" dirty="0"/>
              <a:t>SailPoint Connector Exception while connecting target system during the rapid setup leaver task.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User not available in target while triggering the Leaver Event.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88995-1330-E407-3251-24C2F6A1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36" y="2970971"/>
            <a:ext cx="6382093" cy="1563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35810-9EE4-8FBE-9151-151284BD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36" y="4812716"/>
            <a:ext cx="755437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2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4E93-5360-736D-4D25-EDF8B067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188"/>
          </a:xfrm>
        </p:spPr>
        <p:txBody>
          <a:bodyPr>
            <a:normAutofit/>
          </a:bodyPr>
          <a:lstStyle/>
          <a:p>
            <a:r>
              <a:rPr lang="en-US" sz="4000" dirty="0"/>
              <a:t>Statistics in user level (26</a:t>
            </a:r>
            <a:r>
              <a:rPr lang="en-US" sz="4000" baseline="30000" dirty="0"/>
              <a:t>th</a:t>
            </a:r>
            <a:r>
              <a:rPr lang="en-US" sz="4000" dirty="0"/>
              <a:t> – 30</a:t>
            </a:r>
            <a:r>
              <a:rPr lang="en-US" sz="4000" baseline="30000" dirty="0"/>
              <a:t>th</a:t>
            </a:r>
            <a:r>
              <a:rPr lang="en-US" sz="4000" dirty="0"/>
              <a:t> Aug)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E7FBBC-5685-4299-D503-E848981B2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37988"/>
              </p:ext>
            </p:extLst>
          </p:nvPr>
        </p:nvGraphicFramePr>
        <p:xfrm>
          <a:off x="696686" y="1436914"/>
          <a:ext cx="10657113" cy="3984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113">
                  <a:extLst>
                    <a:ext uri="{9D8B030D-6E8A-4147-A177-3AD203B41FA5}">
                      <a16:colId xmlns:a16="http://schemas.microsoft.com/office/drawing/2014/main" val="1253040497"/>
                    </a:ext>
                  </a:extLst>
                </a:gridCol>
                <a:gridCol w="1171110">
                  <a:extLst>
                    <a:ext uri="{9D8B030D-6E8A-4147-A177-3AD203B41FA5}">
                      <a16:colId xmlns:a16="http://schemas.microsoft.com/office/drawing/2014/main" val="4056283530"/>
                    </a:ext>
                  </a:extLst>
                </a:gridCol>
                <a:gridCol w="1171110">
                  <a:extLst>
                    <a:ext uri="{9D8B030D-6E8A-4147-A177-3AD203B41FA5}">
                      <a16:colId xmlns:a16="http://schemas.microsoft.com/office/drawing/2014/main" val="2785978209"/>
                    </a:ext>
                  </a:extLst>
                </a:gridCol>
                <a:gridCol w="1171110">
                  <a:extLst>
                    <a:ext uri="{9D8B030D-6E8A-4147-A177-3AD203B41FA5}">
                      <a16:colId xmlns:a16="http://schemas.microsoft.com/office/drawing/2014/main" val="2681827539"/>
                    </a:ext>
                  </a:extLst>
                </a:gridCol>
                <a:gridCol w="1171110">
                  <a:extLst>
                    <a:ext uri="{9D8B030D-6E8A-4147-A177-3AD203B41FA5}">
                      <a16:colId xmlns:a16="http://schemas.microsoft.com/office/drawing/2014/main" val="2900350329"/>
                    </a:ext>
                  </a:extLst>
                </a:gridCol>
                <a:gridCol w="1946560">
                  <a:extLst>
                    <a:ext uri="{9D8B030D-6E8A-4147-A177-3AD203B41FA5}">
                      <a16:colId xmlns:a16="http://schemas.microsoft.com/office/drawing/2014/main" val="1445097097"/>
                    </a:ext>
                  </a:extLst>
                </a:gridCol>
              </a:tblGrid>
              <a:tr h="836833">
                <a:tc>
                  <a:txBody>
                    <a:bodyPr/>
                    <a:lstStyle/>
                    <a:p>
                      <a:r>
                        <a:rPr lang="en-US" dirty="0"/>
                        <a:t>Issue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81597"/>
                  </a:ext>
                </a:extLst>
              </a:tr>
              <a:tr h="1038944">
                <a:tc>
                  <a:txBody>
                    <a:bodyPr/>
                    <a:lstStyle/>
                    <a:p>
                      <a:r>
                        <a:rPr lang="en-US" dirty="0"/>
                        <a:t>Delay In identity refresh before the manual termination disc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33905"/>
                  </a:ext>
                </a:extLst>
              </a:tr>
              <a:tr h="1094203">
                <a:tc>
                  <a:txBody>
                    <a:bodyPr/>
                    <a:lstStyle/>
                    <a:p>
                      <a:r>
                        <a:rPr lang="en-US" dirty="0"/>
                        <a:t>Users not aggregated from Workday to IIQ before the manual termination disc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60365"/>
                  </a:ext>
                </a:extLst>
              </a:tr>
              <a:tr h="1014191">
                <a:tc>
                  <a:txBody>
                    <a:bodyPr/>
                    <a:lstStyle/>
                    <a:p>
                      <a:r>
                        <a:rPr lang="en-US" dirty="0"/>
                        <a:t>Leaver Event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43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6928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9C5189-2D10-1DC4-3810-DD83498F3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49380"/>
              </p:ext>
            </p:extLst>
          </p:nvPr>
        </p:nvGraphicFramePr>
        <p:xfrm>
          <a:off x="1041400" y="674371"/>
          <a:ext cx="10320020" cy="581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30624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861-542E-0EB2-A83E-6FFF449C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29733"/>
            <a:ext cx="9187543" cy="281896"/>
          </a:xfrm>
        </p:spPr>
        <p:txBody>
          <a:bodyPr>
            <a:normAutofit fontScale="90000"/>
          </a:bodyPr>
          <a:lstStyle/>
          <a:p>
            <a:r>
              <a:rPr lang="en-US" sz="2000" u="sng" dirty="0"/>
              <a:t>Key issues highlighted in 26th – 31st Aug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4BE6-367F-FA84-E179-10D44E6A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553129"/>
            <a:ext cx="10515600" cy="55113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On 26</a:t>
            </a:r>
            <a:r>
              <a:rPr lang="en-US" sz="1600" baseline="30000" dirty="0"/>
              <a:t>th</a:t>
            </a:r>
            <a:r>
              <a:rPr lang="en-US" sz="1600" dirty="0"/>
              <a:t> Aug, Workday Delta Aggregation task didn’t execute more than 3 times, because the following refresh task took 40 hours to complete, and it was finished 2 days later. This is Delay In Identity Refresh Task.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26</a:t>
            </a:r>
            <a:r>
              <a:rPr lang="en-US" sz="1600" baseline="30000" dirty="0"/>
              <a:t>th</a:t>
            </a:r>
            <a:r>
              <a:rPr lang="en-US" sz="1600" dirty="0"/>
              <a:t> Aug, Refresh Task for Role Assignment didn’t execute for single time, because the previous Role refresh task took Almost 33 hours, and it was finished 2 days later. This is Delay In Refresh Task in role assignment.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31</a:t>
            </a:r>
            <a:r>
              <a:rPr lang="en-US" sz="1600" baseline="30000" dirty="0"/>
              <a:t>st</a:t>
            </a:r>
            <a:r>
              <a:rPr lang="en-US" sz="1600" dirty="0"/>
              <a:t> Aug, Workday delta sequential task didn’t run for single time because from 30</a:t>
            </a:r>
            <a:r>
              <a:rPr lang="en-US" sz="1600" baseline="30000" dirty="0"/>
              <a:t>th</a:t>
            </a:r>
            <a:r>
              <a:rPr lang="en-US" sz="1600" dirty="0"/>
              <a:t> Aug evening, the servers were inactive, and no tasks were running at that time. Restarted the servers resolved the issue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078E3-ED68-4715-9466-83B36BAB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02" y="1132810"/>
            <a:ext cx="8946842" cy="179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C2A35-1987-5573-F3F8-18E5C246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52" y="3429000"/>
            <a:ext cx="9732518" cy="1644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DA31C-F454-18E6-7224-176806F5C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18" y="5656582"/>
            <a:ext cx="8042752" cy="9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727B-2F37-E092-D8C5-09A42239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Manual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21A3-4C29-491D-1930-C044860C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Our team manually doing termination discrepancy fix everyday after the scheduled “Workday Delta Aggregation” task at 2am CST.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Retrieve the terminated users from both SailPoint and Workday in either of these 2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sers with effective end date as sysdate from SailPoint.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List of terminated users shared by Workday team at 6pm CST.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Merge both users and validate all these users are terminated in SailPoint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If not Terminated in SailPoint, then Active.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MANUAL check the status of users in Workday. If Active, then Rehired and no action required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Else, run Workday Bulk Aggregation to terminate those users in SailPoint.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If Terminated in SailPoint, MANUAL check the status of the users in OIG DB, AD, OUD and Lenel.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Inactive, no action is required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Else,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run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 Identity Refresh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job for those users who are active 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in OIG DB, AD, OUD and Lenel. MANUAL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trigger Leaver event until users get into Inactive state in downstream application.</a:t>
            </a: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Note: Workday Report Names are:</a:t>
            </a:r>
          </a:p>
          <a:p>
            <a:pPr marL="457200" lvl="1" indent="0">
              <a:buNone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BBY HR Workers Termed in Date Range and Eff Date Less than Completion Date</a:t>
            </a:r>
          </a:p>
          <a:p>
            <a:pPr marL="457200" lvl="1" indent="0">
              <a:buNone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BBY HR Term Date</a:t>
            </a:r>
          </a:p>
          <a:p>
            <a:pPr marL="971550" lvl="1" indent="-514350">
              <a:buFont typeface="+mj-lt"/>
              <a:buAutoNum type="alphaU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9798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7CE-65F3-F54B-AF01-BA64C9B5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FBF1-BF00-4242-F9FD-8B1AFE3D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800" dirty="0"/>
              <a:t>Workday team will manually push the terminated user list in SailPoint server. </a:t>
            </a:r>
          </a:p>
          <a:p>
            <a:r>
              <a:rPr lang="en-US" sz="1800" dirty="0"/>
              <a:t>Create a custom task at 2am CST everyday. This task will read the data from the terminated users’ list shared by Workday.</a:t>
            </a:r>
          </a:p>
          <a:p>
            <a:r>
              <a:rPr lang="en-US" sz="1800" dirty="0"/>
              <a:t>Create a custom file in SailPoint server and store those users with selective attributes (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Status, Employee Number, Inactive, NEEDS_REFRESH)</a:t>
            </a:r>
            <a:r>
              <a:rPr lang="en-US" sz="1800" dirty="0"/>
              <a:t> in that custom table/file.</a:t>
            </a:r>
          </a:p>
          <a:p>
            <a:r>
              <a:rPr lang="en-US" sz="1800" dirty="0"/>
              <a:t>Run sequentially “Bulk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Aggregation” and  “Bulk Single identity Refresh” task for the users stored in custom table.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Ensure all those users are Aggregated and Refreshed, Discard the ‘Active’ users and consider ‘Inactive’ users.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Run sequential downstream application (OIG, AD, OUD, Lenel) Aggregation task to get the latest status of those users in SailPoint.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If those users are found as ‘Active’ after Aggregation, then auto trigger Leaver event for those users again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BD4D-3408-E594-1E2B-DE0C1BB0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4629" cy="734332"/>
          </a:xfrm>
        </p:spPr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Business Benefit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F72A-623E-1F0C-D2ED-42152B3F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768"/>
            <a:ext cx="10515600" cy="4351338"/>
          </a:xfrm>
        </p:spPr>
        <p:txBody>
          <a:bodyPr/>
          <a:lstStyle/>
          <a:p>
            <a:r>
              <a:rPr lang="en-US" dirty="0"/>
              <a:t>Manual Effort of discrepancy fix will be omitted.</a:t>
            </a:r>
          </a:p>
          <a:p>
            <a:r>
              <a:rPr lang="en-US" dirty="0"/>
              <a:t>Assurance from end to end that no terminated user is present anymore in downstream application</a:t>
            </a:r>
          </a:p>
        </p:txBody>
      </p:sp>
    </p:spTree>
    <p:extLst>
      <p:ext uri="{BB962C8B-B14F-4D97-AF65-F5344CB8AC3E}">
        <p14:creationId xmlns:p14="http://schemas.microsoft.com/office/powerpoint/2010/main" val="40159100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29878</TotalTime>
  <Words>1241</Words>
  <Application>Microsoft Office PowerPoint</Application>
  <PresentationFormat>Widescreen</PresentationFormat>
  <Paragraphs>147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Tahoma</vt:lpstr>
      <vt:lpstr>Office Theme</vt:lpstr>
      <vt:lpstr>Termination Discrepancy Fix Automation</vt:lpstr>
      <vt:lpstr>Issue Observation</vt:lpstr>
      <vt:lpstr>Root Cause</vt:lpstr>
      <vt:lpstr>Statistics in user level (26th – 30th Aug)</vt:lpstr>
      <vt:lpstr>PowerPoint Presentation</vt:lpstr>
      <vt:lpstr>Key issues highlighted in 26th – 31st Aug</vt:lpstr>
      <vt:lpstr>Manual Solution</vt:lpstr>
      <vt:lpstr>Automation Solution</vt:lpstr>
      <vt:lpstr>Business Benefit</vt:lpstr>
      <vt:lpstr>PowerPoint Presentation</vt:lpstr>
      <vt:lpstr>PowerPoint Presentation</vt:lpstr>
      <vt:lpstr>Key changes in Automation Steps</vt:lpstr>
      <vt:lpstr>Root Cause (Cont.)</vt:lpstr>
    </vt:vector>
  </TitlesOfParts>
  <Company>Best Buy Co.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Dey, Supriyo-CW</dc:creator>
  <cp:lastModifiedBy>M, Neelakant-CW</cp:lastModifiedBy>
  <cp:revision>35</cp:revision>
  <dcterms:created xsi:type="dcterms:W3CDTF">2024-08-12T23:27:27Z</dcterms:created>
  <dcterms:modified xsi:type="dcterms:W3CDTF">2024-09-04T22:07:23Z</dcterms:modified>
</cp:coreProperties>
</file>