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64" r:id="rId3"/>
    <p:sldId id="267" r:id="rId4"/>
    <p:sldId id="269" r:id="rId5"/>
    <p:sldId id="275" r:id="rId6"/>
    <p:sldId id="258" r:id="rId7"/>
    <p:sldId id="276" r:id="rId8"/>
    <p:sldId id="277" r:id="rId9"/>
    <p:sldId id="278" r:id="rId10"/>
    <p:sldId id="272" r:id="rId11"/>
    <p:sldId id="268" r:id="rId12"/>
    <p:sldId id="273" r:id="rId13"/>
    <p:sldId id="261" r:id="rId14"/>
    <p:sldId id="263" r:id="rId15"/>
    <p:sldId id="266" r:id="rId16"/>
    <p:sldId id="274" r:id="rId17"/>
    <p:sldId id="271" r:id="rId18"/>
    <p:sldId id="270" r:id="rId19"/>
    <p:sldId id="260" r:id="rId20"/>
    <p:sldId id="279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556" autoAdjust="0"/>
    <p:restoredTop sz="93447" autoAdjust="0"/>
  </p:normalViewPr>
  <p:slideViewPr>
    <p:cSldViewPr snapToGrid="0">
      <p:cViewPr varScale="1">
        <p:scale>
          <a:sx n="59" d="100"/>
          <a:sy n="59" d="100"/>
        </p:scale>
        <p:origin x="596" y="52"/>
      </p:cViewPr>
      <p:guideLst/>
    </p:cSldViewPr>
  </p:slideViewPr>
  <p:outlineViewPr>
    <p:cViewPr>
      <p:scale>
        <a:sx n="33" d="100"/>
        <a:sy n="33" d="100"/>
      </p:scale>
      <p:origin x="0" y="-655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50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 b="0" i="0" u="none" strike="noStrike" kern="1200" spc="0" baseline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Workday Aggregation Task Health (26</a:t>
            </a:r>
            <a:r>
              <a:rPr lang="en-US" sz="2000" b="0" i="0" u="none" strike="noStrike" kern="1200" spc="0" baseline="30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th</a:t>
            </a:r>
            <a:r>
              <a:rPr lang="en-US" sz="2000" b="0" i="0" u="none" strike="noStrike" kern="1200" spc="0" baseline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– 30</a:t>
            </a:r>
            <a:r>
              <a:rPr lang="en-US" sz="2000" b="0" i="0" u="none" strike="noStrike" kern="1200" spc="0" baseline="30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th</a:t>
            </a:r>
            <a:r>
              <a:rPr lang="en-US" sz="2000" b="0" i="0" u="none" strike="noStrike" kern="1200" spc="0" baseline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Aug)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Workday Delta Aggregation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26th Aug</c:v>
                </c:pt>
                <c:pt idx="1">
                  <c:v>27th Aug</c:v>
                </c:pt>
                <c:pt idx="2">
                  <c:v>29th Aug</c:v>
                </c:pt>
                <c:pt idx="3">
                  <c:v>30th Aug</c:v>
                </c:pt>
                <c:pt idx="4">
                  <c:v>31st Aug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3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FC7-4B23-8DC5-85EC6CDEE10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Refresh Identity cube for Synch Attribute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26th Aug</c:v>
                </c:pt>
                <c:pt idx="1">
                  <c:v>27th Aug</c:v>
                </c:pt>
                <c:pt idx="2">
                  <c:v>29th Aug</c:v>
                </c:pt>
                <c:pt idx="3">
                  <c:v>30th Aug</c:v>
                </c:pt>
                <c:pt idx="4">
                  <c:v>31st Aug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2</c:v>
                </c:pt>
                <c:pt idx="1">
                  <c:v>0</c:v>
                </c:pt>
                <c:pt idx="2">
                  <c:v>3</c:v>
                </c:pt>
                <c:pt idx="3">
                  <c:v>4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FC7-4B23-8DC5-85EC6CDEE10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Refresh Identity cube for Role Assignment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26th Aug</c:v>
                </c:pt>
                <c:pt idx="1">
                  <c:v>27th Aug</c:v>
                </c:pt>
                <c:pt idx="2">
                  <c:v>29th Aug</c:v>
                </c:pt>
                <c:pt idx="3">
                  <c:v>30th Aug</c:v>
                </c:pt>
                <c:pt idx="4">
                  <c:v>31st Aug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0</c:v>
                </c:pt>
                <c:pt idx="1">
                  <c:v>4</c:v>
                </c:pt>
                <c:pt idx="2">
                  <c:v>3</c:v>
                </c:pt>
                <c:pt idx="3">
                  <c:v>4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FC7-4B23-8DC5-85EC6CDEE10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38194512"/>
        <c:axId val="938195952"/>
      </c:barChart>
      <c:catAx>
        <c:axId val="9381945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38195952"/>
        <c:crosses val="autoZero"/>
        <c:auto val="1"/>
        <c:lblAlgn val="ctr"/>
        <c:lblOffset val="100"/>
        <c:noMultiLvlLbl val="0"/>
      </c:catAx>
      <c:valAx>
        <c:axId val="9381959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381945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D2B021-3CD1-4905-8F33-B8E188C5C5C1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2F9BDC-92A2-4234-8C1E-E8F07F09A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1761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2F9BDC-92A2-4234-8C1E-E8F07F09AFB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9971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2F9BDC-92A2-4234-8C1E-E8F07F09AFB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2853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2F9BDC-92A2-4234-8C1E-E8F07F09AFB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3688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6B4F6-AA12-F408-6840-730F17471E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69CCC9-52AD-9F6F-7D99-45B82179D3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640DB4-A171-EC0F-EBFB-C444A09B4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B6E17-7874-407F-9940-829F0ACB5DD8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52940D-E78C-0F02-6098-0F8088D99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1A045C-1F30-ACA7-06DA-588B150B6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FBF72-A803-4128-8661-80909FABC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767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2365B-D73C-AC7A-68E8-B7195ED11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74DCBA-3610-8C10-F2C9-1CE3E5BC6B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DBB25D-A3D0-C778-4A11-67B161359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B6E17-7874-407F-9940-829F0ACB5DD8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381C39-46B9-58B2-0FFF-EF80BF420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04E035-5ED2-1B74-7525-0E80764BD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FBF72-A803-4128-8661-80909FABC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526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BE55FE-B321-FE7B-1E60-6F201A3EAC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C316F8-0CFE-F771-0880-2AC318F616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8D298-9E9E-9E35-0E3F-C4EAC6B2F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B6E17-7874-407F-9940-829F0ACB5DD8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AA19CC-3F6A-4EFE-CD9A-F9602548B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BA3339-069A-E029-3C3F-F95660ECA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FBF72-A803-4128-8661-80909FABC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328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35660-5CDE-7F70-9077-92B6AD8D8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EF1D5F-8465-F17A-E2E2-1FCB9BE4D0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101A77-2409-08EA-3B1F-EBEFC3601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B6E17-7874-407F-9940-829F0ACB5DD8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C2B151-A3C0-4083-5A1E-F40D39177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BDF6DA-0980-84C1-17CF-7AECDC204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FBF72-A803-4128-8661-80909FABC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757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131C1-07EC-AF6C-ED60-9536A608D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475FB4-F04E-B620-F9E7-18F52D08E5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7D9320-1E04-45CB-7D8B-73737A421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B6E17-7874-407F-9940-829F0ACB5DD8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4D9C6-1AFD-B5E4-2ACF-A4A65BE79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404EEF-B255-A7F7-2B51-7D408C664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FBF72-A803-4128-8661-80909FABC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438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3F597-3ABF-8BCE-0537-BA1F74120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32CAB7-8DE6-BC54-8118-9082DD8721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1D0521-DCB2-63DA-EDF3-6371775D6E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E0E6FE-4BBF-2178-06E6-28AB17242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B6E17-7874-407F-9940-829F0ACB5DD8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23B721-EE72-A3B5-0A5F-67F6244F4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F19E02-0F1D-7F62-9A01-5294AD291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FBF72-A803-4128-8661-80909FABC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178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F3CD3-FC9F-42E0-C312-7BFA469AA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BBC0AC-B04D-A193-9AF8-706F977F87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B01F96-5E3D-0137-3E3D-4F5558EBE5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4468BC-2108-C7BA-EA1A-7B063A1944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A71780-DD0B-C755-A836-E52D5B8E19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9423A1-0643-B399-E1EC-C4A81EB64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B6E17-7874-407F-9940-829F0ACB5DD8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8E287B-AA9D-6BB7-E322-34D0109EE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58C18C-CFD5-2468-E53B-6E575ED93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FBF72-A803-4128-8661-80909FABC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304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901A5-FD03-FA6C-E137-2806CD465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CE0FCA-746C-15D6-12EC-5694F97F0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B6E17-7874-407F-9940-829F0ACB5DD8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323141-652E-9669-5E25-D766B7C08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E8DF79-73AD-A5A4-F4C1-87CEA971C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FBF72-A803-4128-8661-80909FABC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53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1A4B70-DAB6-2F5F-8388-936B59E76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B6E17-7874-407F-9940-829F0ACB5DD8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CD4F2C-80BB-86FC-97C1-C30DA21EF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61EE90-0D7F-056B-3A99-8D43E8416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FBF72-A803-4128-8661-80909FABC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892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A83EA-8F7D-F1AC-9943-22AD3832F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DD4609-F91A-C144-9148-003ECAE02F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4CF47E-4773-406A-7E44-62BA1D28BE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E19D3F-735B-6A5B-3B7B-7152D9E3C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B6E17-7874-407F-9940-829F0ACB5DD8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0F3191-5351-6534-E1EB-BB83294E7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1F7342-EEC6-0E04-E1EA-E304B2B0E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FBF72-A803-4128-8661-80909FABC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980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92F34-0A37-5235-0F18-6151066A2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012C9F-4912-F041-8D93-A33A7A47BA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81295B-9B53-6E76-A646-9657DB6256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F35B12-3DA9-2603-2FDB-D354EDC45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B6E17-7874-407F-9940-829F0ACB5DD8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BB65B-B7E0-C670-F6BE-1A2D17C0F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311366-B64A-3872-7943-FEEB97209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FBF72-A803-4128-8661-80909FABC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301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F98A00-09B6-8CC9-C552-05739D7BC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465D97-4956-DFD1-1F15-7543F45DC1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18C15B-38A6-CEA7-E68C-DA671F0D61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F1B6E17-7874-407F-9940-829F0ACB5DD8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8DEC61-1703-9E9B-333C-FAC5A9FEFA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BBB994-DDC0-34A8-CA7D-9BDD79C86A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18FBF72-A803-4128-8661-80909FABC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846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12AA1-2677-52A9-AD02-51371A4812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Termination Discrepancy Fix Automation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0098125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2BD4D-3408-E594-1E2B-DE0C1BB04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5978"/>
            <a:ext cx="9274629" cy="734332"/>
          </a:xfrm>
        </p:spPr>
        <p:txBody>
          <a:bodyPr/>
          <a:lstStyle/>
          <a:p>
            <a:r>
              <a:rPr lang="en-US" u="sng" dirty="0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Business Benefit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ADF72A-623E-1F0C-D2ED-42152B3F37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60310"/>
            <a:ext cx="10515600" cy="4351338"/>
          </a:xfrm>
        </p:spPr>
        <p:txBody>
          <a:bodyPr/>
          <a:lstStyle/>
          <a:p>
            <a:r>
              <a:rPr lang="en-US" dirty="0"/>
              <a:t>Assurance from end to end that no terminated user is present anymore in downstream application.</a:t>
            </a:r>
          </a:p>
          <a:p>
            <a:r>
              <a:rPr lang="en-US" dirty="0"/>
              <a:t>Manual Effort of discrepancy fix can be removed.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80A552C-18C0-8221-911A-B5CBD21770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3956746"/>
              </p:ext>
            </p:extLst>
          </p:nvPr>
        </p:nvGraphicFramePr>
        <p:xfrm>
          <a:off x="908050" y="2578603"/>
          <a:ext cx="10263534" cy="258879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17966">
                  <a:extLst>
                    <a:ext uri="{9D8B030D-6E8A-4147-A177-3AD203B41FA5}">
                      <a16:colId xmlns:a16="http://schemas.microsoft.com/office/drawing/2014/main" val="2166651092"/>
                    </a:ext>
                  </a:extLst>
                </a:gridCol>
                <a:gridCol w="1151923">
                  <a:extLst>
                    <a:ext uri="{9D8B030D-6E8A-4147-A177-3AD203B41FA5}">
                      <a16:colId xmlns:a16="http://schemas.microsoft.com/office/drawing/2014/main" val="4108964382"/>
                    </a:ext>
                  </a:extLst>
                </a:gridCol>
                <a:gridCol w="1484009">
                  <a:extLst>
                    <a:ext uri="{9D8B030D-6E8A-4147-A177-3AD203B41FA5}">
                      <a16:colId xmlns:a16="http://schemas.microsoft.com/office/drawing/2014/main" val="3930170234"/>
                    </a:ext>
                  </a:extLst>
                </a:gridCol>
                <a:gridCol w="1338722">
                  <a:extLst>
                    <a:ext uri="{9D8B030D-6E8A-4147-A177-3AD203B41FA5}">
                      <a16:colId xmlns:a16="http://schemas.microsoft.com/office/drawing/2014/main" val="1168942359"/>
                    </a:ext>
                  </a:extLst>
                </a:gridCol>
                <a:gridCol w="290576">
                  <a:extLst>
                    <a:ext uri="{9D8B030D-6E8A-4147-A177-3AD203B41FA5}">
                      <a16:colId xmlns:a16="http://schemas.microsoft.com/office/drawing/2014/main" val="626226263"/>
                    </a:ext>
                  </a:extLst>
                </a:gridCol>
                <a:gridCol w="363219">
                  <a:extLst>
                    <a:ext uri="{9D8B030D-6E8A-4147-A177-3AD203B41FA5}">
                      <a16:colId xmlns:a16="http://schemas.microsoft.com/office/drawing/2014/main" val="999601066"/>
                    </a:ext>
                  </a:extLst>
                </a:gridCol>
                <a:gridCol w="342463">
                  <a:extLst>
                    <a:ext uri="{9D8B030D-6E8A-4147-A177-3AD203B41FA5}">
                      <a16:colId xmlns:a16="http://schemas.microsoft.com/office/drawing/2014/main" val="4172394796"/>
                    </a:ext>
                  </a:extLst>
                </a:gridCol>
                <a:gridCol w="311331">
                  <a:extLst>
                    <a:ext uri="{9D8B030D-6E8A-4147-A177-3AD203B41FA5}">
                      <a16:colId xmlns:a16="http://schemas.microsoft.com/office/drawing/2014/main" val="3372525157"/>
                    </a:ext>
                  </a:extLst>
                </a:gridCol>
                <a:gridCol w="269820">
                  <a:extLst>
                    <a:ext uri="{9D8B030D-6E8A-4147-A177-3AD203B41FA5}">
                      <a16:colId xmlns:a16="http://schemas.microsoft.com/office/drawing/2014/main" val="1520874982"/>
                    </a:ext>
                  </a:extLst>
                </a:gridCol>
                <a:gridCol w="363219">
                  <a:extLst>
                    <a:ext uri="{9D8B030D-6E8A-4147-A177-3AD203B41FA5}">
                      <a16:colId xmlns:a16="http://schemas.microsoft.com/office/drawing/2014/main" val="1274176436"/>
                    </a:ext>
                  </a:extLst>
                </a:gridCol>
                <a:gridCol w="1618920">
                  <a:extLst>
                    <a:ext uri="{9D8B030D-6E8A-4147-A177-3AD203B41FA5}">
                      <a16:colId xmlns:a16="http://schemas.microsoft.com/office/drawing/2014/main" val="3036582509"/>
                    </a:ext>
                  </a:extLst>
                </a:gridCol>
                <a:gridCol w="1411366">
                  <a:extLst>
                    <a:ext uri="{9D8B030D-6E8A-4147-A177-3AD203B41FA5}">
                      <a16:colId xmlns:a16="http://schemas.microsoft.com/office/drawing/2014/main" val="4075046878"/>
                    </a:ext>
                  </a:extLst>
                </a:gridCol>
              </a:tblGrid>
              <a:tr h="238485">
                <a:tc gridSpan="12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highlight>
                            <a:srgbClr val="F1A983"/>
                          </a:highlight>
                        </a:rPr>
                        <a:t>Past 6 month's data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1A983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8174943"/>
                  </a:ext>
                </a:extLst>
              </a:tr>
              <a:tr h="4424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Manual Activity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Discrepancy Type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Effort(hour) per Activity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 gridSpan="6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last 6 Months count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Total Effor in last 6 month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Monthly aferage effort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050784226"/>
                  </a:ext>
                </a:extLst>
              </a:tr>
              <a:tr h="238485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Incident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Aug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July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June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May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Apr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Mar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855821300"/>
                  </a:ext>
                </a:extLst>
              </a:tr>
              <a:tr h="23848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Count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82384187"/>
                  </a:ext>
                </a:extLst>
              </a:tr>
              <a:tr h="23848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Rehired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2.5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Total Effor per month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52.5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57.5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295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49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213247418"/>
                  </a:ext>
                </a:extLst>
              </a:tr>
              <a:tr h="23848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Terminated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774887732"/>
                  </a:ext>
                </a:extLst>
              </a:tr>
              <a:tr h="238485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Discrepancy Fix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596464600"/>
                  </a:ext>
                </a:extLst>
              </a:tr>
              <a:tr h="23848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Days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105758020"/>
                  </a:ext>
                </a:extLst>
              </a:tr>
              <a:tr h="23848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Rehired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2.5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Total Effor per month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300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496267595"/>
                  </a:ext>
                </a:extLst>
              </a:tr>
              <a:tr h="23848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Terminated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20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7707552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59100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CE7DED5-479E-4F46-5948-F8B7AB954B9F}"/>
              </a:ext>
            </a:extLst>
          </p:cNvPr>
          <p:cNvSpPr/>
          <p:nvPr/>
        </p:nvSpPr>
        <p:spPr>
          <a:xfrm>
            <a:off x="4323269" y="2505670"/>
            <a:ext cx="321889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579641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Rectangle 136">
            <a:extLst>
              <a:ext uri="{FF2B5EF4-FFF2-40B4-BE49-F238E27FC236}">
                <a16:creationId xmlns:a16="http://schemas.microsoft.com/office/drawing/2014/main" id="{E1B0F827-19BD-DD3C-74FE-F3B1650F443A}"/>
              </a:ext>
            </a:extLst>
          </p:cNvPr>
          <p:cNvSpPr/>
          <p:nvPr/>
        </p:nvSpPr>
        <p:spPr>
          <a:xfrm>
            <a:off x="739609" y="297512"/>
            <a:ext cx="6796906" cy="2934257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CC96F784-E1D3-8C77-E0BE-76FE8354F26D}"/>
              </a:ext>
            </a:extLst>
          </p:cNvPr>
          <p:cNvSpPr>
            <a:spLocks/>
          </p:cNvSpPr>
          <p:nvPr/>
        </p:nvSpPr>
        <p:spPr>
          <a:xfrm>
            <a:off x="860748" y="370849"/>
            <a:ext cx="1584999" cy="8150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kern="100" dirty="0">
                <a:solidFill>
                  <a:schemeClr val="accent4">
                    <a:lumMod val="75000"/>
                  </a:schemeClr>
                </a:solidFill>
                <a:effectLst/>
                <a:latin typeface="Tahoma" panose="020B060403050404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Workday Aggregation task for Terminated users</a:t>
            </a:r>
            <a:br>
              <a:rPr lang="en-US" sz="1000" kern="100" dirty="0">
                <a:solidFill>
                  <a:schemeClr val="accent4">
                    <a:lumMod val="75000"/>
                  </a:schemeClr>
                </a:solidFill>
                <a:effectLst/>
                <a:latin typeface="Tahoma" panose="020B060403050404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US" sz="1000" kern="100" dirty="0">
                <a:solidFill>
                  <a:schemeClr val="accent4">
                    <a:lumMod val="75000"/>
                  </a:schemeClr>
                </a:solidFill>
                <a:effectLst/>
                <a:latin typeface="Tahoma" panose="020B060403050404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(Midnight PST)</a:t>
            </a:r>
            <a:endParaRPr lang="en-US" sz="1000" kern="100" dirty="0">
              <a:solidFill>
                <a:schemeClr val="accent4">
                  <a:lumMod val="75000"/>
                </a:schemeClr>
              </a:solidFill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9" name="Diamond 138">
            <a:extLst>
              <a:ext uri="{FF2B5EF4-FFF2-40B4-BE49-F238E27FC236}">
                <a16:creationId xmlns:a16="http://schemas.microsoft.com/office/drawing/2014/main" id="{ECD2C32D-2C61-8EA3-E4A6-48CB7C9E26F1}"/>
              </a:ext>
            </a:extLst>
          </p:cNvPr>
          <p:cNvSpPr/>
          <p:nvPr/>
        </p:nvSpPr>
        <p:spPr>
          <a:xfrm>
            <a:off x="2864867" y="344815"/>
            <a:ext cx="1823751" cy="744855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kern="100">
                <a:solidFill>
                  <a:schemeClr val="accent4">
                    <a:lumMod val="75000"/>
                  </a:schemeClr>
                </a:solidFill>
                <a:effectLst/>
                <a:latin typeface="Tahoma" panose="020B060403050404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Workday File Transfer</a:t>
            </a:r>
            <a:endParaRPr lang="en-US" sz="1000" kern="100">
              <a:solidFill>
                <a:schemeClr val="accent4">
                  <a:lumMod val="75000"/>
                </a:schemeClr>
              </a:solidFill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D73C3EAD-F0A9-A0CB-770C-253925E9EFF9}"/>
              </a:ext>
            </a:extLst>
          </p:cNvPr>
          <p:cNvSpPr>
            <a:spLocks/>
          </p:cNvSpPr>
          <p:nvPr/>
        </p:nvSpPr>
        <p:spPr>
          <a:xfrm>
            <a:off x="2916937" y="1374785"/>
            <a:ext cx="1532368" cy="5441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kern="100" dirty="0">
                <a:solidFill>
                  <a:schemeClr val="accent4">
                    <a:lumMod val="75000"/>
                  </a:schemeClr>
                </a:solidFill>
                <a:effectLst/>
                <a:latin typeface="Tahoma" panose="020B060403050404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Get the terminated users from WD</a:t>
            </a:r>
            <a:endParaRPr lang="en-US" sz="1000" kern="100" dirty="0">
              <a:solidFill>
                <a:schemeClr val="accent4">
                  <a:lumMod val="75000"/>
                </a:schemeClr>
              </a:solidFill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26E6E927-3815-5C15-4E0D-17A4C0073142}"/>
              </a:ext>
            </a:extLst>
          </p:cNvPr>
          <p:cNvSpPr/>
          <p:nvPr/>
        </p:nvSpPr>
        <p:spPr>
          <a:xfrm>
            <a:off x="4541467" y="2163396"/>
            <a:ext cx="1823751" cy="6394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kern="100" dirty="0">
                <a:solidFill>
                  <a:schemeClr val="accent4">
                    <a:lumMod val="75000"/>
                  </a:schemeClr>
                </a:solidFill>
                <a:effectLst/>
                <a:latin typeface="Tahoma" panose="020B060403050404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Store/</a:t>
            </a:r>
            <a:r>
              <a:rPr lang="en-US" sz="1000" kern="100" dirty="0">
                <a:solidFill>
                  <a:schemeClr val="accent5">
                    <a:lumMod val="75000"/>
                  </a:schemeClr>
                </a:solidFill>
                <a:latin typeface="Tahoma" panose="020B060403050404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verify</a:t>
            </a:r>
            <a:r>
              <a:rPr lang="en-US" sz="1000" kern="100" dirty="0">
                <a:solidFill>
                  <a:schemeClr val="accent4">
                    <a:lumMod val="75000"/>
                  </a:schemeClr>
                </a:solidFill>
                <a:effectLst/>
                <a:latin typeface="Tahoma" panose="020B060403050404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the termed users in S3 bucket as file OR in custom table</a:t>
            </a:r>
            <a:endParaRPr lang="en-US" sz="1000" kern="100" dirty="0">
              <a:solidFill>
                <a:schemeClr val="accent4">
                  <a:lumMod val="75000"/>
                </a:schemeClr>
              </a:solidFill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3B20424D-3A90-2D5E-9CB6-29B3C94A7689}"/>
              </a:ext>
            </a:extLst>
          </p:cNvPr>
          <p:cNvSpPr/>
          <p:nvPr/>
        </p:nvSpPr>
        <p:spPr>
          <a:xfrm>
            <a:off x="4659377" y="1268456"/>
            <a:ext cx="1929348" cy="6853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kern="100">
                <a:solidFill>
                  <a:schemeClr val="accent4">
                    <a:lumMod val="75000"/>
                  </a:schemeClr>
                </a:solidFill>
                <a:effectLst/>
                <a:latin typeface="Tahoma" panose="020B060403050404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Replace the main file/table with latest data and take the backup of old data</a:t>
            </a:r>
            <a:endParaRPr lang="en-US" sz="1000" kern="100">
              <a:solidFill>
                <a:schemeClr val="accent4">
                  <a:lumMod val="75000"/>
                </a:schemeClr>
              </a:solidFill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478549AA-A291-008C-848B-EE1CF4DF7B9C}"/>
              </a:ext>
            </a:extLst>
          </p:cNvPr>
          <p:cNvSpPr>
            <a:spLocks/>
          </p:cNvSpPr>
          <p:nvPr/>
        </p:nvSpPr>
        <p:spPr>
          <a:xfrm>
            <a:off x="828861" y="1304548"/>
            <a:ext cx="1638300" cy="8103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kern="100" dirty="0">
                <a:solidFill>
                  <a:schemeClr val="accent4">
                    <a:lumMod val="75000"/>
                  </a:schemeClr>
                </a:solidFill>
                <a:effectLst/>
                <a:latin typeface="Tahoma" panose="020B060403050404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Internal task of IIQ to find the termed users with effective end date as ‘sysdate’</a:t>
            </a:r>
            <a:endParaRPr lang="en-US" sz="1000" kern="100" dirty="0">
              <a:solidFill>
                <a:schemeClr val="accent4">
                  <a:lumMod val="75000"/>
                </a:schemeClr>
              </a:solidFill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4" name="Cylinder 143">
            <a:extLst>
              <a:ext uri="{FF2B5EF4-FFF2-40B4-BE49-F238E27FC236}">
                <a16:creationId xmlns:a16="http://schemas.microsoft.com/office/drawing/2014/main" id="{2E8ABAD8-3A86-321E-FC38-063638BE2A19}"/>
              </a:ext>
            </a:extLst>
          </p:cNvPr>
          <p:cNvSpPr/>
          <p:nvPr/>
        </p:nvSpPr>
        <p:spPr>
          <a:xfrm>
            <a:off x="6557824" y="2029997"/>
            <a:ext cx="914400" cy="846564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kern="100" dirty="0">
                <a:solidFill>
                  <a:schemeClr val="accent4">
                    <a:lumMod val="75000"/>
                  </a:schemeClr>
                </a:solidFill>
                <a:effectLst/>
                <a:latin typeface="Tahoma" panose="020B060403050404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Custom table or file in S3 bucket</a:t>
            </a:r>
            <a:endParaRPr lang="en-US" sz="1000" kern="100" dirty="0">
              <a:solidFill>
                <a:schemeClr val="accent4">
                  <a:lumMod val="75000"/>
                </a:schemeClr>
              </a:solidFill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5" name="Cylinder 144">
            <a:extLst>
              <a:ext uri="{FF2B5EF4-FFF2-40B4-BE49-F238E27FC236}">
                <a16:creationId xmlns:a16="http://schemas.microsoft.com/office/drawing/2014/main" id="{216348A6-8E99-76F4-CA2F-0DECD13A223A}"/>
              </a:ext>
            </a:extLst>
          </p:cNvPr>
          <p:cNvSpPr/>
          <p:nvPr/>
        </p:nvSpPr>
        <p:spPr>
          <a:xfrm>
            <a:off x="5020057" y="348624"/>
            <a:ext cx="1345162" cy="812081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kern="100" dirty="0">
                <a:solidFill>
                  <a:schemeClr val="accent4">
                    <a:lumMod val="75000"/>
                  </a:schemeClr>
                </a:solidFill>
                <a:effectLst/>
                <a:latin typeface="Tahoma" panose="020B060403050404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Old tables/files containing historic data</a:t>
            </a:r>
            <a:endParaRPr lang="en-US" sz="1000" kern="100" dirty="0">
              <a:solidFill>
                <a:schemeClr val="accent4">
                  <a:lumMod val="75000"/>
                </a:schemeClr>
              </a:solidFill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8DE08ABA-045B-9E31-948F-974852EA213B}"/>
              </a:ext>
            </a:extLst>
          </p:cNvPr>
          <p:cNvSpPr>
            <a:spLocks/>
          </p:cNvSpPr>
          <p:nvPr/>
        </p:nvSpPr>
        <p:spPr>
          <a:xfrm>
            <a:off x="833502" y="2233941"/>
            <a:ext cx="2031365" cy="8768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kern="100" dirty="0">
                <a:solidFill>
                  <a:schemeClr val="accent4">
                    <a:lumMod val="75000"/>
                  </a:schemeClr>
                </a:solidFill>
                <a:effectLst/>
                <a:latin typeface="Tahoma" panose="020B060403050404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Call SPT_IDENTITY to retrieve User Status, Employee Number, Inactive, NEEDS_REFRESH</a:t>
            </a:r>
            <a:endParaRPr lang="en-US" sz="1000" kern="100" dirty="0">
              <a:solidFill>
                <a:schemeClr val="accent4">
                  <a:lumMod val="75000"/>
                </a:schemeClr>
              </a:solidFill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7" name="Cylinder 146">
            <a:extLst>
              <a:ext uri="{FF2B5EF4-FFF2-40B4-BE49-F238E27FC236}">
                <a16:creationId xmlns:a16="http://schemas.microsoft.com/office/drawing/2014/main" id="{2708C00A-EC92-75D5-5DAC-C719D35E354A}"/>
              </a:ext>
            </a:extLst>
          </p:cNvPr>
          <p:cNvSpPr/>
          <p:nvPr/>
        </p:nvSpPr>
        <p:spPr>
          <a:xfrm>
            <a:off x="3115720" y="2253069"/>
            <a:ext cx="1233141" cy="575945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kern="100" dirty="0">
                <a:solidFill>
                  <a:schemeClr val="accent4">
                    <a:lumMod val="75000"/>
                  </a:schemeClr>
                </a:solidFill>
                <a:effectLst/>
                <a:latin typeface="Tahoma" panose="020B060403050404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SPT_IDENTITY table</a:t>
            </a:r>
            <a:endParaRPr lang="en-US" sz="1000" kern="100" dirty="0">
              <a:solidFill>
                <a:schemeClr val="accent4">
                  <a:lumMod val="75000"/>
                </a:schemeClr>
              </a:solidFill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6817BE2F-0827-888A-DDD9-831AA2438108}"/>
              </a:ext>
            </a:extLst>
          </p:cNvPr>
          <p:cNvSpPr>
            <a:spLocks/>
          </p:cNvSpPr>
          <p:nvPr/>
        </p:nvSpPr>
        <p:spPr>
          <a:xfrm>
            <a:off x="9884956" y="1754060"/>
            <a:ext cx="1922145" cy="4238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kern="100" dirty="0">
                <a:solidFill>
                  <a:schemeClr val="accent4">
                    <a:lumMod val="75000"/>
                  </a:schemeClr>
                </a:solidFill>
                <a:effectLst/>
                <a:latin typeface="Tahoma" panose="020B060403050404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4. Refresh Terminated Users Task</a:t>
            </a:r>
            <a:endParaRPr lang="en-US" sz="1000" kern="100" dirty="0">
              <a:solidFill>
                <a:schemeClr val="accent4">
                  <a:lumMod val="75000"/>
                </a:schemeClr>
              </a:solidFill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B7245425-0F14-8416-9E0C-C18D5B3D8FA9}"/>
              </a:ext>
            </a:extLst>
          </p:cNvPr>
          <p:cNvSpPr>
            <a:spLocks/>
          </p:cNvSpPr>
          <p:nvPr/>
        </p:nvSpPr>
        <p:spPr>
          <a:xfrm>
            <a:off x="7739267" y="1496267"/>
            <a:ext cx="1908175" cy="7111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kern="100" dirty="0">
                <a:solidFill>
                  <a:schemeClr val="accent4">
                    <a:lumMod val="75000"/>
                  </a:schemeClr>
                </a:solidFill>
                <a:effectLst/>
                <a:latin typeface="Tahoma" panose="020B060403050404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4.1 Workday Bulk Aggregation Task for terminated users</a:t>
            </a:r>
            <a:endParaRPr lang="en-US" sz="1000" kern="100" dirty="0">
              <a:solidFill>
                <a:schemeClr val="accent4">
                  <a:lumMod val="75000"/>
                </a:schemeClr>
              </a:solidFill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F5AA8957-856A-BA5E-5899-D2D7F92E4554}"/>
              </a:ext>
            </a:extLst>
          </p:cNvPr>
          <p:cNvSpPr>
            <a:spLocks/>
          </p:cNvSpPr>
          <p:nvPr/>
        </p:nvSpPr>
        <p:spPr>
          <a:xfrm>
            <a:off x="7795039" y="2477675"/>
            <a:ext cx="1921394" cy="7111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kern="100">
                <a:solidFill>
                  <a:schemeClr val="accent4">
                    <a:lumMod val="75000"/>
                  </a:schemeClr>
                </a:solidFill>
                <a:effectLst/>
                <a:latin typeface="Tahoma" panose="020B060403050404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Fetch Users from Custom table to do bulk WD Aggregation</a:t>
            </a:r>
            <a:endParaRPr lang="en-US" sz="1000" kern="100">
              <a:solidFill>
                <a:schemeClr val="accent4">
                  <a:lumMod val="75000"/>
                </a:schemeClr>
              </a:solidFill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3B1A9735-7613-3173-CE6D-EC64D2C66156}"/>
              </a:ext>
            </a:extLst>
          </p:cNvPr>
          <p:cNvSpPr>
            <a:spLocks/>
          </p:cNvSpPr>
          <p:nvPr/>
        </p:nvSpPr>
        <p:spPr>
          <a:xfrm>
            <a:off x="7818758" y="351719"/>
            <a:ext cx="1711959" cy="8669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kern="100" dirty="0">
                <a:solidFill>
                  <a:schemeClr val="accent4">
                    <a:lumMod val="75000"/>
                  </a:schemeClr>
                </a:solidFill>
                <a:effectLst/>
                <a:latin typeface="Tahoma" panose="020B060403050404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Workday Delta Aggregation and Identity Refresh Synchronize Attributes Sequential Task</a:t>
            </a:r>
            <a:endParaRPr lang="en-US" sz="1000" kern="100" dirty="0">
              <a:solidFill>
                <a:schemeClr val="accent4">
                  <a:lumMod val="75000"/>
                </a:schemeClr>
              </a:solidFill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CE2DF0A7-6AD4-0088-EA79-C59F2790E84E}"/>
              </a:ext>
            </a:extLst>
          </p:cNvPr>
          <p:cNvSpPr>
            <a:spLocks/>
          </p:cNvSpPr>
          <p:nvPr/>
        </p:nvSpPr>
        <p:spPr>
          <a:xfrm>
            <a:off x="9789239" y="351720"/>
            <a:ext cx="2080625" cy="11902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000" kern="100" dirty="0">
                <a:solidFill>
                  <a:schemeClr val="accent4">
                    <a:lumMod val="75000"/>
                  </a:schemeClr>
                </a:solidFill>
                <a:effectLst/>
                <a:latin typeface="Tahoma" panose="020B060403050404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Workday Delta Aggregation</a:t>
            </a:r>
            <a:endParaRPr lang="en-US" sz="1000" kern="100" dirty="0">
              <a:solidFill>
                <a:schemeClr val="accent4">
                  <a:lumMod val="75000"/>
                </a:schemeClr>
              </a:solidFill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000" kern="100" dirty="0">
                <a:solidFill>
                  <a:schemeClr val="accent4">
                    <a:lumMod val="75000"/>
                  </a:schemeClr>
                </a:solidFill>
                <a:effectLst/>
                <a:latin typeface="Tahoma" panose="020B060403050404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Refresh Identity Cube for Synch Attribute</a:t>
            </a:r>
            <a:endParaRPr lang="en-US" sz="1000" kern="100" dirty="0">
              <a:solidFill>
                <a:schemeClr val="accent4">
                  <a:lumMod val="75000"/>
                </a:schemeClr>
              </a:solidFill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1000" kern="100" dirty="0">
                <a:solidFill>
                  <a:schemeClr val="accent4">
                    <a:lumMod val="75000"/>
                  </a:schemeClr>
                </a:solidFill>
                <a:effectLst/>
                <a:latin typeface="Tahoma" panose="020B060403050404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Refresh Identity Cube for Role Assignment</a:t>
            </a:r>
            <a:endParaRPr lang="en-US" sz="1000" kern="100" dirty="0">
              <a:solidFill>
                <a:schemeClr val="accent4">
                  <a:lumMod val="75000"/>
                </a:schemeClr>
              </a:solidFill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70" name="Diamond 169">
            <a:extLst>
              <a:ext uri="{FF2B5EF4-FFF2-40B4-BE49-F238E27FC236}">
                <a16:creationId xmlns:a16="http://schemas.microsoft.com/office/drawing/2014/main" id="{ABD909CF-E47E-6CB6-CC5D-E45A328237C8}"/>
              </a:ext>
            </a:extLst>
          </p:cNvPr>
          <p:cNvSpPr/>
          <p:nvPr/>
        </p:nvSpPr>
        <p:spPr>
          <a:xfrm>
            <a:off x="10012903" y="2459720"/>
            <a:ext cx="1610239" cy="857250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kern="100" dirty="0">
                <a:solidFill>
                  <a:schemeClr val="accent4">
                    <a:lumMod val="75000"/>
                  </a:schemeClr>
                </a:solidFill>
                <a:effectLst/>
                <a:latin typeface="Tahoma" panose="020B060403050404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NEEDS_REFRESH = 0</a:t>
            </a:r>
            <a:endParaRPr lang="en-US" sz="1000" kern="100" dirty="0">
              <a:solidFill>
                <a:schemeClr val="accent4">
                  <a:lumMod val="75000"/>
                </a:schemeClr>
              </a:solidFill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C671172B-C96D-5FDC-744B-F095E7D609A0}"/>
              </a:ext>
            </a:extLst>
          </p:cNvPr>
          <p:cNvSpPr>
            <a:spLocks/>
          </p:cNvSpPr>
          <p:nvPr/>
        </p:nvSpPr>
        <p:spPr>
          <a:xfrm>
            <a:off x="7444425" y="4645091"/>
            <a:ext cx="1902460" cy="4407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kern="100" dirty="0">
                <a:solidFill>
                  <a:schemeClr val="accent4">
                    <a:lumMod val="75000"/>
                  </a:schemeClr>
                </a:solidFill>
                <a:effectLst/>
                <a:latin typeface="Tahoma" panose="020B060403050404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4.2 Bulk Single Identity Refresh Task</a:t>
            </a:r>
            <a:endParaRPr lang="en-US" sz="1000" kern="100" dirty="0">
              <a:solidFill>
                <a:schemeClr val="accent4">
                  <a:lumMod val="75000"/>
                </a:schemeClr>
              </a:solidFill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91AF7A8B-553F-0DD7-6755-AAC9D5B0001A}"/>
              </a:ext>
            </a:extLst>
          </p:cNvPr>
          <p:cNvSpPr>
            <a:spLocks/>
          </p:cNvSpPr>
          <p:nvPr/>
        </p:nvSpPr>
        <p:spPr>
          <a:xfrm>
            <a:off x="7637564" y="3627928"/>
            <a:ext cx="1844362" cy="658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kern="100">
                <a:solidFill>
                  <a:schemeClr val="accent4">
                    <a:lumMod val="75000"/>
                  </a:schemeClr>
                </a:solidFill>
                <a:effectLst/>
                <a:latin typeface="Tahoma" panose="020B060403050404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Ensure all users are refreshed with NEEDS_REFRESH value 0</a:t>
            </a:r>
            <a:endParaRPr lang="en-US" sz="1000" kern="100">
              <a:solidFill>
                <a:schemeClr val="accent4">
                  <a:lumMod val="75000"/>
                </a:schemeClr>
              </a:solidFill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024E0FB0-A783-43B3-988A-1592DD83813C}"/>
              </a:ext>
            </a:extLst>
          </p:cNvPr>
          <p:cNvSpPr>
            <a:spLocks/>
          </p:cNvSpPr>
          <p:nvPr/>
        </p:nvSpPr>
        <p:spPr>
          <a:xfrm>
            <a:off x="9654648" y="4388287"/>
            <a:ext cx="2247833" cy="4222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kern="100" dirty="0">
                <a:solidFill>
                  <a:schemeClr val="accent4">
                    <a:lumMod val="75000"/>
                  </a:schemeClr>
                </a:solidFill>
                <a:effectLst/>
                <a:latin typeface="Tahoma" panose="020B060403050404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Workday Bulk Aggregation task is complete</a:t>
            </a:r>
            <a:endParaRPr lang="en-US" sz="1000" kern="100" dirty="0">
              <a:solidFill>
                <a:schemeClr val="accent4">
                  <a:lumMod val="75000"/>
                </a:schemeClr>
              </a:solidFill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3B7F46D1-F805-9216-93F6-D3EBC6D7AA6C}"/>
              </a:ext>
            </a:extLst>
          </p:cNvPr>
          <p:cNvSpPr>
            <a:spLocks/>
          </p:cNvSpPr>
          <p:nvPr/>
        </p:nvSpPr>
        <p:spPr>
          <a:xfrm>
            <a:off x="9617760" y="3598798"/>
            <a:ext cx="2282190" cy="5955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kern="100" dirty="0">
                <a:solidFill>
                  <a:schemeClr val="accent4">
                    <a:lumMod val="75000"/>
                  </a:schemeClr>
                </a:solidFill>
                <a:effectLst/>
                <a:latin typeface="Tahoma" panose="020B060403050404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Feed the users in WD Bulk Aggregation &amp; Bulk single Identity refresh task at same time</a:t>
            </a:r>
            <a:endParaRPr lang="en-US" sz="1000" kern="100" dirty="0">
              <a:solidFill>
                <a:schemeClr val="accent4">
                  <a:lumMod val="75000"/>
                </a:schemeClr>
              </a:solidFill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03" name="Rectangle 302">
            <a:extLst>
              <a:ext uri="{FF2B5EF4-FFF2-40B4-BE49-F238E27FC236}">
                <a16:creationId xmlns:a16="http://schemas.microsoft.com/office/drawing/2014/main" id="{C6C280BD-BCBA-8A85-7057-4AB2EDA3769F}"/>
              </a:ext>
            </a:extLst>
          </p:cNvPr>
          <p:cNvSpPr>
            <a:spLocks/>
          </p:cNvSpPr>
          <p:nvPr/>
        </p:nvSpPr>
        <p:spPr>
          <a:xfrm>
            <a:off x="2354403" y="3511961"/>
            <a:ext cx="2472355" cy="9064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kern="100" dirty="0">
                <a:solidFill>
                  <a:schemeClr val="accent4">
                    <a:lumMod val="75000"/>
                  </a:schemeClr>
                </a:solidFill>
                <a:effectLst/>
                <a:latin typeface="Tahoma" panose="020B060403050404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Confirmed all users are refreshed with NEEDS_REFRESH = 0, Discard ‘Active’ users as they REHIRED. Accept only users with Inactive = true</a:t>
            </a:r>
            <a:endParaRPr lang="en-US" sz="1000" kern="100" dirty="0">
              <a:solidFill>
                <a:schemeClr val="accent4">
                  <a:lumMod val="75000"/>
                </a:schemeClr>
              </a:solidFill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04" name="Rectangle 303">
            <a:extLst>
              <a:ext uri="{FF2B5EF4-FFF2-40B4-BE49-F238E27FC236}">
                <a16:creationId xmlns:a16="http://schemas.microsoft.com/office/drawing/2014/main" id="{2A83B6ED-EDE6-0BFA-C4CB-64F85DA47E86}"/>
              </a:ext>
            </a:extLst>
          </p:cNvPr>
          <p:cNvSpPr>
            <a:spLocks/>
          </p:cNvSpPr>
          <p:nvPr/>
        </p:nvSpPr>
        <p:spPr>
          <a:xfrm>
            <a:off x="650856" y="4261012"/>
            <a:ext cx="1520986" cy="5200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kern="100" dirty="0">
                <a:solidFill>
                  <a:schemeClr val="accent4">
                    <a:lumMod val="75000"/>
                  </a:schemeClr>
                </a:solidFill>
                <a:effectLst/>
                <a:latin typeface="Tahoma" panose="020B060403050404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OIG Bulk Aggregation Single Account</a:t>
            </a:r>
            <a:endParaRPr lang="en-US" sz="1000" kern="100" dirty="0">
              <a:solidFill>
                <a:schemeClr val="accent4">
                  <a:lumMod val="75000"/>
                </a:schemeClr>
              </a:solidFill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05" name="Rectangle 304">
            <a:extLst>
              <a:ext uri="{FF2B5EF4-FFF2-40B4-BE49-F238E27FC236}">
                <a16:creationId xmlns:a16="http://schemas.microsoft.com/office/drawing/2014/main" id="{8E8FF8EB-855A-163D-BB97-6B0C018C9367}"/>
              </a:ext>
            </a:extLst>
          </p:cNvPr>
          <p:cNvSpPr>
            <a:spLocks/>
          </p:cNvSpPr>
          <p:nvPr/>
        </p:nvSpPr>
        <p:spPr>
          <a:xfrm>
            <a:off x="2341551" y="4695418"/>
            <a:ext cx="3521803" cy="16692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kern="100" dirty="0">
                <a:solidFill>
                  <a:schemeClr val="accent4">
                    <a:lumMod val="75000"/>
                  </a:schemeClr>
                </a:solidFill>
                <a:effectLst/>
                <a:latin typeface="Tahoma" panose="020B060403050404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Verification of below values from respective applications.</a:t>
            </a:r>
            <a:endParaRPr lang="en-US" sz="1000" kern="100" dirty="0">
              <a:solidFill>
                <a:schemeClr val="accent4">
                  <a:lumMod val="75000"/>
                </a:schemeClr>
              </a:solidFill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000" kern="100" dirty="0">
                <a:solidFill>
                  <a:schemeClr val="accent4">
                    <a:lumMod val="75000"/>
                  </a:schemeClr>
                </a:solidFill>
                <a:effectLst/>
                <a:latin typeface="Tahoma" panose="020B060403050404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USER_STATUS = ACTIVE in OIG</a:t>
            </a:r>
            <a:endParaRPr lang="en-US" sz="1000" kern="100" dirty="0">
              <a:solidFill>
                <a:schemeClr val="accent4">
                  <a:lumMod val="75000"/>
                </a:schemeClr>
              </a:solidFill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000" kern="100" dirty="0">
                <a:solidFill>
                  <a:schemeClr val="accent4">
                    <a:lumMod val="75000"/>
                  </a:schemeClr>
                </a:solidFill>
                <a:effectLst/>
                <a:latin typeface="Tahoma" panose="020B060403050404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userAccountControl = 514, bbyHREmployeeStatus = Inactive in AD</a:t>
            </a:r>
            <a:endParaRPr lang="en-US" sz="1000" kern="100" dirty="0">
              <a:solidFill>
                <a:schemeClr val="accent4">
                  <a:lumMod val="75000"/>
                </a:schemeClr>
              </a:solidFill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000" kern="100" dirty="0">
                <a:solidFill>
                  <a:schemeClr val="accent4">
                    <a:lumMod val="75000"/>
                  </a:schemeClr>
                </a:solidFill>
                <a:effectLst/>
                <a:latin typeface="Tahoma" panose="020B060403050404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ds-pwp-account-disabled = true, bbEmploymentStatus = Inactive in OUD</a:t>
            </a:r>
            <a:endParaRPr lang="en-US" sz="1000" kern="100" dirty="0">
              <a:solidFill>
                <a:schemeClr val="accent4">
                  <a:lumMod val="75000"/>
                </a:schemeClr>
              </a:solidFill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1000" kern="100" dirty="0">
                <a:solidFill>
                  <a:schemeClr val="accent4">
                    <a:lumMod val="75000"/>
                  </a:schemeClr>
                </a:solidFill>
                <a:effectLst/>
                <a:latin typeface="Tahoma" panose="020B060403050404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EMP_TYP_CDE, EMP_STAT_CDE = Inactive in Lenel</a:t>
            </a:r>
            <a:endParaRPr lang="en-US" sz="1000" kern="100" dirty="0">
              <a:solidFill>
                <a:schemeClr val="accent4">
                  <a:lumMod val="75000"/>
                </a:schemeClr>
              </a:solidFill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06" name="Diamond 305">
            <a:extLst>
              <a:ext uri="{FF2B5EF4-FFF2-40B4-BE49-F238E27FC236}">
                <a16:creationId xmlns:a16="http://schemas.microsoft.com/office/drawing/2014/main" id="{516B97C6-E959-2A98-385D-748563BBC9D6}"/>
              </a:ext>
            </a:extLst>
          </p:cNvPr>
          <p:cNvSpPr/>
          <p:nvPr/>
        </p:nvSpPr>
        <p:spPr>
          <a:xfrm>
            <a:off x="6017955" y="5137044"/>
            <a:ext cx="1191260" cy="847725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kern="100" dirty="0">
                <a:solidFill>
                  <a:schemeClr val="accent4">
                    <a:lumMod val="75000"/>
                  </a:schemeClr>
                </a:solidFill>
                <a:effectLst/>
                <a:latin typeface="Tahoma" panose="020B060403050404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If true</a:t>
            </a:r>
            <a:endParaRPr lang="en-US" sz="1000" kern="100" dirty="0">
              <a:solidFill>
                <a:schemeClr val="accent4">
                  <a:lumMod val="75000"/>
                </a:schemeClr>
              </a:solidFill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07" name="Rectangle 306">
            <a:extLst>
              <a:ext uri="{FF2B5EF4-FFF2-40B4-BE49-F238E27FC236}">
                <a16:creationId xmlns:a16="http://schemas.microsoft.com/office/drawing/2014/main" id="{C9E1AECF-0E3A-D9D3-3C69-F6BD8CB5EE42}"/>
              </a:ext>
            </a:extLst>
          </p:cNvPr>
          <p:cNvSpPr>
            <a:spLocks/>
          </p:cNvSpPr>
          <p:nvPr/>
        </p:nvSpPr>
        <p:spPr>
          <a:xfrm>
            <a:off x="650856" y="4858236"/>
            <a:ext cx="1520986" cy="4997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kern="100" dirty="0">
                <a:solidFill>
                  <a:schemeClr val="accent4">
                    <a:lumMod val="75000"/>
                  </a:schemeClr>
                </a:solidFill>
                <a:effectLst/>
                <a:latin typeface="Tahoma" panose="020B060403050404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AD Bulk Aggregation Single Account</a:t>
            </a:r>
            <a:endParaRPr lang="en-US" sz="1000" kern="100" dirty="0">
              <a:solidFill>
                <a:schemeClr val="accent4">
                  <a:lumMod val="75000"/>
                </a:schemeClr>
              </a:solidFill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08" name="Rectangle 307">
            <a:extLst>
              <a:ext uri="{FF2B5EF4-FFF2-40B4-BE49-F238E27FC236}">
                <a16:creationId xmlns:a16="http://schemas.microsoft.com/office/drawing/2014/main" id="{3A18DD68-FB1E-2EB6-D134-64CDA6B77FBA}"/>
              </a:ext>
            </a:extLst>
          </p:cNvPr>
          <p:cNvSpPr>
            <a:spLocks/>
          </p:cNvSpPr>
          <p:nvPr/>
        </p:nvSpPr>
        <p:spPr>
          <a:xfrm>
            <a:off x="647103" y="5445314"/>
            <a:ext cx="1507603" cy="4997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kern="100" dirty="0">
                <a:solidFill>
                  <a:schemeClr val="accent4">
                    <a:lumMod val="75000"/>
                  </a:schemeClr>
                </a:solidFill>
                <a:effectLst/>
                <a:latin typeface="Tahoma" panose="020B060403050404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OUD Bulk Aggregation Single Account</a:t>
            </a:r>
            <a:endParaRPr lang="en-US" sz="1000" kern="100" dirty="0">
              <a:solidFill>
                <a:schemeClr val="accent4">
                  <a:lumMod val="75000"/>
                </a:schemeClr>
              </a:solidFill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09" name="Rectangle 308">
            <a:extLst>
              <a:ext uri="{FF2B5EF4-FFF2-40B4-BE49-F238E27FC236}">
                <a16:creationId xmlns:a16="http://schemas.microsoft.com/office/drawing/2014/main" id="{C3F071E0-9F42-7202-CD9E-7D18B8FD6F1D}"/>
              </a:ext>
            </a:extLst>
          </p:cNvPr>
          <p:cNvSpPr>
            <a:spLocks/>
          </p:cNvSpPr>
          <p:nvPr/>
        </p:nvSpPr>
        <p:spPr>
          <a:xfrm>
            <a:off x="630226" y="6041468"/>
            <a:ext cx="1562246" cy="4368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kern="100" dirty="0">
                <a:solidFill>
                  <a:schemeClr val="accent4">
                    <a:lumMod val="75000"/>
                  </a:schemeClr>
                </a:solidFill>
                <a:effectLst/>
                <a:latin typeface="Tahoma" panose="020B060403050404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LENEL Bulk Aggregation Single Account</a:t>
            </a:r>
            <a:endParaRPr lang="en-US" sz="1000" kern="100" dirty="0">
              <a:solidFill>
                <a:schemeClr val="accent4">
                  <a:lumMod val="75000"/>
                </a:schemeClr>
              </a:solidFill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18" name="Rectangle 317">
            <a:extLst>
              <a:ext uri="{FF2B5EF4-FFF2-40B4-BE49-F238E27FC236}">
                <a16:creationId xmlns:a16="http://schemas.microsoft.com/office/drawing/2014/main" id="{1F0F16AB-BAF2-ED21-B26B-4A8002547728}"/>
              </a:ext>
            </a:extLst>
          </p:cNvPr>
          <p:cNvSpPr>
            <a:spLocks/>
          </p:cNvSpPr>
          <p:nvPr/>
        </p:nvSpPr>
        <p:spPr>
          <a:xfrm>
            <a:off x="6139058" y="6189724"/>
            <a:ext cx="797092" cy="4155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kern="100">
                <a:solidFill>
                  <a:schemeClr val="accent4">
                    <a:lumMod val="75000"/>
                  </a:schemeClr>
                </a:solidFill>
                <a:effectLst/>
                <a:latin typeface="Tahoma" panose="020B060403050404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Else Exit</a:t>
            </a:r>
            <a:endParaRPr lang="en-US" sz="1000" kern="100">
              <a:solidFill>
                <a:schemeClr val="accent4">
                  <a:lumMod val="75000"/>
                </a:schemeClr>
              </a:solidFill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26" name="Diamond 325">
            <a:extLst>
              <a:ext uri="{FF2B5EF4-FFF2-40B4-BE49-F238E27FC236}">
                <a16:creationId xmlns:a16="http://schemas.microsoft.com/office/drawing/2014/main" id="{DC56C010-21D7-EE3A-4621-11CC1A808967}"/>
              </a:ext>
            </a:extLst>
          </p:cNvPr>
          <p:cNvSpPr/>
          <p:nvPr/>
        </p:nvSpPr>
        <p:spPr>
          <a:xfrm>
            <a:off x="5920973" y="4099292"/>
            <a:ext cx="1426284" cy="847725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kern="100" dirty="0">
                <a:solidFill>
                  <a:schemeClr val="accent4">
                    <a:lumMod val="75000"/>
                  </a:schemeClr>
                </a:solidFill>
                <a:effectLst/>
                <a:latin typeface="Tahoma" panose="020B060403050404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Connect IIQ DB</a:t>
            </a:r>
            <a:r>
              <a:rPr lang="en-US" sz="1000" kern="100" dirty="0">
                <a:solidFill>
                  <a:schemeClr val="accent4">
                    <a:lumMod val="75000"/>
                  </a:schemeClr>
                </a:solidFill>
                <a:latin typeface="Tahoma" panose="020B060403050404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/ Read File</a:t>
            </a:r>
            <a:endParaRPr lang="en-US" sz="1000" kern="100" dirty="0">
              <a:solidFill>
                <a:schemeClr val="accent4">
                  <a:lumMod val="75000"/>
                </a:schemeClr>
              </a:solidFill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29" name="Rectangle 328">
            <a:extLst>
              <a:ext uri="{FF2B5EF4-FFF2-40B4-BE49-F238E27FC236}">
                <a16:creationId xmlns:a16="http://schemas.microsoft.com/office/drawing/2014/main" id="{EF833AB7-E88E-1951-E366-B204EABA47BC}"/>
              </a:ext>
            </a:extLst>
          </p:cNvPr>
          <p:cNvSpPr/>
          <p:nvPr/>
        </p:nvSpPr>
        <p:spPr>
          <a:xfrm>
            <a:off x="7653279" y="5545546"/>
            <a:ext cx="1590675" cy="5981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kern="100">
                <a:solidFill>
                  <a:schemeClr val="accent4">
                    <a:lumMod val="75000"/>
                  </a:schemeClr>
                </a:solidFill>
                <a:effectLst/>
                <a:latin typeface="Tahoma" panose="020B060403050404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updated the value CUSTOM_LEAVER = 1 in custom table</a:t>
            </a:r>
            <a:endParaRPr lang="en-US" sz="1000" kern="100">
              <a:solidFill>
                <a:schemeClr val="accent4">
                  <a:lumMod val="75000"/>
                </a:schemeClr>
              </a:solidFill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33" name="Rectangle 332">
            <a:extLst>
              <a:ext uri="{FF2B5EF4-FFF2-40B4-BE49-F238E27FC236}">
                <a16:creationId xmlns:a16="http://schemas.microsoft.com/office/drawing/2014/main" id="{D9CCE15F-943B-6377-FA49-0664FCABBF22}"/>
              </a:ext>
            </a:extLst>
          </p:cNvPr>
          <p:cNvSpPr/>
          <p:nvPr/>
        </p:nvSpPr>
        <p:spPr>
          <a:xfrm>
            <a:off x="5417611" y="3381547"/>
            <a:ext cx="1749491" cy="5695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kern="100" dirty="0">
                <a:solidFill>
                  <a:schemeClr val="accent4">
                    <a:lumMod val="75000"/>
                  </a:schemeClr>
                </a:solidFill>
                <a:effectLst/>
                <a:latin typeface="Tahoma" panose="020B060403050404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update the value CUSTOM_LEAVER = 1 in custom table</a:t>
            </a:r>
            <a:endParaRPr lang="en-US" sz="1000" kern="100" dirty="0">
              <a:solidFill>
                <a:schemeClr val="accent4">
                  <a:lumMod val="75000"/>
                </a:schemeClr>
              </a:solidFill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339" name="Straight Connector 338">
            <a:extLst>
              <a:ext uri="{FF2B5EF4-FFF2-40B4-BE49-F238E27FC236}">
                <a16:creationId xmlns:a16="http://schemas.microsoft.com/office/drawing/2014/main" id="{9C5B4A2D-CC4D-C603-3C62-136401EA4453}"/>
              </a:ext>
            </a:extLst>
          </p:cNvPr>
          <p:cNvCxnSpPr>
            <a:cxnSpLocks/>
          </p:cNvCxnSpPr>
          <p:nvPr/>
        </p:nvCxnSpPr>
        <p:spPr>
          <a:xfrm>
            <a:off x="11986591" y="234012"/>
            <a:ext cx="0" cy="2019057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70" name="Rectangle 369">
            <a:extLst>
              <a:ext uri="{FF2B5EF4-FFF2-40B4-BE49-F238E27FC236}">
                <a16:creationId xmlns:a16="http://schemas.microsoft.com/office/drawing/2014/main" id="{D4D15FA1-C982-854C-F015-420BFC5A2C0A}"/>
              </a:ext>
            </a:extLst>
          </p:cNvPr>
          <p:cNvSpPr/>
          <p:nvPr/>
        </p:nvSpPr>
        <p:spPr>
          <a:xfrm>
            <a:off x="9664042" y="5093367"/>
            <a:ext cx="2383293" cy="15474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kern="100" dirty="0">
                <a:solidFill>
                  <a:schemeClr val="accent4">
                    <a:lumMod val="75000"/>
                  </a:schemeClr>
                </a:solidFill>
                <a:effectLst/>
                <a:latin typeface="Tahoma" panose="020B060403050404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Trigger Leaver Event for those users CUSTOM_LEAVER = 1</a:t>
            </a:r>
            <a:endParaRPr lang="en-US" sz="1000" kern="100" dirty="0">
              <a:solidFill>
                <a:schemeClr val="accent4">
                  <a:lumMod val="75000"/>
                </a:schemeClr>
              </a:solidFill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457200" marR="0" indent="-2286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kern="100" dirty="0">
                <a:solidFill>
                  <a:schemeClr val="accent4">
                    <a:lumMod val="75000"/>
                  </a:schemeClr>
                </a:solidFill>
                <a:effectLst/>
                <a:latin typeface="Tahoma" panose="020B060403050404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1. Task: BBY Update Rapid Setup Attribute Task</a:t>
            </a:r>
            <a:endParaRPr lang="en-US" sz="1000" kern="100" dirty="0">
              <a:solidFill>
                <a:schemeClr val="accent4">
                  <a:lumMod val="75000"/>
                </a:schemeClr>
              </a:solidFill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457200" marR="0" indent="-2286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kern="100" dirty="0">
                <a:solidFill>
                  <a:schemeClr val="accent4">
                    <a:lumMod val="75000"/>
                  </a:schemeClr>
                </a:solidFill>
                <a:effectLst/>
                <a:latin typeface="Tahoma" panose="020B060403050404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2. Rule: WDBulkAggregation</a:t>
            </a:r>
            <a:endParaRPr lang="en-US" sz="1000" kern="100" dirty="0">
              <a:solidFill>
                <a:schemeClr val="accent4">
                  <a:lumMod val="75000"/>
                </a:schemeClr>
              </a:solidFill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457200" marR="0" indent="-228600" algn="just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kern="100" dirty="0">
                <a:solidFill>
                  <a:schemeClr val="accent4">
                    <a:lumMod val="75000"/>
                  </a:schemeClr>
                </a:solidFill>
                <a:effectLst/>
                <a:latin typeface="Tahoma" panose="020B060403050404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3. Run 'Single Identity Refresh Job'</a:t>
            </a:r>
            <a:endParaRPr lang="en-US" sz="1000" kern="100" dirty="0">
              <a:solidFill>
                <a:schemeClr val="accent4">
                  <a:lumMod val="75000"/>
                </a:schemeClr>
              </a:solidFill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71" name="Diamond 370">
            <a:extLst>
              <a:ext uri="{FF2B5EF4-FFF2-40B4-BE49-F238E27FC236}">
                <a16:creationId xmlns:a16="http://schemas.microsoft.com/office/drawing/2014/main" id="{A58BDAD9-1CC3-340C-E198-0561C34D9CB9}"/>
              </a:ext>
            </a:extLst>
          </p:cNvPr>
          <p:cNvSpPr/>
          <p:nvPr/>
        </p:nvSpPr>
        <p:spPr>
          <a:xfrm>
            <a:off x="537104" y="3505681"/>
            <a:ext cx="1391681" cy="712470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kern="100">
                <a:solidFill>
                  <a:schemeClr val="accent4">
                    <a:lumMod val="75000"/>
                  </a:schemeClr>
                </a:solidFill>
                <a:effectLst/>
                <a:latin typeface="Tahoma" panose="020B060403050404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Inactive = true</a:t>
            </a:r>
            <a:endParaRPr lang="en-US" sz="1000" kern="100">
              <a:solidFill>
                <a:schemeClr val="accent4">
                  <a:lumMod val="75000"/>
                </a:schemeClr>
              </a:solidFill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375" name="Straight Connector 374">
            <a:extLst>
              <a:ext uri="{FF2B5EF4-FFF2-40B4-BE49-F238E27FC236}">
                <a16:creationId xmlns:a16="http://schemas.microsoft.com/office/drawing/2014/main" id="{0C558E46-6229-2B8C-8D78-1EEA7563E8C4}"/>
              </a:ext>
            </a:extLst>
          </p:cNvPr>
          <p:cNvCxnSpPr>
            <a:cxnSpLocks/>
            <a:stCxn id="326" idx="1"/>
          </p:cNvCxnSpPr>
          <p:nvPr/>
        </p:nvCxnSpPr>
        <p:spPr>
          <a:xfrm flipH="1" flipV="1">
            <a:off x="5123864" y="4517027"/>
            <a:ext cx="797109" cy="612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79" name="Straight Connector 378">
            <a:extLst>
              <a:ext uri="{FF2B5EF4-FFF2-40B4-BE49-F238E27FC236}">
                <a16:creationId xmlns:a16="http://schemas.microsoft.com/office/drawing/2014/main" id="{DC7AD3F9-75E8-F395-F9AE-987F6F8CC103}"/>
              </a:ext>
            </a:extLst>
          </p:cNvPr>
          <p:cNvCxnSpPr>
            <a:cxnSpLocks/>
          </p:cNvCxnSpPr>
          <p:nvPr/>
        </p:nvCxnSpPr>
        <p:spPr>
          <a:xfrm flipV="1">
            <a:off x="5118100" y="2997200"/>
            <a:ext cx="0" cy="153087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90" name="Straight Connector 389">
            <a:extLst>
              <a:ext uri="{FF2B5EF4-FFF2-40B4-BE49-F238E27FC236}">
                <a16:creationId xmlns:a16="http://schemas.microsoft.com/office/drawing/2014/main" id="{276045BA-9068-0737-5AAA-35FDC91B6801}"/>
              </a:ext>
            </a:extLst>
          </p:cNvPr>
          <p:cNvCxnSpPr>
            <a:cxnSpLocks/>
          </p:cNvCxnSpPr>
          <p:nvPr/>
        </p:nvCxnSpPr>
        <p:spPr>
          <a:xfrm flipV="1">
            <a:off x="6845300" y="234012"/>
            <a:ext cx="0" cy="191362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92" name="Straight Connector 391">
            <a:extLst>
              <a:ext uri="{FF2B5EF4-FFF2-40B4-BE49-F238E27FC236}">
                <a16:creationId xmlns:a16="http://schemas.microsoft.com/office/drawing/2014/main" id="{3EE8AE76-6B30-5EBD-0FDA-907A3C6DFA6E}"/>
              </a:ext>
            </a:extLst>
          </p:cNvPr>
          <p:cNvCxnSpPr>
            <a:cxnSpLocks/>
          </p:cNvCxnSpPr>
          <p:nvPr/>
        </p:nvCxnSpPr>
        <p:spPr>
          <a:xfrm flipH="1">
            <a:off x="595023" y="245174"/>
            <a:ext cx="6244506" cy="865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09" name="Straight Connector 408">
            <a:extLst>
              <a:ext uri="{FF2B5EF4-FFF2-40B4-BE49-F238E27FC236}">
                <a16:creationId xmlns:a16="http://schemas.microsoft.com/office/drawing/2014/main" id="{38988BD6-61BC-B7C5-F845-A66E65AFFC3C}"/>
              </a:ext>
            </a:extLst>
          </p:cNvPr>
          <p:cNvCxnSpPr/>
          <p:nvPr/>
        </p:nvCxnSpPr>
        <p:spPr>
          <a:xfrm flipV="1">
            <a:off x="7341494" y="234012"/>
            <a:ext cx="0" cy="191362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11" name="Straight Connector 410">
            <a:extLst>
              <a:ext uri="{FF2B5EF4-FFF2-40B4-BE49-F238E27FC236}">
                <a16:creationId xmlns:a16="http://schemas.microsoft.com/office/drawing/2014/main" id="{D8CDA098-255E-18FE-C924-992E067B4CF0}"/>
              </a:ext>
            </a:extLst>
          </p:cNvPr>
          <p:cNvCxnSpPr/>
          <p:nvPr/>
        </p:nvCxnSpPr>
        <p:spPr>
          <a:xfrm>
            <a:off x="7341494" y="234012"/>
            <a:ext cx="4645097" cy="664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18" name="Straight Connector 417">
            <a:extLst>
              <a:ext uri="{FF2B5EF4-FFF2-40B4-BE49-F238E27FC236}">
                <a16:creationId xmlns:a16="http://schemas.microsoft.com/office/drawing/2014/main" id="{CFA48A58-B418-9BFB-98BF-0F729A99F670}"/>
              </a:ext>
            </a:extLst>
          </p:cNvPr>
          <p:cNvCxnSpPr/>
          <p:nvPr/>
        </p:nvCxnSpPr>
        <p:spPr>
          <a:xfrm flipH="1">
            <a:off x="10818022" y="2253069"/>
            <a:ext cx="1168569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28" name="Straight Arrow Connector 427">
            <a:extLst>
              <a:ext uri="{FF2B5EF4-FFF2-40B4-BE49-F238E27FC236}">
                <a16:creationId xmlns:a16="http://schemas.microsoft.com/office/drawing/2014/main" id="{3D979E90-0D5C-C4E4-A116-AB24DD594D60}"/>
              </a:ext>
            </a:extLst>
          </p:cNvPr>
          <p:cNvCxnSpPr>
            <a:endCxn id="170" idx="0"/>
          </p:cNvCxnSpPr>
          <p:nvPr/>
        </p:nvCxnSpPr>
        <p:spPr>
          <a:xfrm flipH="1">
            <a:off x="10818023" y="2253069"/>
            <a:ext cx="11528" cy="2066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30" name="Straight Connector 429">
            <a:extLst>
              <a:ext uri="{FF2B5EF4-FFF2-40B4-BE49-F238E27FC236}">
                <a16:creationId xmlns:a16="http://schemas.microsoft.com/office/drawing/2014/main" id="{3D6F2946-96CF-1522-5FEA-0820188E8C89}"/>
              </a:ext>
            </a:extLst>
          </p:cNvPr>
          <p:cNvCxnSpPr>
            <a:cxnSpLocks/>
            <a:stCxn id="170" idx="3"/>
          </p:cNvCxnSpPr>
          <p:nvPr/>
        </p:nvCxnSpPr>
        <p:spPr>
          <a:xfrm>
            <a:off x="11623142" y="2888345"/>
            <a:ext cx="369213" cy="283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32" name="Straight Connector 431">
            <a:extLst>
              <a:ext uri="{FF2B5EF4-FFF2-40B4-BE49-F238E27FC236}">
                <a16:creationId xmlns:a16="http://schemas.microsoft.com/office/drawing/2014/main" id="{29B05E46-D47F-DD65-32B4-4A96C26C0D0E}"/>
              </a:ext>
            </a:extLst>
          </p:cNvPr>
          <p:cNvCxnSpPr/>
          <p:nvPr/>
        </p:nvCxnSpPr>
        <p:spPr>
          <a:xfrm>
            <a:off x="11986591" y="2891176"/>
            <a:ext cx="0" cy="201240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34" name="Straight Connector 433">
            <a:extLst>
              <a:ext uri="{FF2B5EF4-FFF2-40B4-BE49-F238E27FC236}">
                <a16:creationId xmlns:a16="http://schemas.microsoft.com/office/drawing/2014/main" id="{E0044642-05B5-4896-A69D-9CB77F1461C2}"/>
              </a:ext>
            </a:extLst>
          </p:cNvPr>
          <p:cNvCxnSpPr/>
          <p:nvPr/>
        </p:nvCxnSpPr>
        <p:spPr>
          <a:xfrm flipH="1">
            <a:off x="9477197" y="4903585"/>
            <a:ext cx="2503631" cy="1418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42" name="Straight Connector 441">
            <a:extLst>
              <a:ext uri="{FF2B5EF4-FFF2-40B4-BE49-F238E27FC236}">
                <a16:creationId xmlns:a16="http://schemas.microsoft.com/office/drawing/2014/main" id="{AB0CE937-395B-933B-5F93-68170CDCB24F}"/>
              </a:ext>
            </a:extLst>
          </p:cNvPr>
          <p:cNvCxnSpPr/>
          <p:nvPr/>
        </p:nvCxnSpPr>
        <p:spPr>
          <a:xfrm flipH="1">
            <a:off x="7341494" y="5457214"/>
            <a:ext cx="2135703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44" name="Straight Connector 443">
            <a:extLst>
              <a:ext uri="{FF2B5EF4-FFF2-40B4-BE49-F238E27FC236}">
                <a16:creationId xmlns:a16="http://schemas.microsoft.com/office/drawing/2014/main" id="{FEFF67A8-7210-2431-969E-705892DB549C}"/>
              </a:ext>
            </a:extLst>
          </p:cNvPr>
          <p:cNvCxnSpPr>
            <a:cxnSpLocks/>
          </p:cNvCxnSpPr>
          <p:nvPr/>
        </p:nvCxnSpPr>
        <p:spPr>
          <a:xfrm>
            <a:off x="7341494" y="5457214"/>
            <a:ext cx="0" cy="120852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48" name="Straight Connector 447">
            <a:extLst>
              <a:ext uri="{FF2B5EF4-FFF2-40B4-BE49-F238E27FC236}">
                <a16:creationId xmlns:a16="http://schemas.microsoft.com/office/drawing/2014/main" id="{17E18BA1-0FE0-D741-07B6-47126341BFA2}"/>
              </a:ext>
            </a:extLst>
          </p:cNvPr>
          <p:cNvCxnSpPr/>
          <p:nvPr/>
        </p:nvCxnSpPr>
        <p:spPr>
          <a:xfrm>
            <a:off x="9477197" y="4917767"/>
            <a:ext cx="0" cy="539447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56" name="Straight Arrow Connector 455">
            <a:extLst>
              <a:ext uri="{FF2B5EF4-FFF2-40B4-BE49-F238E27FC236}">
                <a16:creationId xmlns:a16="http://schemas.microsoft.com/office/drawing/2014/main" id="{4629BE20-BB37-DE10-4BE9-6FFA9F9D08AC}"/>
              </a:ext>
            </a:extLst>
          </p:cNvPr>
          <p:cNvCxnSpPr>
            <a:cxnSpLocks/>
          </p:cNvCxnSpPr>
          <p:nvPr/>
        </p:nvCxnSpPr>
        <p:spPr>
          <a:xfrm flipH="1" flipV="1">
            <a:off x="1928785" y="3854389"/>
            <a:ext cx="425618" cy="70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63" name="Straight Connector 462">
            <a:extLst>
              <a:ext uri="{FF2B5EF4-FFF2-40B4-BE49-F238E27FC236}">
                <a16:creationId xmlns:a16="http://schemas.microsoft.com/office/drawing/2014/main" id="{4AB740E0-1B53-5521-EACC-64BEC9478026}"/>
              </a:ext>
            </a:extLst>
          </p:cNvPr>
          <p:cNvCxnSpPr>
            <a:stCxn id="371" idx="0"/>
          </p:cNvCxnSpPr>
          <p:nvPr/>
        </p:nvCxnSpPr>
        <p:spPr>
          <a:xfrm flipV="1">
            <a:off x="1232945" y="3423404"/>
            <a:ext cx="60" cy="82277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65" name="Straight Connector 464">
            <a:extLst>
              <a:ext uri="{FF2B5EF4-FFF2-40B4-BE49-F238E27FC236}">
                <a16:creationId xmlns:a16="http://schemas.microsoft.com/office/drawing/2014/main" id="{75B7122A-4EF9-F498-9CB6-6DEF227936CE}"/>
              </a:ext>
            </a:extLst>
          </p:cNvPr>
          <p:cNvCxnSpPr>
            <a:cxnSpLocks/>
          </p:cNvCxnSpPr>
          <p:nvPr/>
        </p:nvCxnSpPr>
        <p:spPr>
          <a:xfrm flipH="1">
            <a:off x="181662" y="3432170"/>
            <a:ext cx="1051253" cy="11921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68" name="Straight Connector 467">
            <a:extLst>
              <a:ext uri="{FF2B5EF4-FFF2-40B4-BE49-F238E27FC236}">
                <a16:creationId xmlns:a16="http://schemas.microsoft.com/office/drawing/2014/main" id="{FFEA5461-0A27-EFF8-28D4-02A2F30F245A}"/>
              </a:ext>
            </a:extLst>
          </p:cNvPr>
          <p:cNvCxnSpPr>
            <a:cxnSpLocks/>
          </p:cNvCxnSpPr>
          <p:nvPr/>
        </p:nvCxnSpPr>
        <p:spPr>
          <a:xfrm>
            <a:off x="181662" y="3451062"/>
            <a:ext cx="0" cy="3096414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79" name="Straight Connector 478">
            <a:extLst>
              <a:ext uri="{FF2B5EF4-FFF2-40B4-BE49-F238E27FC236}">
                <a16:creationId xmlns:a16="http://schemas.microsoft.com/office/drawing/2014/main" id="{6DB6EA4B-DC3D-C631-210D-781CC6C49AE5}"/>
              </a:ext>
            </a:extLst>
          </p:cNvPr>
          <p:cNvCxnSpPr>
            <a:stCxn id="371" idx="1"/>
          </p:cNvCxnSpPr>
          <p:nvPr/>
        </p:nvCxnSpPr>
        <p:spPr>
          <a:xfrm flipH="1" flipV="1">
            <a:off x="275561" y="3844209"/>
            <a:ext cx="261543" cy="11266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81" name="Straight Connector 480">
            <a:extLst>
              <a:ext uri="{FF2B5EF4-FFF2-40B4-BE49-F238E27FC236}">
                <a16:creationId xmlns:a16="http://schemas.microsoft.com/office/drawing/2014/main" id="{E1DA1736-CDE9-BB41-8508-D3604A75A0C2}"/>
              </a:ext>
            </a:extLst>
          </p:cNvPr>
          <p:cNvCxnSpPr>
            <a:cxnSpLocks/>
          </p:cNvCxnSpPr>
          <p:nvPr/>
        </p:nvCxnSpPr>
        <p:spPr>
          <a:xfrm>
            <a:off x="275173" y="3854389"/>
            <a:ext cx="0" cy="2414344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83" name="Straight Arrow Connector 482">
            <a:extLst>
              <a:ext uri="{FF2B5EF4-FFF2-40B4-BE49-F238E27FC236}">
                <a16:creationId xmlns:a16="http://schemas.microsoft.com/office/drawing/2014/main" id="{9789453C-DED7-8E83-E2DD-841599441B44}"/>
              </a:ext>
            </a:extLst>
          </p:cNvPr>
          <p:cNvCxnSpPr>
            <a:cxnSpLocks/>
          </p:cNvCxnSpPr>
          <p:nvPr/>
        </p:nvCxnSpPr>
        <p:spPr>
          <a:xfrm>
            <a:off x="272764" y="6241767"/>
            <a:ext cx="35746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84" name="Straight Arrow Connector 483">
            <a:extLst>
              <a:ext uri="{FF2B5EF4-FFF2-40B4-BE49-F238E27FC236}">
                <a16:creationId xmlns:a16="http://schemas.microsoft.com/office/drawing/2014/main" id="{A451BCFD-6999-73D7-A9DD-6DDC223A2814}"/>
              </a:ext>
            </a:extLst>
          </p:cNvPr>
          <p:cNvCxnSpPr>
            <a:cxnSpLocks/>
          </p:cNvCxnSpPr>
          <p:nvPr/>
        </p:nvCxnSpPr>
        <p:spPr>
          <a:xfrm>
            <a:off x="272764" y="5805889"/>
            <a:ext cx="36548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85" name="Straight Arrow Connector 484">
            <a:extLst>
              <a:ext uri="{FF2B5EF4-FFF2-40B4-BE49-F238E27FC236}">
                <a16:creationId xmlns:a16="http://schemas.microsoft.com/office/drawing/2014/main" id="{01C15641-CEDC-4630-AB91-9937964DDD78}"/>
              </a:ext>
            </a:extLst>
          </p:cNvPr>
          <p:cNvCxnSpPr>
            <a:cxnSpLocks/>
          </p:cNvCxnSpPr>
          <p:nvPr/>
        </p:nvCxnSpPr>
        <p:spPr>
          <a:xfrm>
            <a:off x="295280" y="5207517"/>
            <a:ext cx="35099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86" name="Straight Arrow Connector 485">
            <a:extLst>
              <a:ext uri="{FF2B5EF4-FFF2-40B4-BE49-F238E27FC236}">
                <a16:creationId xmlns:a16="http://schemas.microsoft.com/office/drawing/2014/main" id="{F99E5426-74DA-3EB1-A150-E1CBBAD29C07}"/>
              </a:ext>
            </a:extLst>
          </p:cNvPr>
          <p:cNvCxnSpPr>
            <a:cxnSpLocks/>
          </p:cNvCxnSpPr>
          <p:nvPr/>
        </p:nvCxnSpPr>
        <p:spPr>
          <a:xfrm>
            <a:off x="279335" y="4639632"/>
            <a:ext cx="37656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94" name="Straight Arrow Connector 493">
            <a:extLst>
              <a:ext uri="{FF2B5EF4-FFF2-40B4-BE49-F238E27FC236}">
                <a16:creationId xmlns:a16="http://schemas.microsoft.com/office/drawing/2014/main" id="{CE2DCB9C-FBC7-9A56-A9F0-E57752C52F8C}"/>
              </a:ext>
            </a:extLst>
          </p:cNvPr>
          <p:cNvCxnSpPr/>
          <p:nvPr/>
        </p:nvCxnSpPr>
        <p:spPr>
          <a:xfrm>
            <a:off x="181662" y="6547476"/>
            <a:ext cx="595739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98" name="Straight Connector 497">
            <a:extLst>
              <a:ext uri="{FF2B5EF4-FFF2-40B4-BE49-F238E27FC236}">
                <a16:creationId xmlns:a16="http://schemas.microsoft.com/office/drawing/2014/main" id="{EB7DD686-CD8B-7221-095D-D4598F793573}"/>
              </a:ext>
            </a:extLst>
          </p:cNvPr>
          <p:cNvCxnSpPr/>
          <p:nvPr/>
        </p:nvCxnSpPr>
        <p:spPr>
          <a:xfrm flipH="1" flipV="1">
            <a:off x="7101875" y="24530"/>
            <a:ext cx="25668" cy="208845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00" name="Straight Connector 499">
            <a:extLst>
              <a:ext uri="{FF2B5EF4-FFF2-40B4-BE49-F238E27FC236}">
                <a16:creationId xmlns:a16="http://schemas.microsoft.com/office/drawing/2014/main" id="{5D4E3969-CFA3-D73F-B59E-25DCE62F02FC}"/>
              </a:ext>
            </a:extLst>
          </p:cNvPr>
          <p:cNvCxnSpPr/>
          <p:nvPr/>
        </p:nvCxnSpPr>
        <p:spPr>
          <a:xfrm flipH="1" flipV="1">
            <a:off x="20689" y="71293"/>
            <a:ext cx="7106854" cy="7551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04" name="Straight Connector 503">
            <a:extLst>
              <a:ext uri="{FF2B5EF4-FFF2-40B4-BE49-F238E27FC236}">
                <a16:creationId xmlns:a16="http://schemas.microsoft.com/office/drawing/2014/main" id="{6D5EE620-D513-83A8-202C-17752B02A20D}"/>
              </a:ext>
            </a:extLst>
          </p:cNvPr>
          <p:cNvCxnSpPr>
            <a:cxnSpLocks/>
          </p:cNvCxnSpPr>
          <p:nvPr/>
        </p:nvCxnSpPr>
        <p:spPr>
          <a:xfrm>
            <a:off x="60024" y="78844"/>
            <a:ext cx="0" cy="670786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07" name="Straight Connector 506">
            <a:extLst>
              <a:ext uri="{FF2B5EF4-FFF2-40B4-BE49-F238E27FC236}">
                <a16:creationId xmlns:a16="http://schemas.microsoft.com/office/drawing/2014/main" id="{03971540-9137-892F-6C3C-6833CAEAEA20}"/>
              </a:ext>
            </a:extLst>
          </p:cNvPr>
          <p:cNvCxnSpPr>
            <a:cxnSpLocks/>
          </p:cNvCxnSpPr>
          <p:nvPr/>
        </p:nvCxnSpPr>
        <p:spPr>
          <a:xfrm flipV="1">
            <a:off x="60024" y="6766560"/>
            <a:ext cx="8652176" cy="12596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11" name="Straight Connector 510">
            <a:extLst>
              <a:ext uri="{FF2B5EF4-FFF2-40B4-BE49-F238E27FC236}">
                <a16:creationId xmlns:a16="http://schemas.microsoft.com/office/drawing/2014/main" id="{7B2E965D-9027-F06D-037E-96E23297E80C}"/>
              </a:ext>
            </a:extLst>
          </p:cNvPr>
          <p:cNvCxnSpPr>
            <a:stCxn id="304" idx="3"/>
          </p:cNvCxnSpPr>
          <p:nvPr/>
        </p:nvCxnSpPr>
        <p:spPr>
          <a:xfrm flipV="1">
            <a:off x="2171842" y="4516076"/>
            <a:ext cx="693025" cy="4969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13" name="Straight Arrow Connector 512">
            <a:extLst>
              <a:ext uri="{FF2B5EF4-FFF2-40B4-BE49-F238E27FC236}">
                <a16:creationId xmlns:a16="http://schemas.microsoft.com/office/drawing/2014/main" id="{B114E946-82BA-697C-47F1-ED5D6A1DE8AC}"/>
              </a:ext>
            </a:extLst>
          </p:cNvPr>
          <p:cNvCxnSpPr/>
          <p:nvPr/>
        </p:nvCxnSpPr>
        <p:spPr>
          <a:xfrm>
            <a:off x="2864867" y="4516076"/>
            <a:ext cx="0" cy="1793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15" name="Straight Arrow Connector 514">
            <a:extLst>
              <a:ext uri="{FF2B5EF4-FFF2-40B4-BE49-F238E27FC236}">
                <a16:creationId xmlns:a16="http://schemas.microsoft.com/office/drawing/2014/main" id="{D6368B80-9C2B-27D3-A865-E90DB6D72826}"/>
              </a:ext>
            </a:extLst>
          </p:cNvPr>
          <p:cNvCxnSpPr>
            <a:stCxn id="307" idx="3"/>
          </p:cNvCxnSpPr>
          <p:nvPr/>
        </p:nvCxnSpPr>
        <p:spPr>
          <a:xfrm flipV="1">
            <a:off x="2171842" y="5093367"/>
            <a:ext cx="169709" cy="147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17" name="Straight Arrow Connector 516">
            <a:extLst>
              <a:ext uri="{FF2B5EF4-FFF2-40B4-BE49-F238E27FC236}">
                <a16:creationId xmlns:a16="http://schemas.microsoft.com/office/drawing/2014/main" id="{A762E768-C932-559F-16FF-D11752E58611}"/>
              </a:ext>
            </a:extLst>
          </p:cNvPr>
          <p:cNvCxnSpPr>
            <a:stCxn id="308" idx="3"/>
          </p:cNvCxnSpPr>
          <p:nvPr/>
        </p:nvCxnSpPr>
        <p:spPr>
          <a:xfrm flipV="1">
            <a:off x="2154706" y="5688531"/>
            <a:ext cx="186845" cy="66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19" name="Straight Arrow Connector 518">
            <a:extLst>
              <a:ext uri="{FF2B5EF4-FFF2-40B4-BE49-F238E27FC236}">
                <a16:creationId xmlns:a16="http://schemas.microsoft.com/office/drawing/2014/main" id="{2182C520-AE28-109F-8559-87C186373EA2}"/>
              </a:ext>
            </a:extLst>
          </p:cNvPr>
          <p:cNvCxnSpPr>
            <a:stCxn id="309" idx="3"/>
          </p:cNvCxnSpPr>
          <p:nvPr/>
        </p:nvCxnSpPr>
        <p:spPr>
          <a:xfrm flipV="1">
            <a:off x="2192472" y="6194665"/>
            <a:ext cx="149079" cy="142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22" name="Straight Arrow Connector 521">
            <a:extLst>
              <a:ext uri="{FF2B5EF4-FFF2-40B4-BE49-F238E27FC236}">
                <a16:creationId xmlns:a16="http://schemas.microsoft.com/office/drawing/2014/main" id="{9B15DFD2-4763-31BB-7796-C35366287EE0}"/>
              </a:ext>
            </a:extLst>
          </p:cNvPr>
          <p:cNvCxnSpPr/>
          <p:nvPr/>
        </p:nvCxnSpPr>
        <p:spPr>
          <a:xfrm flipV="1">
            <a:off x="8699500" y="6143714"/>
            <a:ext cx="0" cy="6429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24" name="Straight Arrow Connector 523">
            <a:extLst>
              <a:ext uri="{FF2B5EF4-FFF2-40B4-BE49-F238E27FC236}">
                <a16:creationId xmlns:a16="http://schemas.microsoft.com/office/drawing/2014/main" id="{5438124D-496E-A965-E8A7-F2E4608787E4}"/>
              </a:ext>
            </a:extLst>
          </p:cNvPr>
          <p:cNvCxnSpPr>
            <a:stCxn id="329" idx="3"/>
            <a:endCxn id="370" idx="1"/>
          </p:cNvCxnSpPr>
          <p:nvPr/>
        </p:nvCxnSpPr>
        <p:spPr>
          <a:xfrm>
            <a:off x="9243954" y="5844630"/>
            <a:ext cx="420088" cy="224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30" name="Straight Arrow Connector 529">
            <a:extLst>
              <a:ext uri="{FF2B5EF4-FFF2-40B4-BE49-F238E27FC236}">
                <a16:creationId xmlns:a16="http://schemas.microsoft.com/office/drawing/2014/main" id="{56A9461A-B385-A62C-AC66-22013E263D20}"/>
              </a:ext>
            </a:extLst>
          </p:cNvPr>
          <p:cNvCxnSpPr>
            <a:cxnSpLocks/>
            <a:stCxn id="305" idx="3"/>
          </p:cNvCxnSpPr>
          <p:nvPr/>
        </p:nvCxnSpPr>
        <p:spPr>
          <a:xfrm>
            <a:off x="5863354" y="5547365"/>
            <a:ext cx="176923" cy="23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33" name="Straight Arrow Connector 532">
            <a:extLst>
              <a:ext uri="{FF2B5EF4-FFF2-40B4-BE49-F238E27FC236}">
                <a16:creationId xmlns:a16="http://schemas.microsoft.com/office/drawing/2014/main" id="{0ED89EB3-07D0-D079-8BAB-8881DFEFBF98}"/>
              </a:ext>
            </a:extLst>
          </p:cNvPr>
          <p:cNvCxnSpPr>
            <a:cxnSpLocks/>
          </p:cNvCxnSpPr>
          <p:nvPr/>
        </p:nvCxnSpPr>
        <p:spPr>
          <a:xfrm flipH="1" flipV="1">
            <a:off x="6609268" y="4947017"/>
            <a:ext cx="3045" cy="1900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35" name="Straight Arrow Connector 534">
            <a:extLst>
              <a:ext uri="{FF2B5EF4-FFF2-40B4-BE49-F238E27FC236}">
                <a16:creationId xmlns:a16="http://schemas.microsoft.com/office/drawing/2014/main" id="{FBD7935B-D6B5-5DA7-15EF-12469F220DB4}"/>
              </a:ext>
            </a:extLst>
          </p:cNvPr>
          <p:cNvCxnSpPr>
            <a:cxnSpLocks/>
            <a:stCxn id="306" idx="2"/>
          </p:cNvCxnSpPr>
          <p:nvPr/>
        </p:nvCxnSpPr>
        <p:spPr>
          <a:xfrm flipH="1">
            <a:off x="6611514" y="5984769"/>
            <a:ext cx="2071" cy="2049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39" name="Straight Arrow Connector 538">
            <a:extLst>
              <a:ext uri="{FF2B5EF4-FFF2-40B4-BE49-F238E27FC236}">
                <a16:creationId xmlns:a16="http://schemas.microsoft.com/office/drawing/2014/main" id="{199A4692-F21C-1413-1E55-DCEE0BC9E138}"/>
              </a:ext>
            </a:extLst>
          </p:cNvPr>
          <p:cNvCxnSpPr>
            <a:cxnSpLocks/>
            <a:stCxn id="165" idx="3"/>
          </p:cNvCxnSpPr>
          <p:nvPr/>
        </p:nvCxnSpPr>
        <p:spPr>
          <a:xfrm>
            <a:off x="9530717" y="785216"/>
            <a:ext cx="275456" cy="82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42" name="Straight Arrow Connector 541">
            <a:extLst>
              <a:ext uri="{FF2B5EF4-FFF2-40B4-BE49-F238E27FC236}">
                <a16:creationId xmlns:a16="http://schemas.microsoft.com/office/drawing/2014/main" id="{4589CCC4-2F84-4AC6-68BA-699459A16781}"/>
              </a:ext>
            </a:extLst>
          </p:cNvPr>
          <p:cNvCxnSpPr>
            <a:stCxn id="166" idx="2"/>
            <a:endCxn id="162" idx="0"/>
          </p:cNvCxnSpPr>
          <p:nvPr/>
        </p:nvCxnSpPr>
        <p:spPr>
          <a:xfrm>
            <a:off x="10834903" y="1541929"/>
            <a:ext cx="5775" cy="2121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44" name="Straight Arrow Connector 543">
            <a:extLst>
              <a:ext uri="{FF2B5EF4-FFF2-40B4-BE49-F238E27FC236}">
                <a16:creationId xmlns:a16="http://schemas.microsoft.com/office/drawing/2014/main" id="{C7F36A61-9832-BBF5-FB26-B7FE8F757E68}"/>
              </a:ext>
            </a:extLst>
          </p:cNvPr>
          <p:cNvCxnSpPr>
            <a:stCxn id="162" idx="1"/>
          </p:cNvCxnSpPr>
          <p:nvPr/>
        </p:nvCxnSpPr>
        <p:spPr>
          <a:xfrm flipH="1">
            <a:off x="9647442" y="1969533"/>
            <a:ext cx="237514" cy="74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46" name="Straight Arrow Connector 545">
            <a:extLst>
              <a:ext uri="{FF2B5EF4-FFF2-40B4-BE49-F238E27FC236}">
                <a16:creationId xmlns:a16="http://schemas.microsoft.com/office/drawing/2014/main" id="{A52D511B-4951-16CE-00C5-BEE548280085}"/>
              </a:ext>
            </a:extLst>
          </p:cNvPr>
          <p:cNvCxnSpPr>
            <a:stCxn id="163" idx="2"/>
            <a:endCxn id="164" idx="0"/>
          </p:cNvCxnSpPr>
          <p:nvPr/>
        </p:nvCxnSpPr>
        <p:spPr>
          <a:xfrm>
            <a:off x="8722166" y="2207386"/>
            <a:ext cx="4759" cy="27028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49" name="Straight Arrow Connector 548">
            <a:extLst>
              <a:ext uri="{FF2B5EF4-FFF2-40B4-BE49-F238E27FC236}">
                <a16:creationId xmlns:a16="http://schemas.microsoft.com/office/drawing/2014/main" id="{5219BF56-721D-F0F5-5522-922148EE5063}"/>
              </a:ext>
            </a:extLst>
          </p:cNvPr>
          <p:cNvCxnSpPr>
            <a:cxnSpLocks/>
          </p:cNvCxnSpPr>
          <p:nvPr/>
        </p:nvCxnSpPr>
        <p:spPr>
          <a:xfrm>
            <a:off x="10813763" y="3316970"/>
            <a:ext cx="3805" cy="2818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51" name="Straight Arrow Connector 550">
            <a:extLst>
              <a:ext uri="{FF2B5EF4-FFF2-40B4-BE49-F238E27FC236}">
                <a16:creationId xmlns:a16="http://schemas.microsoft.com/office/drawing/2014/main" id="{4E733166-0F00-DAD9-1CA7-83E4D9BA55A2}"/>
              </a:ext>
            </a:extLst>
          </p:cNvPr>
          <p:cNvCxnSpPr>
            <a:stCxn id="178" idx="2"/>
            <a:endCxn id="177" idx="0"/>
          </p:cNvCxnSpPr>
          <p:nvPr/>
        </p:nvCxnSpPr>
        <p:spPr>
          <a:xfrm>
            <a:off x="10766938" y="4194376"/>
            <a:ext cx="3545" cy="1939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53" name="Straight Arrow Connector 552">
            <a:extLst>
              <a:ext uri="{FF2B5EF4-FFF2-40B4-BE49-F238E27FC236}">
                <a16:creationId xmlns:a16="http://schemas.microsoft.com/office/drawing/2014/main" id="{79625AD4-2D1A-7183-789F-DB0697180748}"/>
              </a:ext>
            </a:extLst>
          </p:cNvPr>
          <p:cNvCxnSpPr/>
          <p:nvPr/>
        </p:nvCxnSpPr>
        <p:spPr>
          <a:xfrm flipH="1">
            <a:off x="9346885" y="4740128"/>
            <a:ext cx="31409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55" name="Straight Arrow Connector 554">
            <a:extLst>
              <a:ext uri="{FF2B5EF4-FFF2-40B4-BE49-F238E27FC236}">
                <a16:creationId xmlns:a16="http://schemas.microsoft.com/office/drawing/2014/main" id="{05F66A32-E2DC-3EA0-44D6-B08AFB2FCAC6}"/>
              </a:ext>
            </a:extLst>
          </p:cNvPr>
          <p:cNvCxnSpPr>
            <a:stCxn id="175" idx="0"/>
          </p:cNvCxnSpPr>
          <p:nvPr/>
        </p:nvCxnSpPr>
        <p:spPr>
          <a:xfrm flipV="1">
            <a:off x="8395655" y="4273702"/>
            <a:ext cx="0" cy="37138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57" name="Straight Connector 556">
            <a:extLst>
              <a:ext uri="{FF2B5EF4-FFF2-40B4-BE49-F238E27FC236}">
                <a16:creationId xmlns:a16="http://schemas.microsoft.com/office/drawing/2014/main" id="{5ECC9EA1-9595-C8DA-D81E-D69BF57ABA4F}"/>
              </a:ext>
            </a:extLst>
          </p:cNvPr>
          <p:cNvCxnSpPr>
            <a:cxnSpLocks/>
          </p:cNvCxnSpPr>
          <p:nvPr/>
        </p:nvCxnSpPr>
        <p:spPr>
          <a:xfrm>
            <a:off x="7956818" y="4296993"/>
            <a:ext cx="0" cy="219083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59" name="Straight Arrow Connector 558">
            <a:extLst>
              <a:ext uri="{FF2B5EF4-FFF2-40B4-BE49-F238E27FC236}">
                <a16:creationId xmlns:a16="http://schemas.microsoft.com/office/drawing/2014/main" id="{86F09723-A391-6AD9-7754-7BA276FBDC9F}"/>
              </a:ext>
            </a:extLst>
          </p:cNvPr>
          <p:cNvCxnSpPr>
            <a:cxnSpLocks/>
            <a:endCxn id="326" idx="3"/>
          </p:cNvCxnSpPr>
          <p:nvPr/>
        </p:nvCxnSpPr>
        <p:spPr>
          <a:xfrm flipH="1">
            <a:off x="7347257" y="4516076"/>
            <a:ext cx="611213" cy="70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64" name="Straight Arrow Connector 563">
            <a:extLst>
              <a:ext uri="{FF2B5EF4-FFF2-40B4-BE49-F238E27FC236}">
                <a16:creationId xmlns:a16="http://schemas.microsoft.com/office/drawing/2014/main" id="{F71329BD-75D0-8E89-08A3-D7927F841E45}"/>
              </a:ext>
            </a:extLst>
          </p:cNvPr>
          <p:cNvCxnSpPr>
            <a:cxnSpLocks/>
            <a:endCxn id="144" idx="3"/>
          </p:cNvCxnSpPr>
          <p:nvPr/>
        </p:nvCxnSpPr>
        <p:spPr>
          <a:xfrm flipV="1">
            <a:off x="7015024" y="2876561"/>
            <a:ext cx="0" cy="4980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71" name="Straight Connector 570">
            <a:extLst>
              <a:ext uri="{FF2B5EF4-FFF2-40B4-BE49-F238E27FC236}">
                <a16:creationId xmlns:a16="http://schemas.microsoft.com/office/drawing/2014/main" id="{E4FED3BA-6982-6388-7845-2D4DCE4C2319}"/>
              </a:ext>
            </a:extLst>
          </p:cNvPr>
          <p:cNvCxnSpPr/>
          <p:nvPr/>
        </p:nvCxnSpPr>
        <p:spPr>
          <a:xfrm>
            <a:off x="7956818" y="3188794"/>
            <a:ext cx="0" cy="23461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73" name="Straight Connector 572">
            <a:extLst>
              <a:ext uri="{FF2B5EF4-FFF2-40B4-BE49-F238E27FC236}">
                <a16:creationId xmlns:a16="http://schemas.microsoft.com/office/drawing/2014/main" id="{F742C1DE-0C51-C725-A2F7-F80E6C8081CC}"/>
              </a:ext>
            </a:extLst>
          </p:cNvPr>
          <p:cNvCxnSpPr>
            <a:cxnSpLocks/>
          </p:cNvCxnSpPr>
          <p:nvPr/>
        </p:nvCxnSpPr>
        <p:spPr>
          <a:xfrm flipH="1">
            <a:off x="7341494" y="3429000"/>
            <a:ext cx="615324" cy="268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76" name="Straight Connector 575">
            <a:extLst>
              <a:ext uri="{FF2B5EF4-FFF2-40B4-BE49-F238E27FC236}">
                <a16:creationId xmlns:a16="http://schemas.microsoft.com/office/drawing/2014/main" id="{22C01804-32FE-6F45-AE38-78742A72FB3C}"/>
              </a:ext>
            </a:extLst>
          </p:cNvPr>
          <p:cNvCxnSpPr/>
          <p:nvPr/>
        </p:nvCxnSpPr>
        <p:spPr>
          <a:xfrm>
            <a:off x="7341494" y="3431684"/>
            <a:ext cx="0" cy="89009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78" name="Straight Arrow Connector 577">
            <a:extLst>
              <a:ext uri="{FF2B5EF4-FFF2-40B4-BE49-F238E27FC236}">
                <a16:creationId xmlns:a16="http://schemas.microsoft.com/office/drawing/2014/main" id="{867377B3-F4CB-6B6C-5E98-8ACDF96261A6}"/>
              </a:ext>
            </a:extLst>
          </p:cNvPr>
          <p:cNvCxnSpPr>
            <a:cxnSpLocks/>
          </p:cNvCxnSpPr>
          <p:nvPr/>
        </p:nvCxnSpPr>
        <p:spPr>
          <a:xfrm flipH="1">
            <a:off x="6924230" y="4296993"/>
            <a:ext cx="41726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82" name="Straight Arrow Connector 581">
            <a:extLst>
              <a:ext uri="{FF2B5EF4-FFF2-40B4-BE49-F238E27FC236}">
                <a16:creationId xmlns:a16="http://schemas.microsoft.com/office/drawing/2014/main" id="{4077D798-7B9C-EED8-1D49-C07457DFAA12}"/>
              </a:ext>
            </a:extLst>
          </p:cNvPr>
          <p:cNvCxnSpPr>
            <a:stCxn id="146" idx="3"/>
          </p:cNvCxnSpPr>
          <p:nvPr/>
        </p:nvCxnSpPr>
        <p:spPr>
          <a:xfrm>
            <a:off x="2864867" y="2672376"/>
            <a:ext cx="25085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84" name="Straight Arrow Connector 583">
            <a:extLst>
              <a:ext uri="{FF2B5EF4-FFF2-40B4-BE49-F238E27FC236}">
                <a16:creationId xmlns:a16="http://schemas.microsoft.com/office/drawing/2014/main" id="{22777AC5-9ADB-3A3D-F5A3-77BF836FF4B6}"/>
              </a:ext>
            </a:extLst>
          </p:cNvPr>
          <p:cNvCxnSpPr>
            <a:cxnSpLocks/>
          </p:cNvCxnSpPr>
          <p:nvPr/>
        </p:nvCxnSpPr>
        <p:spPr>
          <a:xfrm>
            <a:off x="4337431" y="2672376"/>
            <a:ext cx="20403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86" name="Straight Arrow Connector 585">
            <a:extLst>
              <a:ext uri="{FF2B5EF4-FFF2-40B4-BE49-F238E27FC236}">
                <a16:creationId xmlns:a16="http://schemas.microsoft.com/office/drawing/2014/main" id="{1A22AFE0-8688-B0C9-1DAD-54B58CF56C26}"/>
              </a:ext>
            </a:extLst>
          </p:cNvPr>
          <p:cNvCxnSpPr/>
          <p:nvPr/>
        </p:nvCxnSpPr>
        <p:spPr>
          <a:xfrm>
            <a:off x="6365218" y="2672376"/>
            <a:ext cx="19260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88" name="Straight Arrow Connector 587">
            <a:extLst>
              <a:ext uri="{FF2B5EF4-FFF2-40B4-BE49-F238E27FC236}">
                <a16:creationId xmlns:a16="http://schemas.microsoft.com/office/drawing/2014/main" id="{C7F85EAA-D744-8E71-EF9B-A1F245D9A062}"/>
              </a:ext>
            </a:extLst>
          </p:cNvPr>
          <p:cNvCxnSpPr>
            <a:cxnSpLocks/>
          </p:cNvCxnSpPr>
          <p:nvPr/>
        </p:nvCxnSpPr>
        <p:spPr>
          <a:xfrm>
            <a:off x="2840167" y="2497754"/>
            <a:ext cx="293717" cy="39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0" name="Straight Arrow Connector 589">
            <a:extLst>
              <a:ext uri="{FF2B5EF4-FFF2-40B4-BE49-F238E27FC236}">
                <a16:creationId xmlns:a16="http://schemas.microsoft.com/office/drawing/2014/main" id="{91A8DAAD-4D2C-6A11-66CF-565F6B5DC96E}"/>
              </a:ext>
            </a:extLst>
          </p:cNvPr>
          <p:cNvCxnSpPr/>
          <p:nvPr/>
        </p:nvCxnSpPr>
        <p:spPr>
          <a:xfrm flipV="1">
            <a:off x="4337431" y="2480706"/>
            <a:ext cx="221362" cy="86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3" name="Straight Arrow Connector 592">
            <a:extLst>
              <a:ext uri="{FF2B5EF4-FFF2-40B4-BE49-F238E27FC236}">
                <a16:creationId xmlns:a16="http://schemas.microsoft.com/office/drawing/2014/main" id="{3C97FF19-EBDE-195B-8F47-D2F29D3B7BA9}"/>
              </a:ext>
            </a:extLst>
          </p:cNvPr>
          <p:cNvCxnSpPr/>
          <p:nvPr/>
        </p:nvCxnSpPr>
        <p:spPr>
          <a:xfrm flipV="1">
            <a:off x="6365218" y="2348759"/>
            <a:ext cx="223507" cy="14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5" name="Straight Arrow Connector 594">
            <a:extLst>
              <a:ext uri="{FF2B5EF4-FFF2-40B4-BE49-F238E27FC236}">
                <a16:creationId xmlns:a16="http://schemas.microsoft.com/office/drawing/2014/main" id="{97314035-92C3-5B58-0FBF-0EB3AEF573CF}"/>
              </a:ext>
            </a:extLst>
          </p:cNvPr>
          <p:cNvCxnSpPr>
            <a:cxnSpLocks/>
          </p:cNvCxnSpPr>
          <p:nvPr/>
        </p:nvCxnSpPr>
        <p:spPr>
          <a:xfrm flipV="1">
            <a:off x="2445747" y="725098"/>
            <a:ext cx="419120" cy="28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8" name="Straight Arrow Connector 597">
            <a:extLst>
              <a:ext uri="{FF2B5EF4-FFF2-40B4-BE49-F238E27FC236}">
                <a16:creationId xmlns:a16="http://schemas.microsoft.com/office/drawing/2014/main" id="{5CF7236D-D59C-8E2D-D792-70EC3B7F471E}"/>
              </a:ext>
            </a:extLst>
          </p:cNvPr>
          <p:cNvCxnSpPr>
            <a:cxnSpLocks/>
          </p:cNvCxnSpPr>
          <p:nvPr/>
        </p:nvCxnSpPr>
        <p:spPr>
          <a:xfrm flipH="1">
            <a:off x="3761581" y="1089670"/>
            <a:ext cx="495" cy="2851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0" name="Straight Connector 599">
            <a:extLst>
              <a:ext uri="{FF2B5EF4-FFF2-40B4-BE49-F238E27FC236}">
                <a16:creationId xmlns:a16="http://schemas.microsoft.com/office/drawing/2014/main" id="{336EA220-E13B-1E9F-DA9A-A00272888CAC}"/>
              </a:ext>
            </a:extLst>
          </p:cNvPr>
          <p:cNvCxnSpPr>
            <a:stCxn id="140" idx="1"/>
          </p:cNvCxnSpPr>
          <p:nvPr/>
        </p:nvCxnSpPr>
        <p:spPr>
          <a:xfrm flipH="1" flipV="1">
            <a:off x="2651799" y="1644351"/>
            <a:ext cx="265138" cy="253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2" name="Straight Arrow Connector 601">
            <a:extLst>
              <a:ext uri="{FF2B5EF4-FFF2-40B4-BE49-F238E27FC236}">
                <a16:creationId xmlns:a16="http://schemas.microsoft.com/office/drawing/2014/main" id="{E4E93AE9-02C8-33B5-3801-BF2710AFB126}"/>
              </a:ext>
            </a:extLst>
          </p:cNvPr>
          <p:cNvCxnSpPr/>
          <p:nvPr/>
        </p:nvCxnSpPr>
        <p:spPr>
          <a:xfrm>
            <a:off x="2651799" y="1644533"/>
            <a:ext cx="0" cy="5971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5" name="Straight Arrow Connector 604">
            <a:extLst>
              <a:ext uri="{FF2B5EF4-FFF2-40B4-BE49-F238E27FC236}">
                <a16:creationId xmlns:a16="http://schemas.microsoft.com/office/drawing/2014/main" id="{C708F4F5-86D2-DA4E-6B56-DA11397B7779}"/>
              </a:ext>
            </a:extLst>
          </p:cNvPr>
          <p:cNvCxnSpPr/>
          <p:nvPr/>
        </p:nvCxnSpPr>
        <p:spPr>
          <a:xfrm>
            <a:off x="1524809" y="1168717"/>
            <a:ext cx="0" cy="1380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9" name="Straight Arrow Connector 608">
            <a:extLst>
              <a:ext uri="{FF2B5EF4-FFF2-40B4-BE49-F238E27FC236}">
                <a16:creationId xmlns:a16="http://schemas.microsoft.com/office/drawing/2014/main" id="{E43A06D9-B549-4445-53D0-83471B5D471D}"/>
              </a:ext>
            </a:extLst>
          </p:cNvPr>
          <p:cNvCxnSpPr>
            <a:stCxn id="143" idx="2"/>
          </p:cNvCxnSpPr>
          <p:nvPr/>
        </p:nvCxnSpPr>
        <p:spPr>
          <a:xfrm>
            <a:off x="1648011" y="2114869"/>
            <a:ext cx="0" cy="1382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11" name="Straight Arrow Connector 610">
            <a:extLst>
              <a:ext uri="{FF2B5EF4-FFF2-40B4-BE49-F238E27FC236}">
                <a16:creationId xmlns:a16="http://schemas.microsoft.com/office/drawing/2014/main" id="{F8304C7E-11DA-28A1-1B5A-90577B167416}"/>
              </a:ext>
            </a:extLst>
          </p:cNvPr>
          <p:cNvCxnSpPr>
            <a:stCxn id="141" idx="0"/>
          </p:cNvCxnSpPr>
          <p:nvPr/>
        </p:nvCxnSpPr>
        <p:spPr>
          <a:xfrm flipH="1" flipV="1">
            <a:off x="5453342" y="1953796"/>
            <a:ext cx="1" cy="2096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3" name="Straight Arrow Connector 612">
            <a:extLst>
              <a:ext uri="{FF2B5EF4-FFF2-40B4-BE49-F238E27FC236}">
                <a16:creationId xmlns:a16="http://schemas.microsoft.com/office/drawing/2014/main" id="{8997FA6C-9AAF-838A-CF90-F7D9D0820200}"/>
              </a:ext>
            </a:extLst>
          </p:cNvPr>
          <p:cNvCxnSpPr>
            <a:stCxn id="142" idx="0"/>
            <a:endCxn id="145" idx="3"/>
          </p:cNvCxnSpPr>
          <p:nvPr/>
        </p:nvCxnSpPr>
        <p:spPr>
          <a:xfrm flipV="1">
            <a:off x="5657874" y="1160705"/>
            <a:ext cx="941" cy="1077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5" name="Straight Connector 614">
            <a:extLst>
              <a:ext uri="{FF2B5EF4-FFF2-40B4-BE49-F238E27FC236}">
                <a16:creationId xmlns:a16="http://schemas.microsoft.com/office/drawing/2014/main" id="{666625DC-725E-D518-5375-FE6CF00E0BD0}"/>
              </a:ext>
            </a:extLst>
          </p:cNvPr>
          <p:cNvCxnSpPr/>
          <p:nvPr/>
        </p:nvCxnSpPr>
        <p:spPr>
          <a:xfrm flipH="1">
            <a:off x="5307496" y="4218151"/>
            <a:ext cx="1113182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17" name="Straight Connector 616">
            <a:extLst>
              <a:ext uri="{FF2B5EF4-FFF2-40B4-BE49-F238E27FC236}">
                <a16:creationId xmlns:a16="http://schemas.microsoft.com/office/drawing/2014/main" id="{4A224455-402D-B1E9-5365-872EF3530F72}"/>
              </a:ext>
            </a:extLst>
          </p:cNvPr>
          <p:cNvCxnSpPr/>
          <p:nvPr/>
        </p:nvCxnSpPr>
        <p:spPr>
          <a:xfrm flipV="1">
            <a:off x="5327374" y="3110811"/>
            <a:ext cx="0" cy="110734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19" name="Straight Connector 618">
            <a:extLst>
              <a:ext uri="{FF2B5EF4-FFF2-40B4-BE49-F238E27FC236}">
                <a16:creationId xmlns:a16="http://schemas.microsoft.com/office/drawing/2014/main" id="{49082861-F9AF-90CE-6EF3-3BD44D2146F7}"/>
              </a:ext>
            </a:extLst>
          </p:cNvPr>
          <p:cNvCxnSpPr/>
          <p:nvPr/>
        </p:nvCxnSpPr>
        <p:spPr>
          <a:xfrm>
            <a:off x="5307496" y="3110811"/>
            <a:ext cx="1537804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21" name="Straight Arrow Connector 620">
            <a:extLst>
              <a:ext uri="{FF2B5EF4-FFF2-40B4-BE49-F238E27FC236}">
                <a16:creationId xmlns:a16="http://schemas.microsoft.com/office/drawing/2014/main" id="{5400209E-2239-EC92-BC21-4101A64A52FE}"/>
              </a:ext>
            </a:extLst>
          </p:cNvPr>
          <p:cNvCxnSpPr/>
          <p:nvPr/>
        </p:nvCxnSpPr>
        <p:spPr>
          <a:xfrm flipV="1">
            <a:off x="6845300" y="2876561"/>
            <a:ext cx="0" cy="2342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29" name="Straight Connector 628">
            <a:extLst>
              <a:ext uri="{FF2B5EF4-FFF2-40B4-BE49-F238E27FC236}">
                <a16:creationId xmlns:a16="http://schemas.microsoft.com/office/drawing/2014/main" id="{4C746DD1-C65C-1050-8DED-A668B7CC2390}"/>
              </a:ext>
            </a:extLst>
          </p:cNvPr>
          <p:cNvCxnSpPr>
            <a:stCxn id="326" idx="0"/>
          </p:cNvCxnSpPr>
          <p:nvPr/>
        </p:nvCxnSpPr>
        <p:spPr>
          <a:xfrm flipH="1" flipV="1">
            <a:off x="6633633" y="4013200"/>
            <a:ext cx="482" cy="86092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31" name="Straight Connector 630">
            <a:extLst>
              <a:ext uri="{FF2B5EF4-FFF2-40B4-BE49-F238E27FC236}">
                <a16:creationId xmlns:a16="http://schemas.microsoft.com/office/drawing/2014/main" id="{343CE48C-CD4E-62E9-56F4-AE0618DBBA14}"/>
              </a:ext>
            </a:extLst>
          </p:cNvPr>
          <p:cNvCxnSpPr/>
          <p:nvPr/>
        </p:nvCxnSpPr>
        <p:spPr>
          <a:xfrm>
            <a:off x="6633634" y="4002617"/>
            <a:ext cx="411791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33" name="Straight Arrow Connector 632">
            <a:extLst>
              <a:ext uri="{FF2B5EF4-FFF2-40B4-BE49-F238E27FC236}">
                <a16:creationId xmlns:a16="http://schemas.microsoft.com/office/drawing/2014/main" id="{9B4D4F1A-645A-0B9A-1712-3D258C712EEC}"/>
              </a:ext>
            </a:extLst>
          </p:cNvPr>
          <p:cNvCxnSpPr/>
          <p:nvPr/>
        </p:nvCxnSpPr>
        <p:spPr>
          <a:xfrm flipV="1">
            <a:off x="7059083" y="3951122"/>
            <a:ext cx="0" cy="620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11D6F3D-5A16-0589-0669-FE494B28204E}"/>
              </a:ext>
            </a:extLst>
          </p:cNvPr>
          <p:cNvCxnSpPr/>
          <p:nvPr/>
        </p:nvCxnSpPr>
        <p:spPr>
          <a:xfrm flipH="1">
            <a:off x="2864867" y="3005667"/>
            <a:ext cx="225899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F5985CF-E8A1-CC48-BC82-0BA8C83C58D0}"/>
              </a:ext>
            </a:extLst>
          </p:cNvPr>
          <p:cNvCxnSpPr>
            <a:cxnSpLocks/>
          </p:cNvCxnSpPr>
          <p:nvPr/>
        </p:nvCxnSpPr>
        <p:spPr>
          <a:xfrm>
            <a:off x="595024" y="229088"/>
            <a:ext cx="20770" cy="3045185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42CF5BF-43EC-FF20-1CB7-178365FC12EE}"/>
              </a:ext>
            </a:extLst>
          </p:cNvPr>
          <p:cNvCxnSpPr>
            <a:cxnSpLocks/>
          </p:cNvCxnSpPr>
          <p:nvPr/>
        </p:nvCxnSpPr>
        <p:spPr>
          <a:xfrm flipV="1">
            <a:off x="608880" y="3275361"/>
            <a:ext cx="2997790" cy="3326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777E9F0-C6FE-A42A-6F7E-A090A8A15201}"/>
              </a:ext>
            </a:extLst>
          </p:cNvPr>
          <p:cNvCxnSpPr>
            <a:endCxn id="303" idx="0"/>
          </p:cNvCxnSpPr>
          <p:nvPr/>
        </p:nvCxnSpPr>
        <p:spPr>
          <a:xfrm>
            <a:off x="3590580" y="3274273"/>
            <a:ext cx="1" cy="2376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1B676ED-876B-2425-FCB6-DDCB5B3C0398}"/>
              </a:ext>
            </a:extLst>
          </p:cNvPr>
          <p:cNvCxnSpPr>
            <a:cxnSpLocks/>
          </p:cNvCxnSpPr>
          <p:nvPr/>
        </p:nvCxnSpPr>
        <p:spPr>
          <a:xfrm flipH="1">
            <a:off x="117231" y="6672775"/>
            <a:ext cx="7224263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1EF621D-36A6-0C29-1AE7-B18C1DC77238}"/>
              </a:ext>
            </a:extLst>
          </p:cNvPr>
          <p:cNvCxnSpPr>
            <a:cxnSpLocks/>
          </p:cNvCxnSpPr>
          <p:nvPr/>
        </p:nvCxnSpPr>
        <p:spPr>
          <a:xfrm flipV="1">
            <a:off x="117231" y="3338732"/>
            <a:ext cx="0" cy="332701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764275E7-3715-7D30-9B2F-247A263E176B}"/>
              </a:ext>
            </a:extLst>
          </p:cNvPr>
          <p:cNvCxnSpPr/>
          <p:nvPr/>
        </p:nvCxnSpPr>
        <p:spPr>
          <a:xfrm>
            <a:off x="117231" y="3338732"/>
            <a:ext cx="1811554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FE85A049-3EAD-9B29-865D-8406403A5034}"/>
              </a:ext>
            </a:extLst>
          </p:cNvPr>
          <p:cNvCxnSpPr/>
          <p:nvPr/>
        </p:nvCxnSpPr>
        <p:spPr>
          <a:xfrm>
            <a:off x="1928785" y="3338732"/>
            <a:ext cx="0" cy="28919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BE8AD4C-9C64-61E1-8704-20ACCFAE7BC3}"/>
              </a:ext>
            </a:extLst>
          </p:cNvPr>
          <p:cNvCxnSpPr/>
          <p:nvPr/>
        </p:nvCxnSpPr>
        <p:spPr>
          <a:xfrm>
            <a:off x="1928785" y="3627928"/>
            <a:ext cx="42561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81181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5B7CE-65F3-F54B-AF01-BA64C9B50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Key changes in Automation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2CFBF1-BF00-4242-F9FD-8B1AFE3D28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914541"/>
          </a:xfrm>
        </p:spPr>
        <p:txBody>
          <a:bodyPr>
            <a:normAutofit/>
          </a:bodyPr>
          <a:lstStyle/>
          <a:p>
            <a:r>
              <a:rPr lang="en-US" sz="1800" dirty="0"/>
              <a:t>Creation of Custom table/file with custom column along with selective attributes which will hold only terminated users for the day.</a:t>
            </a:r>
          </a:p>
          <a:p>
            <a:r>
              <a:rPr lang="en-US" sz="1800" dirty="0"/>
              <a:t>Run Full Workday Aggregation for all those users irrespective of manual validation in Workday in manual discrepancy fix</a:t>
            </a:r>
          </a:p>
          <a:p>
            <a:r>
              <a:rPr lang="en-US" sz="1800" dirty="0"/>
              <a:t>Run single identity refresh for all those users irrespective of manual validation in downstream application.</a:t>
            </a:r>
          </a:p>
          <a:p>
            <a:r>
              <a:rPr lang="en-US" sz="1800" dirty="0"/>
              <a:t>Run Bulk Account Aggregation of all downstream applications instead of manual checks in each applications.</a:t>
            </a:r>
          </a:p>
        </p:txBody>
      </p:sp>
    </p:spTree>
    <p:extLst>
      <p:ext uri="{BB962C8B-B14F-4D97-AF65-F5344CB8AC3E}">
        <p14:creationId xmlns:p14="http://schemas.microsoft.com/office/powerpoint/2010/main" val="30815399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F2ACB-BB03-CC50-CEE7-5DE815496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45237"/>
            <a:ext cx="10515600" cy="1325563"/>
          </a:xfrm>
        </p:spPr>
        <p:txBody>
          <a:bodyPr/>
          <a:lstStyle/>
          <a:p>
            <a:r>
              <a:rPr lang="en-US" dirty="0"/>
              <a:t>Root Cause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58897B-1F58-0B6D-3AA2-209BBF5A80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5181" y="932432"/>
            <a:ext cx="11717079" cy="5776711"/>
          </a:xfrm>
        </p:spPr>
        <p:txBody>
          <a:bodyPr>
            <a:normAutofit/>
          </a:bodyPr>
          <a:lstStyle/>
          <a:p>
            <a:r>
              <a:rPr lang="en-US" sz="1700" dirty="0"/>
              <a:t>Workday don’t include the past terminated users’ details in their daily termed users’ report.</a:t>
            </a:r>
          </a:p>
          <a:p>
            <a:r>
              <a:rPr lang="en-US" sz="1700" dirty="0"/>
              <a:t>Long running FG instances create obstacle in auto launching of scheduled sequential tasks.</a:t>
            </a:r>
          </a:p>
          <a:p>
            <a:pPr marL="0" indent="0">
              <a:buNone/>
            </a:pPr>
            <a:endParaRPr lang="en-US" sz="1700" dirty="0"/>
          </a:p>
          <a:p>
            <a:pPr marL="0" indent="0">
              <a:buNone/>
            </a:pPr>
            <a:endParaRPr lang="en-US" sz="1700" dirty="0"/>
          </a:p>
          <a:p>
            <a:r>
              <a:rPr lang="en-US" sz="1700" dirty="0"/>
              <a:t>SailPoint Connector Exception while connecting target system during the rapid setup leaver task.</a:t>
            </a:r>
          </a:p>
          <a:p>
            <a:endParaRPr lang="en-US" sz="1700" dirty="0"/>
          </a:p>
          <a:p>
            <a:endParaRPr lang="en-US" sz="1700" dirty="0"/>
          </a:p>
          <a:p>
            <a:endParaRPr lang="en-US" sz="1700" dirty="0"/>
          </a:p>
          <a:p>
            <a:endParaRPr lang="en-US" sz="1700" dirty="0"/>
          </a:p>
          <a:p>
            <a:endParaRPr lang="en-US" sz="1700" dirty="0"/>
          </a:p>
          <a:p>
            <a:r>
              <a:rPr lang="en-US" sz="1700" dirty="0"/>
              <a:t>User not available in target while triggering the Leaver Event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EC68140-7731-F4EE-6863-285BB8449B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994" y="2669529"/>
            <a:ext cx="7621064" cy="186716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F584BA7-2102-A194-0CCA-AE60FC2B44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994" y="1602493"/>
            <a:ext cx="7144747" cy="65550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9F3E025-943C-8AD4-447C-A9AAFCCD11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994" y="4813189"/>
            <a:ext cx="7554379" cy="1848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064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Rectangle 136">
            <a:extLst>
              <a:ext uri="{FF2B5EF4-FFF2-40B4-BE49-F238E27FC236}">
                <a16:creationId xmlns:a16="http://schemas.microsoft.com/office/drawing/2014/main" id="{E1B0F827-19BD-DD3C-74FE-F3B1650F443A}"/>
              </a:ext>
            </a:extLst>
          </p:cNvPr>
          <p:cNvSpPr/>
          <p:nvPr/>
        </p:nvSpPr>
        <p:spPr>
          <a:xfrm>
            <a:off x="739609" y="297512"/>
            <a:ext cx="6796906" cy="2934257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CC96F784-E1D3-8C77-E0BE-76FE8354F26D}"/>
              </a:ext>
            </a:extLst>
          </p:cNvPr>
          <p:cNvSpPr>
            <a:spLocks/>
          </p:cNvSpPr>
          <p:nvPr/>
        </p:nvSpPr>
        <p:spPr>
          <a:xfrm>
            <a:off x="860748" y="370849"/>
            <a:ext cx="1584999" cy="8150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kern="100" dirty="0">
                <a:solidFill>
                  <a:schemeClr val="accent4">
                    <a:lumMod val="75000"/>
                  </a:schemeClr>
                </a:solidFill>
                <a:effectLst/>
                <a:latin typeface="Tahoma" panose="020B060403050404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Workday Aggregation task for Terminated users</a:t>
            </a:r>
            <a:br>
              <a:rPr lang="en-US" sz="1000" kern="100" dirty="0">
                <a:solidFill>
                  <a:schemeClr val="accent4">
                    <a:lumMod val="75000"/>
                  </a:schemeClr>
                </a:solidFill>
                <a:effectLst/>
                <a:latin typeface="Tahoma" panose="020B060403050404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US" sz="1000" kern="100" dirty="0">
                <a:solidFill>
                  <a:schemeClr val="accent4">
                    <a:lumMod val="75000"/>
                  </a:schemeClr>
                </a:solidFill>
                <a:effectLst/>
                <a:latin typeface="Tahoma" panose="020B060403050404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(Midnight PST)</a:t>
            </a:r>
            <a:endParaRPr lang="en-US" sz="1000" kern="100" dirty="0">
              <a:solidFill>
                <a:schemeClr val="accent4">
                  <a:lumMod val="75000"/>
                </a:schemeClr>
              </a:solidFill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9" name="Diamond 138">
            <a:extLst>
              <a:ext uri="{FF2B5EF4-FFF2-40B4-BE49-F238E27FC236}">
                <a16:creationId xmlns:a16="http://schemas.microsoft.com/office/drawing/2014/main" id="{ECD2C32D-2C61-8EA3-E4A6-48CB7C9E26F1}"/>
              </a:ext>
            </a:extLst>
          </p:cNvPr>
          <p:cNvSpPr/>
          <p:nvPr/>
        </p:nvSpPr>
        <p:spPr>
          <a:xfrm>
            <a:off x="2864867" y="344815"/>
            <a:ext cx="1823751" cy="744855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kern="100">
                <a:solidFill>
                  <a:schemeClr val="accent4">
                    <a:lumMod val="75000"/>
                  </a:schemeClr>
                </a:solidFill>
                <a:effectLst/>
                <a:latin typeface="Tahoma" panose="020B060403050404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Workday File Transfer</a:t>
            </a:r>
            <a:endParaRPr lang="en-US" sz="1000" kern="100">
              <a:solidFill>
                <a:schemeClr val="accent4">
                  <a:lumMod val="75000"/>
                </a:schemeClr>
              </a:solidFill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D73C3EAD-F0A9-A0CB-770C-253925E9EFF9}"/>
              </a:ext>
            </a:extLst>
          </p:cNvPr>
          <p:cNvSpPr>
            <a:spLocks/>
          </p:cNvSpPr>
          <p:nvPr/>
        </p:nvSpPr>
        <p:spPr>
          <a:xfrm>
            <a:off x="2916937" y="1374785"/>
            <a:ext cx="1532368" cy="5441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kern="100">
                <a:solidFill>
                  <a:schemeClr val="accent4">
                    <a:lumMod val="75000"/>
                  </a:schemeClr>
                </a:solidFill>
                <a:effectLst/>
                <a:latin typeface="Tahoma" panose="020B060403050404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Get the terminated users from WD</a:t>
            </a:r>
            <a:endParaRPr lang="en-US" sz="1000" kern="100">
              <a:solidFill>
                <a:schemeClr val="accent4">
                  <a:lumMod val="75000"/>
                </a:schemeClr>
              </a:solidFill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26E6E927-3815-5C15-4E0D-17A4C0073142}"/>
              </a:ext>
            </a:extLst>
          </p:cNvPr>
          <p:cNvSpPr/>
          <p:nvPr/>
        </p:nvSpPr>
        <p:spPr>
          <a:xfrm>
            <a:off x="4541467" y="2163396"/>
            <a:ext cx="1823751" cy="6394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kern="100" dirty="0">
                <a:solidFill>
                  <a:schemeClr val="accent4">
                    <a:lumMod val="75000"/>
                  </a:schemeClr>
                </a:solidFill>
                <a:effectLst/>
                <a:latin typeface="Tahoma" panose="020B060403050404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Store/</a:t>
            </a:r>
            <a:r>
              <a:rPr lang="en-US" sz="1000" kern="100" dirty="0">
                <a:solidFill>
                  <a:schemeClr val="accent5">
                    <a:lumMod val="75000"/>
                  </a:schemeClr>
                </a:solidFill>
                <a:latin typeface="Tahoma" panose="020B060403050404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verify</a:t>
            </a:r>
            <a:r>
              <a:rPr lang="en-US" sz="1000" kern="100" dirty="0">
                <a:solidFill>
                  <a:schemeClr val="accent4">
                    <a:lumMod val="75000"/>
                  </a:schemeClr>
                </a:solidFill>
                <a:effectLst/>
                <a:latin typeface="Tahoma" panose="020B060403050404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the termed users in S3 bucket as file OR in custom table</a:t>
            </a:r>
            <a:endParaRPr lang="en-US" sz="1000" kern="100" dirty="0">
              <a:solidFill>
                <a:schemeClr val="accent4">
                  <a:lumMod val="75000"/>
                </a:schemeClr>
              </a:solidFill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3B20424D-3A90-2D5E-9CB6-29B3C94A7689}"/>
              </a:ext>
            </a:extLst>
          </p:cNvPr>
          <p:cNvSpPr/>
          <p:nvPr/>
        </p:nvSpPr>
        <p:spPr>
          <a:xfrm>
            <a:off x="4659377" y="1268456"/>
            <a:ext cx="1929348" cy="6853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kern="100">
                <a:solidFill>
                  <a:schemeClr val="accent4">
                    <a:lumMod val="75000"/>
                  </a:schemeClr>
                </a:solidFill>
                <a:effectLst/>
                <a:latin typeface="Tahoma" panose="020B060403050404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Replace the main file/table with latest data and take the backup of old data</a:t>
            </a:r>
            <a:endParaRPr lang="en-US" sz="1000" kern="100">
              <a:solidFill>
                <a:schemeClr val="accent4">
                  <a:lumMod val="75000"/>
                </a:schemeClr>
              </a:solidFill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478549AA-A291-008C-848B-EE1CF4DF7B9C}"/>
              </a:ext>
            </a:extLst>
          </p:cNvPr>
          <p:cNvSpPr>
            <a:spLocks/>
          </p:cNvSpPr>
          <p:nvPr/>
        </p:nvSpPr>
        <p:spPr>
          <a:xfrm>
            <a:off x="828861" y="1304548"/>
            <a:ext cx="1638300" cy="8103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kern="100" dirty="0">
                <a:solidFill>
                  <a:schemeClr val="accent4">
                    <a:lumMod val="75000"/>
                  </a:schemeClr>
                </a:solidFill>
                <a:effectLst/>
                <a:latin typeface="Tahoma" panose="020B060403050404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Internal task of IIQ to find the termed users with effective end date as ‘sysdate’</a:t>
            </a:r>
            <a:endParaRPr lang="en-US" sz="1000" kern="100" dirty="0">
              <a:solidFill>
                <a:schemeClr val="accent4">
                  <a:lumMod val="75000"/>
                </a:schemeClr>
              </a:solidFill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4" name="Cylinder 143">
            <a:extLst>
              <a:ext uri="{FF2B5EF4-FFF2-40B4-BE49-F238E27FC236}">
                <a16:creationId xmlns:a16="http://schemas.microsoft.com/office/drawing/2014/main" id="{2E8ABAD8-3A86-321E-FC38-063638BE2A19}"/>
              </a:ext>
            </a:extLst>
          </p:cNvPr>
          <p:cNvSpPr/>
          <p:nvPr/>
        </p:nvSpPr>
        <p:spPr>
          <a:xfrm>
            <a:off x="6557824" y="2029997"/>
            <a:ext cx="914400" cy="846564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kern="100" dirty="0">
                <a:solidFill>
                  <a:schemeClr val="accent4">
                    <a:lumMod val="75000"/>
                  </a:schemeClr>
                </a:solidFill>
                <a:effectLst/>
                <a:latin typeface="Tahoma" panose="020B060403050404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Custom table or file in S3 bucket</a:t>
            </a:r>
            <a:endParaRPr lang="en-US" sz="1000" kern="100" dirty="0">
              <a:solidFill>
                <a:schemeClr val="accent4">
                  <a:lumMod val="75000"/>
                </a:schemeClr>
              </a:solidFill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5" name="Cylinder 144">
            <a:extLst>
              <a:ext uri="{FF2B5EF4-FFF2-40B4-BE49-F238E27FC236}">
                <a16:creationId xmlns:a16="http://schemas.microsoft.com/office/drawing/2014/main" id="{216348A6-8E99-76F4-CA2F-0DECD13A223A}"/>
              </a:ext>
            </a:extLst>
          </p:cNvPr>
          <p:cNvSpPr/>
          <p:nvPr/>
        </p:nvSpPr>
        <p:spPr>
          <a:xfrm>
            <a:off x="5020057" y="348624"/>
            <a:ext cx="1345162" cy="812081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kern="100" dirty="0">
                <a:solidFill>
                  <a:schemeClr val="accent4">
                    <a:lumMod val="75000"/>
                  </a:schemeClr>
                </a:solidFill>
                <a:effectLst/>
                <a:latin typeface="Tahoma" panose="020B060403050404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Old tables/files containing historic data</a:t>
            </a:r>
            <a:endParaRPr lang="en-US" sz="1000" kern="100" dirty="0">
              <a:solidFill>
                <a:schemeClr val="accent4">
                  <a:lumMod val="75000"/>
                </a:schemeClr>
              </a:solidFill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8DE08ABA-045B-9E31-948F-974852EA213B}"/>
              </a:ext>
            </a:extLst>
          </p:cNvPr>
          <p:cNvSpPr>
            <a:spLocks/>
          </p:cNvSpPr>
          <p:nvPr/>
        </p:nvSpPr>
        <p:spPr>
          <a:xfrm>
            <a:off x="833502" y="2233941"/>
            <a:ext cx="2031365" cy="8768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kern="100" dirty="0">
                <a:solidFill>
                  <a:schemeClr val="accent4">
                    <a:lumMod val="75000"/>
                  </a:schemeClr>
                </a:solidFill>
                <a:effectLst/>
                <a:latin typeface="Tahoma" panose="020B060403050404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Call SPT_IDENTITY to retrieve User Status, Employee Number, Inactive, NEEDS_REFRESH</a:t>
            </a:r>
            <a:endParaRPr lang="en-US" sz="1000" kern="100" dirty="0">
              <a:solidFill>
                <a:schemeClr val="accent4">
                  <a:lumMod val="75000"/>
                </a:schemeClr>
              </a:solidFill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7" name="Cylinder 146">
            <a:extLst>
              <a:ext uri="{FF2B5EF4-FFF2-40B4-BE49-F238E27FC236}">
                <a16:creationId xmlns:a16="http://schemas.microsoft.com/office/drawing/2014/main" id="{2708C00A-EC92-75D5-5DAC-C719D35E354A}"/>
              </a:ext>
            </a:extLst>
          </p:cNvPr>
          <p:cNvSpPr/>
          <p:nvPr/>
        </p:nvSpPr>
        <p:spPr>
          <a:xfrm>
            <a:off x="3115720" y="2253069"/>
            <a:ext cx="1233141" cy="575945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kern="100" dirty="0">
                <a:solidFill>
                  <a:schemeClr val="accent4">
                    <a:lumMod val="75000"/>
                  </a:schemeClr>
                </a:solidFill>
                <a:effectLst/>
                <a:latin typeface="Tahoma" panose="020B060403050404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SPT_IDENTITY table</a:t>
            </a:r>
            <a:endParaRPr lang="en-US" sz="1000" kern="100" dirty="0">
              <a:solidFill>
                <a:schemeClr val="accent4">
                  <a:lumMod val="75000"/>
                </a:schemeClr>
              </a:solidFill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6817BE2F-0827-888A-DDD9-831AA2438108}"/>
              </a:ext>
            </a:extLst>
          </p:cNvPr>
          <p:cNvSpPr>
            <a:spLocks/>
          </p:cNvSpPr>
          <p:nvPr/>
        </p:nvSpPr>
        <p:spPr>
          <a:xfrm>
            <a:off x="9884956" y="1754060"/>
            <a:ext cx="1922145" cy="4238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kern="100" dirty="0">
                <a:solidFill>
                  <a:schemeClr val="accent4">
                    <a:lumMod val="75000"/>
                  </a:schemeClr>
                </a:solidFill>
                <a:effectLst/>
                <a:latin typeface="Tahoma" panose="020B060403050404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4. Refresh Terminated Users Task</a:t>
            </a:r>
            <a:endParaRPr lang="en-US" sz="1000" kern="100" dirty="0">
              <a:solidFill>
                <a:schemeClr val="accent4">
                  <a:lumMod val="75000"/>
                </a:schemeClr>
              </a:solidFill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B7245425-0F14-8416-9E0C-C18D5B3D8FA9}"/>
              </a:ext>
            </a:extLst>
          </p:cNvPr>
          <p:cNvSpPr>
            <a:spLocks/>
          </p:cNvSpPr>
          <p:nvPr/>
        </p:nvSpPr>
        <p:spPr>
          <a:xfrm>
            <a:off x="7739267" y="1496267"/>
            <a:ext cx="1908175" cy="7111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kern="100" dirty="0">
                <a:solidFill>
                  <a:schemeClr val="accent4">
                    <a:lumMod val="75000"/>
                  </a:schemeClr>
                </a:solidFill>
                <a:effectLst/>
                <a:latin typeface="Tahoma" panose="020B060403050404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4.1 Workday Bulk Aggregation Task for terminated users</a:t>
            </a:r>
            <a:endParaRPr lang="en-US" sz="1000" kern="100" dirty="0">
              <a:solidFill>
                <a:schemeClr val="accent4">
                  <a:lumMod val="75000"/>
                </a:schemeClr>
              </a:solidFill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F5AA8957-856A-BA5E-5899-D2D7F92E4554}"/>
              </a:ext>
            </a:extLst>
          </p:cNvPr>
          <p:cNvSpPr>
            <a:spLocks/>
          </p:cNvSpPr>
          <p:nvPr/>
        </p:nvSpPr>
        <p:spPr>
          <a:xfrm>
            <a:off x="7795039" y="2477675"/>
            <a:ext cx="1921394" cy="7111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kern="100">
                <a:solidFill>
                  <a:schemeClr val="accent4">
                    <a:lumMod val="75000"/>
                  </a:schemeClr>
                </a:solidFill>
                <a:effectLst/>
                <a:latin typeface="Tahoma" panose="020B060403050404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Fetch Users from Custom table to do bulk WD Aggregation</a:t>
            </a:r>
            <a:endParaRPr lang="en-US" sz="1000" kern="100">
              <a:solidFill>
                <a:schemeClr val="accent4">
                  <a:lumMod val="75000"/>
                </a:schemeClr>
              </a:solidFill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3B1A9735-7613-3173-CE6D-EC64D2C66156}"/>
              </a:ext>
            </a:extLst>
          </p:cNvPr>
          <p:cNvSpPr>
            <a:spLocks/>
          </p:cNvSpPr>
          <p:nvPr/>
        </p:nvSpPr>
        <p:spPr>
          <a:xfrm>
            <a:off x="7818758" y="351719"/>
            <a:ext cx="1711959" cy="8669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kern="100" dirty="0">
                <a:solidFill>
                  <a:schemeClr val="accent4">
                    <a:lumMod val="75000"/>
                  </a:schemeClr>
                </a:solidFill>
                <a:effectLst/>
                <a:latin typeface="Tahoma" panose="020B060403050404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Workday Delta Aggregation and Identity Refresh Synchronize Attributes Sequential Task</a:t>
            </a:r>
            <a:endParaRPr lang="en-US" sz="1000" kern="100" dirty="0">
              <a:solidFill>
                <a:schemeClr val="accent4">
                  <a:lumMod val="75000"/>
                </a:schemeClr>
              </a:solidFill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CE2DF0A7-6AD4-0088-EA79-C59F2790E84E}"/>
              </a:ext>
            </a:extLst>
          </p:cNvPr>
          <p:cNvSpPr>
            <a:spLocks/>
          </p:cNvSpPr>
          <p:nvPr/>
        </p:nvSpPr>
        <p:spPr>
          <a:xfrm>
            <a:off x="9789239" y="351720"/>
            <a:ext cx="2080625" cy="11902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000" kern="100" dirty="0">
                <a:solidFill>
                  <a:schemeClr val="accent4">
                    <a:lumMod val="75000"/>
                  </a:schemeClr>
                </a:solidFill>
                <a:effectLst/>
                <a:latin typeface="Tahoma" panose="020B060403050404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Workday Delta Aggregation</a:t>
            </a:r>
            <a:endParaRPr lang="en-US" sz="1000" kern="100" dirty="0">
              <a:solidFill>
                <a:schemeClr val="accent4">
                  <a:lumMod val="75000"/>
                </a:schemeClr>
              </a:solidFill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000" kern="100" dirty="0">
                <a:solidFill>
                  <a:schemeClr val="accent4">
                    <a:lumMod val="75000"/>
                  </a:schemeClr>
                </a:solidFill>
                <a:effectLst/>
                <a:latin typeface="Tahoma" panose="020B060403050404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Refresh Identity Cube for Synch Attribute</a:t>
            </a:r>
            <a:endParaRPr lang="en-US" sz="1000" kern="100" dirty="0">
              <a:solidFill>
                <a:schemeClr val="accent4">
                  <a:lumMod val="75000"/>
                </a:schemeClr>
              </a:solidFill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1000" kern="100" dirty="0">
                <a:solidFill>
                  <a:schemeClr val="accent4">
                    <a:lumMod val="75000"/>
                  </a:schemeClr>
                </a:solidFill>
                <a:effectLst/>
                <a:latin typeface="Tahoma" panose="020B060403050404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Refresh Identity Cube for Role Assignment</a:t>
            </a:r>
            <a:endParaRPr lang="en-US" sz="1000" kern="100" dirty="0">
              <a:solidFill>
                <a:schemeClr val="accent4">
                  <a:lumMod val="75000"/>
                </a:schemeClr>
              </a:solidFill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70" name="Diamond 169">
            <a:extLst>
              <a:ext uri="{FF2B5EF4-FFF2-40B4-BE49-F238E27FC236}">
                <a16:creationId xmlns:a16="http://schemas.microsoft.com/office/drawing/2014/main" id="{ABD909CF-E47E-6CB6-CC5D-E45A328237C8}"/>
              </a:ext>
            </a:extLst>
          </p:cNvPr>
          <p:cNvSpPr/>
          <p:nvPr/>
        </p:nvSpPr>
        <p:spPr>
          <a:xfrm>
            <a:off x="10012903" y="2459720"/>
            <a:ext cx="1610239" cy="857250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kern="100" dirty="0">
                <a:solidFill>
                  <a:schemeClr val="accent4">
                    <a:lumMod val="75000"/>
                  </a:schemeClr>
                </a:solidFill>
                <a:effectLst/>
                <a:latin typeface="Tahoma" panose="020B060403050404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NEEDS_REFRESH = 0</a:t>
            </a:r>
            <a:endParaRPr lang="en-US" sz="1000" kern="100" dirty="0">
              <a:solidFill>
                <a:schemeClr val="accent4">
                  <a:lumMod val="75000"/>
                </a:schemeClr>
              </a:solidFill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C671172B-C96D-5FDC-744B-F095E7D609A0}"/>
              </a:ext>
            </a:extLst>
          </p:cNvPr>
          <p:cNvSpPr>
            <a:spLocks/>
          </p:cNvSpPr>
          <p:nvPr/>
        </p:nvSpPr>
        <p:spPr>
          <a:xfrm>
            <a:off x="7444425" y="4645091"/>
            <a:ext cx="1902460" cy="4407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kern="100" dirty="0">
                <a:solidFill>
                  <a:schemeClr val="accent4">
                    <a:lumMod val="75000"/>
                  </a:schemeClr>
                </a:solidFill>
                <a:effectLst/>
                <a:latin typeface="Tahoma" panose="020B060403050404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4.2 Bulk Single Identity Refresh Task</a:t>
            </a:r>
            <a:endParaRPr lang="en-US" sz="1000" kern="100" dirty="0">
              <a:solidFill>
                <a:schemeClr val="accent4">
                  <a:lumMod val="75000"/>
                </a:schemeClr>
              </a:solidFill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91AF7A8B-553F-0DD7-6755-AAC9D5B0001A}"/>
              </a:ext>
            </a:extLst>
          </p:cNvPr>
          <p:cNvSpPr>
            <a:spLocks/>
          </p:cNvSpPr>
          <p:nvPr/>
        </p:nvSpPr>
        <p:spPr>
          <a:xfrm>
            <a:off x="7637564" y="3627928"/>
            <a:ext cx="1844362" cy="658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kern="100">
                <a:solidFill>
                  <a:schemeClr val="accent4">
                    <a:lumMod val="75000"/>
                  </a:schemeClr>
                </a:solidFill>
                <a:effectLst/>
                <a:latin typeface="Tahoma" panose="020B060403050404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Ensure all users are refreshed with NEEDS_REFRESH value 0</a:t>
            </a:r>
            <a:endParaRPr lang="en-US" sz="1000" kern="100">
              <a:solidFill>
                <a:schemeClr val="accent4">
                  <a:lumMod val="75000"/>
                </a:schemeClr>
              </a:solidFill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024E0FB0-A783-43B3-988A-1592DD83813C}"/>
              </a:ext>
            </a:extLst>
          </p:cNvPr>
          <p:cNvSpPr>
            <a:spLocks/>
          </p:cNvSpPr>
          <p:nvPr/>
        </p:nvSpPr>
        <p:spPr>
          <a:xfrm>
            <a:off x="9654648" y="4388287"/>
            <a:ext cx="2247833" cy="4222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kern="100" dirty="0">
                <a:solidFill>
                  <a:schemeClr val="accent4">
                    <a:lumMod val="75000"/>
                  </a:schemeClr>
                </a:solidFill>
                <a:effectLst/>
                <a:latin typeface="Tahoma" panose="020B060403050404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Workday Bulk Aggregation task is complete</a:t>
            </a:r>
            <a:endParaRPr lang="en-US" sz="1000" kern="100" dirty="0">
              <a:solidFill>
                <a:schemeClr val="accent4">
                  <a:lumMod val="75000"/>
                </a:schemeClr>
              </a:solidFill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3B7F46D1-F805-9216-93F6-D3EBC6D7AA6C}"/>
              </a:ext>
            </a:extLst>
          </p:cNvPr>
          <p:cNvSpPr>
            <a:spLocks/>
          </p:cNvSpPr>
          <p:nvPr/>
        </p:nvSpPr>
        <p:spPr>
          <a:xfrm>
            <a:off x="9617760" y="3598798"/>
            <a:ext cx="2282190" cy="5955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kern="100" dirty="0">
                <a:solidFill>
                  <a:schemeClr val="accent4">
                    <a:lumMod val="75000"/>
                  </a:schemeClr>
                </a:solidFill>
                <a:effectLst/>
                <a:latin typeface="Tahoma" panose="020B060403050404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Feed the users in WD Bulk Aggregation &amp; Bulk single Identity refresh task at same time</a:t>
            </a:r>
            <a:endParaRPr lang="en-US" sz="1000" kern="100" dirty="0">
              <a:solidFill>
                <a:schemeClr val="accent4">
                  <a:lumMod val="75000"/>
                </a:schemeClr>
              </a:solidFill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03" name="Rectangle 302">
            <a:extLst>
              <a:ext uri="{FF2B5EF4-FFF2-40B4-BE49-F238E27FC236}">
                <a16:creationId xmlns:a16="http://schemas.microsoft.com/office/drawing/2014/main" id="{C6C280BD-BCBA-8A85-7057-4AB2EDA3769F}"/>
              </a:ext>
            </a:extLst>
          </p:cNvPr>
          <p:cNvSpPr>
            <a:spLocks/>
          </p:cNvSpPr>
          <p:nvPr/>
        </p:nvSpPr>
        <p:spPr>
          <a:xfrm>
            <a:off x="2354403" y="3444225"/>
            <a:ext cx="2472355" cy="9064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kern="100" dirty="0">
                <a:solidFill>
                  <a:schemeClr val="accent4">
                    <a:lumMod val="75000"/>
                  </a:schemeClr>
                </a:solidFill>
                <a:effectLst/>
                <a:latin typeface="Tahoma" panose="020B060403050404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Confirmed all users are refreshed with NEEDS_REFRESH = 0, Discard ‘Active’ users as they REHIRED. Accept only users with Inactive = true</a:t>
            </a:r>
            <a:endParaRPr lang="en-US" sz="1000" kern="100" dirty="0">
              <a:solidFill>
                <a:schemeClr val="accent4">
                  <a:lumMod val="75000"/>
                </a:schemeClr>
              </a:solidFill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04" name="Rectangle 303">
            <a:extLst>
              <a:ext uri="{FF2B5EF4-FFF2-40B4-BE49-F238E27FC236}">
                <a16:creationId xmlns:a16="http://schemas.microsoft.com/office/drawing/2014/main" id="{2A83B6ED-EDE6-0BFA-C4CB-64F85DA47E86}"/>
              </a:ext>
            </a:extLst>
          </p:cNvPr>
          <p:cNvSpPr>
            <a:spLocks/>
          </p:cNvSpPr>
          <p:nvPr/>
        </p:nvSpPr>
        <p:spPr>
          <a:xfrm>
            <a:off x="650856" y="4261012"/>
            <a:ext cx="1520986" cy="5200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kern="100" dirty="0">
                <a:solidFill>
                  <a:schemeClr val="accent4">
                    <a:lumMod val="75000"/>
                  </a:schemeClr>
                </a:solidFill>
                <a:effectLst/>
                <a:latin typeface="Tahoma" panose="020B060403050404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OIG Bulk Aggregation Single Account</a:t>
            </a:r>
            <a:endParaRPr lang="en-US" sz="1000" kern="100" dirty="0">
              <a:solidFill>
                <a:schemeClr val="accent4">
                  <a:lumMod val="75000"/>
                </a:schemeClr>
              </a:solidFill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05" name="Rectangle 304">
            <a:extLst>
              <a:ext uri="{FF2B5EF4-FFF2-40B4-BE49-F238E27FC236}">
                <a16:creationId xmlns:a16="http://schemas.microsoft.com/office/drawing/2014/main" id="{8E8FF8EB-855A-163D-BB97-6B0C018C9367}"/>
              </a:ext>
            </a:extLst>
          </p:cNvPr>
          <p:cNvSpPr>
            <a:spLocks/>
          </p:cNvSpPr>
          <p:nvPr/>
        </p:nvSpPr>
        <p:spPr>
          <a:xfrm>
            <a:off x="2341551" y="4695418"/>
            <a:ext cx="3521803" cy="16692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kern="100" dirty="0">
                <a:solidFill>
                  <a:schemeClr val="accent4">
                    <a:lumMod val="75000"/>
                  </a:schemeClr>
                </a:solidFill>
                <a:effectLst/>
                <a:latin typeface="Tahoma" panose="020B060403050404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Verification of below values from respective applications.</a:t>
            </a:r>
            <a:endParaRPr lang="en-US" sz="1000" kern="100" dirty="0">
              <a:solidFill>
                <a:schemeClr val="accent4">
                  <a:lumMod val="75000"/>
                </a:schemeClr>
              </a:solidFill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000" kern="100" dirty="0">
                <a:solidFill>
                  <a:schemeClr val="accent4">
                    <a:lumMod val="75000"/>
                  </a:schemeClr>
                </a:solidFill>
                <a:effectLst/>
                <a:latin typeface="Tahoma" panose="020B060403050404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USER_STATUS = ACTIVE in OIG</a:t>
            </a:r>
            <a:endParaRPr lang="en-US" sz="1000" kern="100" dirty="0">
              <a:solidFill>
                <a:schemeClr val="accent4">
                  <a:lumMod val="75000"/>
                </a:schemeClr>
              </a:solidFill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000" kern="100" dirty="0">
                <a:solidFill>
                  <a:schemeClr val="accent4">
                    <a:lumMod val="75000"/>
                  </a:schemeClr>
                </a:solidFill>
                <a:effectLst/>
                <a:latin typeface="Tahoma" panose="020B060403050404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userAccountControl = 514, bbyHREmployeeStatus = Inactive in AD</a:t>
            </a:r>
            <a:endParaRPr lang="en-US" sz="1000" kern="100" dirty="0">
              <a:solidFill>
                <a:schemeClr val="accent4">
                  <a:lumMod val="75000"/>
                </a:schemeClr>
              </a:solidFill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000" kern="100" dirty="0">
                <a:solidFill>
                  <a:schemeClr val="accent4">
                    <a:lumMod val="75000"/>
                  </a:schemeClr>
                </a:solidFill>
                <a:effectLst/>
                <a:latin typeface="Tahoma" panose="020B060403050404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ds-pwp-account-disabled = true, bbEmploymentStatus = Inactive in OUD</a:t>
            </a:r>
            <a:endParaRPr lang="en-US" sz="1000" kern="100" dirty="0">
              <a:solidFill>
                <a:schemeClr val="accent4">
                  <a:lumMod val="75000"/>
                </a:schemeClr>
              </a:solidFill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1000" kern="100" dirty="0">
                <a:solidFill>
                  <a:schemeClr val="accent4">
                    <a:lumMod val="75000"/>
                  </a:schemeClr>
                </a:solidFill>
                <a:effectLst/>
                <a:latin typeface="Tahoma" panose="020B060403050404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EMP_TYP_CDE, EMP_STAT_CDE = Inactive in Lenel</a:t>
            </a:r>
            <a:endParaRPr lang="en-US" sz="1000" kern="100" dirty="0">
              <a:solidFill>
                <a:schemeClr val="accent4">
                  <a:lumMod val="75000"/>
                </a:schemeClr>
              </a:solidFill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06" name="Diamond 305">
            <a:extLst>
              <a:ext uri="{FF2B5EF4-FFF2-40B4-BE49-F238E27FC236}">
                <a16:creationId xmlns:a16="http://schemas.microsoft.com/office/drawing/2014/main" id="{516B97C6-E959-2A98-385D-748563BBC9D6}"/>
              </a:ext>
            </a:extLst>
          </p:cNvPr>
          <p:cNvSpPr/>
          <p:nvPr/>
        </p:nvSpPr>
        <p:spPr>
          <a:xfrm>
            <a:off x="6017955" y="5137044"/>
            <a:ext cx="1191260" cy="847725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kern="100" dirty="0">
                <a:solidFill>
                  <a:schemeClr val="accent4">
                    <a:lumMod val="75000"/>
                  </a:schemeClr>
                </a:solidFill>
                <a:effectLst/>
                <a:latin typeface="Tahoma" panose="020B060403050404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If true</a:t>
            </a:r>
            <a:endParaRPr lang="en-US" sz="1000" kern="100" dirty="0">
              <a:solidFill>
                <a:schemeClr val="accent4">
                  <a:lumMod val="75000"/>
                </a:schemeClr>
              </a:solidFill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07" name="Rectangle 306">
            <a:extLst>
              <a:ext uri="{FF2B5EF4-FFF2-40B4-BE49-F238E27FC236}">
                <a16:creationId xmlns:a16="http://schemas.microsoft.com/office/drawing/2014/main" id="{C9E1AECF-0E3A-D9D3-3C69-F6BD8CB5EE42}"/>
              </a:ext>
            </a:extLst>
          </p:cNvPr>
          <p:cNvSpPr>
            <a:spLocks/>
          </p:cNvSpPr>
          <p:nvPr/>
        </p:nvSpPr>
        <p:spPr>
          <a:xfrm>
            <a:off x="650856" y="4858236"/>
            <a:ext cx="1520986" cy="4997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kern="100" dirty="0">
                <a:solidFill>
                  <a:schemeClr val="accent4">
                    <a:lumMod val="75000"/>
                  </a:schemeClr>
                </a:solidFill>
                <a:effectLst/>
                <a:latin typeface="Tahoma" panose="020B060403050404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AD Bulk Aggregation Single Account</a:t>
            </a:r>
            <a:endParaRPr lang="en-US" sz="1000" kern="100" dirty="0">
              <a:solidFill>
                <a:schemeClr val="accent4">
                  <a:lumMod val="75000"/>
                </a:schemeClr>
              </a:solidFill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08" name="Rectangle 307">
            <a:extLst>
              <a:ext uri="{FF2B5EF4-FFF2-40B4-BE49-F238E27FC236}">
                <a16:creationId xmlns:a16="http://schemas.microsoft.com/office/drawing/2014/main" id="{3A18DD68-FB1E-2EB6-D134-64CDA6B77FBA}"/>
              </a:ext>
            </a:extLst>
          </p:cNvPr>
          <p:cNvSpPr>
            <a:spLocks/>
          </p:cNvSpPr>
          <p:nvPr/>
        </p:nvSpPr>
        <p:spPr>
          <a:xfrm>
            <a:off x="647103" y="5445314"/>
            <a:ext cx="1507603" cy="4997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kern="100" dirty="0">
                <a:solidFill>
                  <a:schemeClr val="accent4">
                    <a:lumMod val="75000"/>
                  </a:schemeClr>
                </a:solidFill>
                <a:effectLst/>
                <a:latin typeface="Tahoma" panose="020B060403050404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OUD Bulk Aggregation Single Account</a:t>
            </a:r>
            <a:endParaRPr lang="en-US" sz="1000" kern="100" dirty="0">
              <a:solidFill>
                <a:schemeClr val="accent4">
                  <a:lumMod val="75000"/>
                </a:schemeClr>
              </a:solidFill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09" name="Rectangle 308">
            <a:extLst>
              <a:ext uri="{FF2B5EF4-FFF2-40B4-BE49-F238E27FC236}">
                <a16:creationId xmlns:a16="http://schemas.microsoft.com/office/drawing/2014/main" id="{C3F071E0-9F42-7202-CD9E-7D18B8FD6F1D}"/>
              </a:ext>
            </a:extLst>
          </p:cNvPr>
          <p:cNvSpPr>
            <a:spLocks/>
          </p:cNvSpPr>
          <p:nvPr/>
        </p:nvSpPr>
        <p:spPr>
          <a:xfrm>
            <a:off x="630226" y="6041468"/>
            <a:ext cx="1562246" cy="4368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kern="100" dirty="0">
                <a:solidFill>
                  <a:schemeClr val="accent4">
                    <a:lumMod val="75000"/>
                  </a:schemeClr>
                </a:solidFill>
                <a:effectLst/>
                <a:latin typeface="Tahoma" panose="020B060403050404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LENEL Bulk Aggregation Single Account</a:t>
            </a:r>
            <a:endParaRPr lang="en-US" sz="1000" kern="100" dirty="0">
              <a:solidFill>
                <a:schemeClr val="accent4">
                  <a:lumMod val="75000"/>
                </a:schemeClr>
              </a:solidFill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18" name="Rectangle 317">
            <a:extLst>
              <a:ext uri="{FF2B5EF4-FFF2-40B4-BE49-F238E27FC236}">
                <a16:creationId xmlns:a16="http://schemas.microsoft.com/office/drawing/2014/main" id="{1F0F16AB-BAF2-ED21-B26B-4A8002547728}"/>
              </a:ext>
            </a:extLst>
          </p:cNvPr>
          <p:cNvSpPr>
            <a:spLocks/>
          </p:cNvSpPr>
          <p:nvPr/>
        </p:nvSpPr>
        <p:spPr>
          <a:xfrm>
            <a:off x="6139058" y="6189724"/>
            <a:ext cx="797092" cy="4155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kern="100">
                <a:solidFill>
                  <a:schemeClr val="accent4">
                    <a:lumMod val="75000"/>
                  </a:schemeClr>
                </a:solidFill>
                <a:effectLst/>
                <a:latin typeface="Tahoma" panose="020B060403050404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Else Exit</a:t>
            </a:r>
            <a:endParaRPr lang="en-US" sz="1000" kern="100">
              <a:solidFill>
                <a:schemeClr val="accent4">
                  <a:lumMod val="75000"/>
                </a:schemeClr>
              </a:solidFill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26" name="Diamond 325">
            <a:extLst>
              <a:ext uri="{FF2B5EF4-FFF2-40B4-BE49-F238E27FC236}">
                <a16:creationId xmlns:a16="http://schemas.microsoft.com/office/drawing/2014/main" id="{DC56C010-21D7-EE3A-4621-11CC1A808967}"/>
              </a:ext>
            </a:extLst>
          </p:cNvPr>
          <p:cNvSpPr/>
          <p:nvPr/>
        </p:nvSpPr>
        <p:spPr>
          <a:xfrm>
            <a:off x="5920973" y="4099292"/>
            <a:ext cx="1426284" cy="847725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kern="100" dirty="0">
                <a:solidFill>
                  <a:schemeClr val="accent4">
                    <a:lumMod val="75000"/>
                  </a:schemeClr>
                </a:solidFill>
                <a:effectLst/>
                <a:latin typeface="Tahoma" panose="020B060403050404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Connect IIQ DB</a:t>
            </a:r>
            <a:r>
              <a:rPr lang="en-US" sz="1000" kern="100" dirty="0">
                <a:solidFill>
                  <a:schemeClr val="accent4">
                    <a:lumMod val="75000"/>
                  </a:schemeClr>
                </a:solidFill>
                <a:latin typeface="Tahoma" panose="020B060403050404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/ Read File</a:t>
            </a:r>
            <a:endParaRPr lang="en-US" sz="1000" kern="100" dirty="0">
              <a:solidFill>
                <a:schemeClr val="accent4">
                  <a:lumMod val="75000"/>
                </a:schemeClr>
              </a:solidFill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29" name="Rectangle 328">
            <a:extLst>
              <a:ext uri="{FF2B5EF4-FFF2-40B4-BE49-F238E27FC236}">
                <a16:creationId xmlns:a16="http://schemas.microsoft.com/office/drawing/2014/main" id="{EF833AB7-E88E-1951-E366-B204EABA47BC}"/>
              </a:ext>
            </a:extLst>
          </p:cNvPr>
          <p:cNvSpPr/>
          <p:nvPr/>
        </p:nvSpPr>
        <p:spPr>
          <a:xfrm>
            <a:off x="7653279" y="5545546"/>
            <a:ext cx="1590675" cy="5981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kern="100">
                <a:solidFill>
                  <a:schemeClr val="accent4">
                    <a:lumMod val="75000"/>
                  </a:schemeClr>
                </a:solidFill>
                <a:effectLst/>
                <a:latin typeface="Tahoma" panose="020B060403050404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updated the value CUSTOM_LEAVER = 1 in custom table</a:t>
            </a:r>
            <a:endParaRPr lang="en-US" sz="1000" kern="100">
              <a:solidFill>
                <a:schemeClr val="accent4">
                  <a:lumMod val="75000"/>
                </a:schemeClr>
              </a:solidFill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33" name="Rectangle 332">
            <a:extLst>
              <a:ext uri="{FF2B5EF4-FFF2-40B4-BE49-F238E27FC236}">
                <a16:creationId xmlns:a16="http://schemas.microsoft.com/office/drawing/2014/main" id="{D9CCE15F-943B-6377-FA49-0664FCABBF22}"/>
              </a:ext>
            </a:extLst>
          </p:cNvPr>
          <p:cNvSpPr/>
          <p:nvPr/>
        </p:nvSpPr>
        <p:spPr>
          <a:xfrm>
            <a:off x="5417611" y="3381547"/>
            <a:ext cx="1749491" cy="5695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kern="100" dirty="0">
                <a:solidFill>
                  <a:schemeClr val="accent4">
                    <a:lumMod val="75000"/>
                  </a:schemeClr>
                </a:solidFill>
                <a:effectLst/>
                <a:latin typeface="Tahoma" panose="020B060403050404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update the value CUSTOM_LEAVER = 1 in custom table</a:t>
            </a:r>
            <a:endParaRPr lang="en-US" sz="1000" kern="100" dirty="0">
              <a:solidFill>
                <a:schemeClr val="accent4">
                  <a:lumMod val="75000"/>
                </a:schemeClr>
              </a:solidFill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339" name="Straight Connector 338">
            <a:extLst>
              <a:ext uri="{FF2B5EF4-FFF2-40B4-BE49-F238E27FC236}">
                <a16:creationId xmlns:a16="http://schemas.microsoft.com/office/drawing/2014/main" id="{9C5B4A2D-CC4D-C603-3C62-136401EA4453}"/>
              </a:ext>
            </a:extLst>
          </p:cNvPr>
          <p:cNvCxnSpPr>
            <a:cxnSpLocks/>
          </p:cNvCxnSpPr>
          <p:nvPr/>
        </p:nvCxnSpPr>
        <p:spPr>
          <a:xfrm>
            <a:off x="11986591" y="234012"/>
            <a:ext cx="0" cy="2019057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70" name="Rectangle 369">
            <a:extLst>
              <a:ext uri="{FF2B5EF4-FFF2-40B4-BE49-F238E27FC236}">
                <a16:creationId xmlns:a16="http://schemas.microsoft.com/office/drawing/2014/main" id="{D4D15FA1-C982-854C-F015-420BFC5A2C0A}"/>
              </a:ext>
            </a:extLst>
          </p:cNvPr>
          <p:cNvSpPr/>
          <p:nvPr/>
        </p:nvSpPr>
        <p:spPr>
          <a:xfrm>
            <a:off x="9664042" y="5093367"/>
            <a:ext cx="2383293" cy="15474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kern="100" dirty="0">
                <a:solidFill>
                  <a:schemeClr val="accent4">
                    <a:lumMod val="75000"/>
                  </a:schemeClr>
                </a:solidFill>
                <a:effectLst/>
                <a:latin typeface="Tahoma" panose="020B060403050404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Trigger Leaver Event for those users CUSTOM_LEAVER = 1</a:t>
            </a:r>
            <a:endParaRPr lang="en-US" sz="1000" kern="100" dirty="0">
              <a:solidFill>
                <a:schemeClr val="accent4">
                  <a:lumMod val="75000"/>
                </a:schemeClr>
              </a:solidFill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457200" marR="0" indent="-2286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kern="100" dirty="0">
                <a:solidFill>
                  <a:schemeClr val="accent4">
                    <a:lumMod val="75000"/>
                  </a:schemeClr>
                </a:solidFill>
                <a:effectLst/>
                <a:latin typeface="Tahoma" panose="020B060403050404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1. Task: BBY Update Rapid Setup Attribute Task</a:t>
            </a:r>
            <a:endParaRPr lang="en-US" sz="1000" kern="100" dirty="0">
              <a:solidFill>
                <a:schemeClr val="accent4">
                  <a:lumMod val="75000"/>
                </a:schemeClr>
              </a:solidFill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457200" marR="0" indent="-2286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kern="100" dirty="0">
                <a:solidFill>
                  <a:schemeClr val="accent4">
                    <a:lumMod val="75000"/>
                  </a:schemeClr>
                </a:solidFill>
                <a:effectLst/>
                <a:latin typeface="Tahoma" panose="020B060403050404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2. Rule: WDBulkAggregation</a:t>
            </a:r>
            <a:endParaRPr lang="en-US" sz="1000" kern="100" dirty="0">
              <a:solidFill>
                <a:schemeClr val="accent4">
                  <a:lumMod val="75000"/>
                </a:schemeClr>
              </a:solidFill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457200" marR="0" indent="-228600" algn="just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kern="100" dirty="0">
                <a:solidFill>
                  <a:schemeClr val="accent4">
                    <a:lumMod val="75000"/>
                  </a:schemeClr>
                </a:solidFill>
                <a:effectLst/>
                <a:latin typeface="Tahoma" panose="020B060403050404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3. Run 'Single Identity Refresh Job'</a:t>
            </a:r>
            <a:endParaRPr lang="en-US" sz="1000" kern="100" dirty="0">
              <a:solidFill>
                <a:schemeClr val="accent4">
                  <a:lumMod val="75000"/>
                </a:schemeClr>
              </a:solidFill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71" name="Diamond 370">
            <a:extLst>
              <a:ext uri="{FF2B5EF4-FFF2-40B4-BE49-F238E27FC236}">
                <a16:creationId xmlns:a16="http://schemas.microsoft.com/office/drawing/2014/main" id="{A58BDAD9-1CC3-340C-E198-0561C34D9CB9}"/>
              </a:ext>
            </a:extLst>
          </p:cNvPr>
          <p:cNvSpPr/>
          <p:nvPr/>
        </p:nvSpPr>
        <p:spPr>
          <a:xfrm>
            <a:off x="537104" y="3505681"/>
            <a:ext cx="1391681" cy="712470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kern="100">
                <a:solidFill>
                  <a:schemeClr val="accent4">
                    <a:lumMod val="75000"/>
                  </a:schemeClr>
                </a:solidFill>
                <a:effectLst/>
                <a:latin typeface="Tahoma" panose="020B060403050404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Inactive = true</a:t>
            </a:r>
            <a:endParaRPr lang="en-US" sz="1000" kern="100">
              <a:solidFill>
                <a:schemeClr val="accent4">
                  <a:lumMod val="75000"/>
                </a:schemeClr>
              </a:solidFill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375" name="Straight Connector 374">
            <a:extLst>
              <a:ext uri="{FF2B5EF4-FFF2-40B4-BE49-F238E27FC236}">
                <a16:creationId xmlns:a16="http://schemas.microsoft.com/office/drawing/2014/main" id="{0C558E46-6229-2B8C-8D78-1EEA7563E8C4}"/>
              </a:ext>
            </a:extLst>
          </p:cNvPr>
          <p:cNvCxnSpPr>
            <a:cxnSpLocks/>
            <a:stCxn id="326" idx="1"/>
          </p:cNvCxnSpPr>
          <p:nvPr/>
        </p:nvCxnSpPr>
        <p:spPr>
          <a:xfrm flipH="1" flipV="1">
            <a:off x="5123864" y="4517027"/>
            <a:ext cx="797109" cy="612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79" name="Straight Connector 378">
            <a:extLst>
              <a:ext uri="{FF2B5EF4-FFF2-40B4-BE49-F238E27FC236}">
                <a16:creationId xmlns:a16="http://schemas.microsoft.com/office/drawing/2014/main" id="{DC7AD3F9-75E8-F395-F9AE-987F6F8CC103}"/>
              </a:ext>
            </a:extLst>
          </p:cNvPr>
          <p:cNvCxnSpPr/>
          <p:nvPr/>
        </p:nvCxnSpPr>
        <p:spPr>
          <a:xfrm flipV="1">
            <a:off x="5118100" y="3314120"/>
            <a:ext cx="0" cy="121395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81" name="Straight Connector 380">
            <a:extLst>
              <a:ext uri="{FF2B5EF4-FFF2-40B4-BE49-F238E27FC236}">
                <a16:creationId xmlns:a16="http://schemas.microsoft.com/office/drawing/2014/main" id="{97BDCD6C-3790-04AC-9C97-F5AB1523F6CA}"/>
              </a:ext>
            </a:extLst>
          </p:cNvPr>
          <p:cNvCxnSpPr/>
          <p:nvPr/>
        </p:nvCxnSpPr>
        <p:spPr>
          <a:xfrm flipH="1">
            <a:off x="1849184" y="3316970"/>
            <a:ext cx="3281616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85" name="Straight Arrow Connector 384">
            <a:extLst>
              <a:ext uri="{FF2B5EF4-FFF2-40B4-BE49-F238E27FC236}">
                <a16:creationId xmlns:a16="http://schemas.microsoft.com/office/drawing/2014/main" id="{715B0E12-888D-2C3C-5318-E281DC680001}"/>
              </a:ext>
            </a:extLst>
          </p:cNvPr>
          <p:cNvCxnSpPr>
            <a:endCxn id="146" idx="2"/>
          </p:cNvCxnSpPr>
          <p:nvPr/>
        </p:nvCxnSpPr>
        <p:spPr>
          <a:xfrm flipV="1">
            <a:off x="1849184" y="3110811"/>
            <a:ext cx="1" cy="2033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90" name="Straight Connector 389">
            <a:extLst>
              <a:ext uri="{FF2B5EF4-FFF2-40B4-BE49-F238E27FC236}">
                <a16:creationId xmlns:a16="http://schemas.microsoft.com/office/drawing/2014/main" id="{276045BA-9068-0737-5AAA-35FDC91B6801}"/>
              </a:ext>
            </a:extLst>
          </p:cNvPr>
          <p:cNvCxnSpPr>
            <a:cxnSpLocks/>
          </p:cNvCxnSpPr>
          <p:nvPr/>
        </p:nvCxnSpPr>
        <p:spPr>
          <a:xfrm flipV="1">
            <a:off x="6845300" y="234012"/>
            <a:ext cx="0" cy="191362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92" name="Straight Connector 391">
            <a:extLst>
              <a:ext uri="{FF2B5EF4-FFF2-40B4-BE49-F238E27FC236}">
                <a16:creationId xmlns:a16="http://schemas.microsoft.com/office/drawing/2014/main" id="{3EE8AE76-6B30-5EBD-0FDA-907A3C6DFA6E}"/>
              </a:ext>
            </a:extLst>
          </p:cNvPr>
          <p:cNvCxnSpPr>
            <a:cxnSpLocks/>
          </p:cNvCxnSpPr>
          <p:nvPr/>
        </p:nvCxnSpPr>
        <p:spPr>
          <a:xfrm flipH="1" flipV="1">
            <a:off x="479144" y="234012"/>
            <a:ext cx="6366156" cy="664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94" name="Straight Connector 393">
            <a:extLst>
              <a:ext uri="{FF2B5EF4-FFF2-40B4-BE49-F238E27FC236}">
                <a16:creationId xmlns:a16="http://schemas.microsoft.com/office/drawing/2014/main" id="{FCAD7A2C-79F5-6024-4AA5-35DD98E16C53}"/>
              </a:ext>
            </a:extLst>
          </p:cNvPr>
          <p:cNvCxnSpPr>
            <a:cxnSpLocks/>
          </p:cNvCxnSpPr>
          <p:nvPr/>
        </p:nvCxnSpPr>
        <p:spPr>
          <a:xfrm>
            <a:off x="479144" y="240661"/>
            <a:ext cx="0" cy="31339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96" name="Straight Connector 395">
            <a:extLst>
              <a:ext uri="{FF2B5EF4-FFF2-40B4-BE49-F238E27FC236}">
                <a16:creationId xmlns:a16="http://schemas.microsoft.com/office/drawing/2014/main" id="{840EF1C1-FCE0-73C0-D3B1-481AD75AB1ED}"/>
              </a:ext>
            </a:extLst>
          </p:cNvPr>
          <p:cNvCxnSpPr>
            <a:cxnSpLocks/>
          </p:cNvCxnSpPr>
          <p:nvPr/>
        </p:nvCxnSpPr>
        <p:spPr>
          <a:xfrm>
            <a:off x="479144" y="3374570"/>
            <a:ext cx="1449641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00" name="Straight Arrow Connector 399">
            <a:extLst>
              <a:ext uri="{FF2B5EF4-FFF2-40B4-BE49-F238E27FC236}">
                <a16:creationId xmlns:a16="http://schemas.microsoft.com/office/drawing/2014/main" id="{6989B595-CD15-FB4B-F9A5-4F9AB29CA900}"/>
              </a:ext>
            </a:extLst>
          </p:cNvPr>
          <p:cNvCxnSpPr/>
          <p:nvPr/>
        </p:nvCxnSpPr>
        <p:spPr>
          <a:xfrm>
            <a:off x="1928785" y="3671724"/>
            <a:ext cx="42561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04" name="Straight Connector 403">
            <a:extLst>
              <a:ext uri="{FF2B5EF4-FFF2-40B4-BE49-F238E27FC236}">
                <a16:creationId xmlns:a16="http://schemas.microsoft.com/office/drawing/2014/main" id="{5A24B685-71E8-ABDB-E9DA-2F88708A82BD}"/>
              </a:ext>
            </a:extLst>
          </p:cNvPr>
          <p:cNvCxnSpPr/>
          <p:nvPr/>
        </p:nvCxnSpPr>
        <p:spPr>
          <a:xfrm>
            <a:off x="1928785" y="3384802"/>
            <a:ext cx="0" cy="302801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09" name="Straight Connector 408">
            <a:extLst>
              <a:ext uri="{FF2B5EF4-FFF2-40B4-BE49-F238E27FC236}">
                <a16:creationId xmlns:a16="http://schemas.microsoft.com/office/drawing/2014/main" id="{38988BD6-61BC-B7C5-F845-A66E65AFFC3C}"/>
              </a:ext>
            </a:extLst>
          </p:cNvPr>
          <p:cNvCxnSpPr/>
          <p:nvPr/>
        </p:nvCxnSpPr>
        <p:spPr>
          <a:xfrm flipV="1">
            <a:off x="7341494" y="234012"/>
            <a:ext cx="0" cy="191362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11" name="Straight Connector 410">
            <a:extLst>
              <a:ext uri="{FF2B5EF4-FFF2-40B4-BE49-F238E27FC236}">
                <a16:creationId xmlns:a16="http://schemas.microsoft.com/office/drawing/2014/main" id="{D8CDA098-255E-18FE-C924-992E067B4CF0}"/>
              </a:ext>
            </a:extLst>
          </p:cNvPr>
          <p:cNvCxnSpPr/>
          <p:nvPr/>
        </p:nvCxnSpPr>
        <p:spPr>
          <a:xfrm>
            <a:off x="7341494" y="234012"/>
            <a:ext cx="4645097" cy="664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18" name="Straight Connector 417">
            <a:extLst>
              <a:ext uri="{FF2B5EF4-FFF2-40B4-BE49-F238E27FC236}">
                <a16:creationId xmlns:a16="http://schemas.microsoft.com/office/drawing/2014/main" id="{CFA48A58-B418-9BFB-98BF-0F729A99F670}"/>
              </a:ext>
            </a:extLst>
          </p:cNvPr>
          <p:cNvCxnSpPr/>
          <p:nvPr/>
        </p:nvCxnSpPr>
        <p:spPr>
          <a:xfrm flipH="1">
            <a:off x="10818022" y="2253069"/>
            <a:ext cx="1168569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28" name="Straight Arrow Connector 427">
            <a:extLst>
              <a:ext uri="{FF2B5EF4-FFF2-40B4-BE49-F238E27FC236}">
                <a16:creationId xmlns:a16="http://schemas.microsoft.com/office/drawing/2014/main" id="{3D979E90-0D5C-C4E4-A116-AB24DD594D60}"/>
              </a:ext>
            </a:extLst>
          </p:cNvPr>
          <p:cNvCxnSpPr>
            <a:endCxn id="170" idx="0"/>
          </p:cNvCxnSpPr>
          <p:nvPr/>
        </p:nvCxnSpPr>
        <p:spPr>
          <a:xfrm flipH="1">
            <a:off x="10818023" y="2253069"/>
            <a:ext cx="11528" cy="2066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30" name="Straight Connector 429">
            <a:extLst>
              <a:ext uri="{FF2B5EF4-FFF2-40B4-BE49-F238E27FC236}">
                <a16:creationId xmlns:a16="http://schemas.microsoft.com/office/drawing/2014/main" id="{3D6F2946-96CF-1522-5FEA-0820188E8C89}"/>
              </a:ext>
            </a:extLst>
          </p:cNvPr>
          <p:cNvCxnSpPr>
            <a:cxnSpLocks/>
            <a:stCxn id="170" idx="3"/>
          </p:cNvCxnSpPr>
          <p:nvPr/>
        </p:nvCxnSpPr>
        <p:spPr>
          <a:xfrm>
            <a:off x="11623142" y="2888345"/>
            <a:ext cx="369213" cy="283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32" name="Straight Connector 431">
            <a:extLst>
              <a:ext uri="{FF2B5EF4-FFF2-40B4-BE49-F238E27FC236}">
                <a16:creationId xmlns:a16="http://schemas.microsoft.com/office/drawing/2014/main" id="{29B05E46-D47F-DD65-32B4-4A96C26C0D0E}"/>
              </a:ext>
            </a:extLst>
          </p:cNvPr>
          <p:cNvCxnSpPr/>
          <p:nvPr/>
        </p:nvCxnSpPr>
        <p:spPr>
          <a:xfrm>
            <a:off x="11986591" y="2891176"/>
            <a:ext cx="0" cy="201240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34" name="Straight Connector 433">
            <a:extLst>
              <a:ext uri="{FF2B5EF4-FFF2-40B4-BE49-F238E27FC236}">
                <a16:creationId xmlns:a16="http://schemas.microsoft.com/office/drawing/2014/main" id="{E0044642-05B5-4896-A69D-9CB77F1461C2}"/>
              </a:ext>
            </a:extLst>
          </p:cNvPr>
          <p:cNvCxnSpPr/>
          <p:nvPr/>
        </p:nvCxnSpPr>
        <p:spPr>
          <a:xfrm flipH="1">
            <a:off x="9477197" y="4903585"/>
            <a:ext cx="2503631" cy="1418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42" name="Straight Connector 441">
            <a:extLst>
              <a:ext uri="{FF2B5EF4-FFF2-40B4-BE49-F238E27FC236}">
                <a16:creationId xmlns:a16="http://schemas.microsoft.com/office/drawing/2014/main" id="{AB0CE937-395B-933B-5F93-68170CDCB24F}"/>
              </a:ext>
            </a:extLst>
          </p:cNvPr>
          <p:cNvCxnSpPr/>
          <p:nvPr/>
        </p:nvCxnSpPr>
        <p:spPr>
          <a:xfrm flipH="1">
            <a:off x="7341494" y="5457214"/>
            <a:ext cx="2135703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44" name="Straight Connector 443">
            <a:extLst>
              <a:ext uri="{FF2B5EF4-FFF2-40B4-BE49-F238E27FC236}">
                <a16:creationId xmlns:a16="http://schemas.microsoft.com/office/drawing/2014/main" id="{FEFF67A8-7210-2431-969E-705892DB549C}"/>
              </a:ext>
            </a:extLst>
          </p:cNvPr>
          <p:cNvCxnSpPr/>
          <p:nvPr/>
        </p:nvCxnSpPr>
        <p:spPr>
          <a:xfrm>
            <a:off x="7341494" y="5457214"/>
            <a:ext cx="0" cy="81151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46" name="Straight Arrow Connector 445">
            <a:extLst>
              <a:ext uri="{FF2B5EF4-FFF2-40B4-BE49-F238E27FC236}">
                <a16:creationId xmlns:a16="http://schemas.microsoft.com/office/drawing/2014/main" id="{71C1B92E-5757-123B-3430-11873921CEFA}"/>
              </a:ext>
            </a:extLst>
          </p:cNvPr>
          <p:cNvCxnSpPr/>
          <p:nvPr/>
        </p:nvCxnSpPr>
        <p:spPr>
          <a:xfrm flipH="1">
            <a:off x="6936150" y="6268733"/>
            <a:ext cx="40534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48" name="Straight Connector 447">
            <a:extLst>
              <a:ext uri="{FF2B5EF4-FFF2-40B4-BE49-F238E27FC236}">
                <a16:creationId xmlns:a16="http://schemas.microsoft.com/office/drawing/2014/main" id="{17E18BA1-0FE0-D741-07B6-47126341BFA2}"/>
              </a:ext>
            </a:extLst>
          </p:cNvPr>
          <p:cNvCxnSpPr/>
          <p:nvPr/>
        </p:nvCxnSpPr>
        <p:spPr>
          <a:xfrm>
            <a:off x="9477197" y="4917767"/>
            <a:ext cx="0" cy="539447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56" name="Straight Arrow Connector 455">
            <a:extLst>
              <a:ext uri="{FF2B5EF4-FFF2-40B4-BE49-F238E27FC236}">
                <a16:creationId xmlns:a16="http://schemas.microsoft.com/office/drawing/2014/main" id="{4629BE20-BB37-DE10-4BE9-6FFA9F9D08AC}"/>
              </a:ext>
            </a:extLst>
          </p:cNvPr>
          <p:cNvCxnSpPr>
            <a:cxnSpLocks/>
          </p:cNvCxnSpPr>
          <p:nvPr/>
        </p:nvCxnSpPr>
        <p:spPr>
          <a:xfrm flipH="1" flipV="1">
            <a:off x="1928785" y="3854389"/>
            <a:ext cx="425618" cy="70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63" name="Straight Connector 462">
            <a:extLst>
              <a:ext uri="{FF2B5EF4-FFF2-40B4-BE49-F238E27FC236}">
                <a16:creationId xmlns:a16="http://schemas.microsoft.com/office/drawing/2014/main" id="{4AB740E0-1B53-5521-EACC-64BEC9478026}"/>
              </a:ext>
            </a:extLst>
          </p:cNvPr>
          <p:cNvCxnSpPr>
            <a:stCxn id="371" idx="0"/>
          </p:cNvCxnSpPr>
          <p:nvPr/>
        </p:nvCxnSpPr>
        <p:spPr>
          <a:xfrm flipV="1">
            <a:off x="1232945" y="3423404"/>
            <a:ext cx="60" cy="82277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65" name="Straight Connector 464">
            <a:extLst>
              <a:ext uri="{FF2B5EF4-FFF2-40B4-BE49-F238E27FC236}">
                <a16:creationId xmlns:a16="http://schemas.microsoft.com/office/drawing/2014/main" id="{75B7122A-4EF9-F498-9CB6-6DEF227936CE}"/>
              </a:ext>
            </a:extLst>
          </p:cNvPr>
          <p:cNvCxnSpPr>
            <a:cxnSpLocks/>
          </p:cNvCxnSpPr>
          <p:nvPr/>
        </p:nvCxnSpPr>
        <p:spPr>
          <a:xfrm flipH="1">
            <a:off x="181662" y="3432170"/>
            <a:ext cx="1051253" cy="11921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68" name="Straight Connector 467">
            <a:extLst>
              <a:ext uri="{FF2B5EF4-FFF2-40B4-BE49-F238E27FC236}">
                <a16:creationId xmlns:a16="http://schemas.microsoft.com/office/drawing/2014/main" id="{FFEA5461-0A27-EFF8-28D4-02A2F30F245A}"/>
              </a:ext>
            </a:extLst>
          </p:cNvPr>
          <p:cNvCxnSpPr>
            <a:cxnSpLocks/>
          </p:cNvCxnSpPr>
          <p:nvPr/>
        </p:nvCxnSpPr>
        <p:spPr>
          <a:xfrm>
            <a:off x="181662" y="3451062"/>
            <a:ext cx="0" cy="3096414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79" name="Straight Connector 478">
            <a:extLst>
              <a:ext uri="{FF2B5EF4-FFF2-40B4-BE49-F238E27FC236}">
                <a16:creationId xmlns:a16="http://schemas.microsoft.com/office/drawing/2014/main" id="{6DB6EA4B-DC3D-C631-210D-781CC6C49AE5}"/>
              </a:ext>
            </a:extLst>
          </p:cNvPr>
          <p:cNvCxnSpPr>
            <a:stCxn id="371" idx="1"/>
          </p:cNvCxnSpPr>
          <p:nvPr/>
        </p:nvCxnSpPr>
        <p:spPr>
          <a:xfrm flipH="1" flipV="1">
            <a:off x="275561" y="3844209"/>
            <a:ext cx="261543" cy="11266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81" name="Straight Connector 480">
            <a:extLst>
              <a:ext uri="{FF2B5EF4-FFF2-40B4-BE49-F238E27FC236}">
                <a16:creationId xmlns:a16="http://schemas.microsoft.com/office/drawing/2014/main" id="{E1DA1736-CDE9-BB41-8508-D3604A75A0C2}"/>
              </a:ext>
            </a:extLst>
          </p:cNvPr>
          <p:cNvCxnSpPr>
            <a:cxnSpLocks/>
          </p:cNvCxnSpPr>
          <p:nvPr/>
        </p:nvCxnSpPr>
        <p:spPr>
          <a:xfrm>
            <a:off x="275173" y="3854389"/>
            <a:ext cx="0" cy="2414344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83" name="Straight Arrow Connector 482">
            <a:extLst>
              <a:ext uri="{FF2B5EF4-FFF2-40B4-BE49-F238E27FC236}">
                <a16:creationId xmlns:a16="http://schemas.microsoft.com/office/drawing/2014/main" id="{9789453C-DED7-8E83-E2DD-841599441B44}"/>
              </a:ext>
            </a:extLst>
          </p:cNvPr>
          <p:cNvCxnSpPr>
            <a:cxnSpLocks/>
          </p:cNvCxnSpPr>
          <p:nvPr/>
        </p:nvCxnSpPr>
        <p:spPr>
          <a:xfrm>
            <a:off x="272764" y="6241767"/>
            <a:ext cx="35746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84" name="Straight Arrow Connector 483">
            <a:extLst>
              <a:ext uri="{FF2B5EF4-FFF2-40B4-BE49-F238E27FC236}">
                <a16:creationId xmlns:a16="http://schemas.microsoft.com/office/drawing/2014/main" id="{A451BCFD-6999-73D7-A9DD-6DDC223A2814}"/>
              </a:ext>
            </a:extLst>
          </p:cNvPr>
          <p:cNvCxnSpPr>
            <a:cxnSpLocks/>
          </p:cNvCxnSpPr>
          <p:nvPr/>
        </p:nvCxnSpPr>
        <p:spPr>
          <a:xfrm>
            <a:off x="272764" y="5805889"/>
            <a:ext cx="36548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85" name="Straight Arrow Connector 484">
            <a:extLst>
              <a:ext uri="{FF2B5EF4-FFF2-40B4-BE49-F238E27FC236}">
                <a16:creationId xmlns:a16="http://schemas.microsoft.com/office/drawing/2014/main" id="{01C15641-CEDC-4630-AB91-9937964DDD78}"/>
              </a:ext>
            </a:extLst>
          </p:cNvPr>
          <p:cNvCxnSpPr>
            <a:cxnSpLocks/>
          </p:cNvCxnSpPr>
          <p:nvPr/>
        </p:nvCxnSpPr>
        <p:spPr>
          <a:xfrm>
            <a:off x="295280" y="5207517"/>
            <a:ext cx="35099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86" name="Straight Arrow Connector 485">
            <a:extLst>
              <a:ext uri="{FF2B5EF4-FFF2-40B4-BE49-F238E27FC236}">
                <a16:creationId xmlns:a16="http://schemas.microsoft.com/office/drawing/2014/main" id="{F99E5426-74DA-3EB1-A150-E1CBBAD29C07}"/>
              </a:ext>
            </a:extLst>
          </p:cNvPr>
          <p:cNvCxnSpPr>
            <a:cxnSpLocks/>
          </p:cNvCxnSpPr>
          <p:nvPr/>
        </p:nvCxnSpPr>
        <p:spPr>
          <a:xfrm>
            <a:off x="279335" y="4639632"/>
            <a:ext cx="37656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94" name="Straight Arrow Connector 493">
            <a:extLst>
              <a:ext uri="{FF2B5EF4-FFF2-40B4-BE49-F238E27FC236}">
                <a16:creationId xmlns:a16="http://schemas.microsoft.com/office/drawing/2014/main" id="{CE2DCB9C-FBC7-9A56-A9F0-E57752C52F8C}"/>
              </a:ext>
            </a:extLst>
          </p:cNvPr>
          <p:cNvCxnSpPr/>
          <p:nvPr/>
        </p:nvCxnSpPr>
        <p:spPr>
          <a:xfrm>
            <a:off x="181662" y="6547476"/>
            <a:ext cx="595739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98" name="Straight Connector 497">
            <a:extLst>
              <a:ext uri="{FF2B5EF4-FFF2-40B4-BE49-F238E27FC236}">
                <a16:creationId xmlns:a16="http://schemas.microsoft.com/office/drawing/2014/main" id="{EB7DD686-CD8B-7221-095D-D4598F793573}"/>
              </a:ext>
            </a:extLst>
          </p:cNvPr>
          <p:cNvCxnSpPr/>
          <p:nvPr/>
        </p:nvCxnSpPr>
        <p:spPr>
          <a:xfrm flipH="1" flipV="1">
            <a:off x="7101875" y="24530"/>
            <a:ext cx="25668" cy="208845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00" name="Straight Connector 499">
            <a:extLst>
              <a:ext uri="{FF2B5EF4-FFF2-40B4-BE49-F238E27FC236}">
                <a16:creationId xmlns:a16="http://schemas.microsoft.com/office/drawing/2014/main" id="{5D4E3969-CFA3-D73F-B59E-25DCE62F02FC}"/>
              </a:ext>
            </a:extLst>
          </p:cNvPr>
          <p:cNvCxnSpPr/>
          <p:nvPr/>
        </p:nvCxnSpPr>
        <p:spPr>
          <a:xfrm flipH="1" flipV="1">
            <a:off x="20689" y="71293"/>
            <a:ext cx="7106854" cy="7551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04" name="Straight Connector 503">
            <a:extLst>
              <a:ext uri="{FF2B5EF4-FFF2-40B4-BE49-F238E27FC236}">
                <a16:creationId xmlns:a16="http://schemas.microsoft.com/office/drawing/2014/main" id="{6D5EE620-D513-83A8-202C-17752B02A20D}"/>
              </a:ext>
            </a:extLst>
          </p:cNvPr>
          <p:cNvCxnSpPr>
            <a:cxnSpLocks/>
          </p:cNvCxnSpPr>
          <p:nvPr/>
        </p:nvCxnSpPr>
        <p:spPr>
          <a:xfrm>
            <a:off x="60024" y="78844"/>
            <a:ext cx="0" cy="670786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07" name="Straight Connector 506">
            <a:extLst>
              <a:ext uri="{FF2B5EF4-FFF2-40B4-BE49-F238E27FC236}">
                <a16:creationId xmlns:a16="http://schemas.microsoft.com/office/drawing/2014/main" id="{03971540-9137-892F-6C3C-6833CAEAEA20}"/>
              </a:ext>
            </a:extLst>
          </p:cNvPr>
          <p:cNvCxnSpPr>
            <a:cxnSpLocks/>
          </p:cNvCxnSpPr>
          <p:nvPr/>
        </p:nvCxnSpPr>
        <p:spPr>
          <a:xfrm>
            <a:off x="20689" y="6766560"/>
            <a:ext cx="8691511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11" name="Straight Connector 510">
            <a:extLst>
              <a:ext uri="{FF2B5EF4-FFF2-40B4-BE49-F238E27FC236}">
                <a16:creationId xmlns:a16="http://schemas.microsoft.com/office/drawing/2014/main" id="{7B2E965D-9027-F06D-037E-96E23297E80C}"/>
              </a:ext>
            </a:extLst>
          </p:cNvPr>
          <p:cNvCxnSpPr>
            <a:stCxn id="304" idx="3"/>
          </p:cNvCxnSpPr>
          <p:nvPr/>
        </p:nvCxnSpPr>
        <p:spPr>
          <a:xfrm flipV="1">
            <a:off x="2171842" y="4516076"/>
            <a:ext cx="693025" cy="4969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13" name="Straight Arrow Connector 512">
            <a:extLst>
              <a:ext uri="{FF2B5EF4-FFF2-40B4-BE49-F238E27FC236}">
                <a16:creationId xmlns:a16="http://schemas.microsoft.com/office/drawing/2014/main" id="{B114E946-82BA-697C-47F1-ED5D6A1DE8AC}"/>
              </a:ext>
            </a:extLst>
          </p:cNvPr>
          <p:cNvCxnSpPr/>
          <p:nvPr/>
        </p:nvCxnSpPr>
        <p:spPr>
          <a:xfrm>
            <a:off x="2864867" y="4516076"/>
            <a:ext cx="0" cy="1793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15" name="Straight Arrow Connector 514">
            <a:extLst>
              <a:ext uri="{FF2B5EF4-FFF2-40B4-BE49-F238E27FC236}">
                <a16:creationId xmlns:a16="http://schemas.microsoft.com/office/drawing/2014/main" id="{D6368B80-9C2B-27D3-A865-E90DB6D72826}"/>
              </a:ext>
            </a:extLst>
          </p:cNvPr>
          <p:cNvCxnSpPr>
            <a:stCxn id="307" idx="3"/>
          </p:cNvCxnSpPr>
          <p:nvPr/>
        </p:nvCxnSpPr>
        <p:spPr>
          <a:xfrm flipV="1">
            <a:off x="2171842" y="5093367"/>
            <a:ext cx="169709" cy="147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17" name="Straight Arrow Connector 516">
            <a:extLst>
              <a:ext uri="{FF2B5EF4-FFF2-40B4-BE49-F238E27FC236}">
                <a16:creationId xmlns:a16="http://schemas.microsoft.com/office/drawing/2014/main" id="{A762E768-C932-559F-16FF-D11752E58611}"/>
              </a:ext>
            </a:extLst>
          </p:cNvPr>
          <p:cNvCxnSpPr>
            <a:stCxn id="308" idx="3"/>
          </p:cNvCxnSpPr>
          <p:nvPr/>
        </p:nvCxnSpPr>
        <p:spPr>
          <a:xfrm flipV="1">
            <a:off x="2154706" y="5688531"/>
            <a:ext cx="186845" cy="66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19" name="Straight Arrow Connector 518">
            <a:extLst>
              <a:ext uri="{FF2B5EF4-FFF2-40B4-BE49-F238E27FC236}">
                <a16:creationId xmlns:a16="http://schemas.microsoft.com/office/drawing/2014/main" id="{2182C520-AE28-109F-8559-87C186373EA2}"/>
              </a:ext>
            </a:extLst>
          </p:cNvPr>
          <p:cNvCxnSpPr>
            <a:stCxn id="309" idx="3"/>
          </p:cNvCxnSpPr>
          <p:nvPr/>
        </p:nvCxnSpPr>
        <p:spPr>
          <a:xfrm flipV="1">
            <a:off x="2192472" y="6194665"/>
            <a:ext cx="149079" cy="142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22" name="Straight Arrow Connector 521">
            <a:extLst>
              <a:ext uri="{FF2B5EF4-FFF2-40B4-BE49-F238E27FC236}">
                <a16:creationId xmlns:a16="http://schemas.microsoft.com/office/drawing/2014/main" id="{9B15DFD2-4763-31BB-7796-C35366287EE0}"/>
              </a:ext>
            </a:extLst>
          </p:cNvPr>
          <p:cNvCxnSpPr/>
          <p:nvPr/>
        </p:nvCxnSpPr>
        <p:spPr>
          <a:xfrm flipV="1">
            <a:off x="8699500" y="6143714"/>
            <a:ext cx="0" cy="6429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24" name="Straight Arrow Connector 523">
            <a:extLst>
              <a:ext uri="{FF2B5EF4-FFF2-40B4-BE49-F238E27FC236}">
                <a16:creationId xmlns:a16="http://schemas.microsoft.com/office/drawing/2014/main" id="{5438124D-496E-A965-E8A7-F2E4608787E4}"/>
              </a:ext>
            </a:extLst>
          </p:cNvPr>
          <p:cNvCxnSpPr>
            <a:stCxn id="329" idx="3"/>
            <a:endCxn id="370" idx="1"/>
          </p:cNvCxnSpPr>
          <p:nvPr/>
        </p:nvCxnSpPr>
        <p:spPr>
          <a:xfrm>
            <a:off x="9243954" y="5844630"/>
            <a:ext cx="420088" cy="224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30" name="Straight Arrow Connector 529">
            <a:extLst>
              <a:ext uri="{FF2B5EF4-FFF2-40B4-BE49-F238E27FC236}">
                <a16:creationId xmlns:a16="http://schemas.microsoft.com/office/drawing/2014/main" id="{56A9461A-B385-A62C-AC66-22013E263D20}"/>
              </a:ext>
            </a:extLst>
          </p:cNvPr>
          <p:cNvCxnSpPr>
            <a:cxnSpLocks/>
            <a:stCxn id="305" idx="3"/>
          </p:cNvCxnSpPr>
          <p:nvPr/>
        </p:nvCxnSpPr>
        <p:spPr>
          <a:xfrm>
            <a:off x="5863354" y="5547365"/>
            <a:ext cx="176923" cy="23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33" name="Straight Arrow Connector 532">
            <a:extLst>
              <a:ext uri="{FF2B5EF4-FFF2-40B4-BE49-F238E27FC236}">
                <a16:creationId xmlns:a16="http://schemas.microsoft.com/office/drawing/2014/main" id="{0ED89EB3-07D0-D079-8BAB-8881DFEFBF98}"/>
              </a:ext>
            </a:extLst>
          </p:cNvPr>
          <p:cNvCxnSpPr>
            <a:cxnSpLocks/>
          </p:cNvCxnSpPr>
          <p:nvPr/>
        </p:nvCxnSpPr>
        <p:spPr>
          <a:xfrm flipH="1" flipV="1">
            <a:off x="6609268" y="4947017"/>
            <a:ext cx="3045" cy="1900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35" name="Straight Arrow Connector 534">
            <a:extLst>
              <a:ext uri="{FF2B5EF4-FFF2-40B4-BE49-F238E27FC236}">
                <a16:creationId xmlns:a16="http://schemas.microsoft.com/office/drawing/2014/main" id="{FBD7935B-D6B5-5DA7-15EF-12469F220DB4}"/>
              </a:ext>
            </a:extLst>
          </p:cNvPr>
          <p:cNvCxnSpPr>
            <a:cxnSpLocks/>
            <a:stCxn id="306" idx="2"/>
          </p:cNvCxnSpPr>
          <p:nvPr/>
        </p:nvCxnSpPr>
        <p:spPr>
          <a:xfrm flipH="1">
            <a:off x="6611514" y="5984769"/>
            <a:ext cx="2071" cy="2049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39" name="Straight Arrow Connector 538">
            <a:extLst>
              <a:ext uri="{FF2B5EF4-FFF2-40B4-BE49-F238E27FC236}">
                <a16:creationId xmlns:a16="http://schemas.microsoft.com/office/drawing/2014/main" id="{199A4692-F21C-1413-1E55-DCEE0BC9E138}"/>
              </a:ext>
            </a:extLst>
          </p:cNvPr>
          <p:cNvCxnSpPr>
            <a:cxnSpLocks/>
            <a:stCxn id="165" idx="3"/>
          </p:cNvCxnSpPr>
          <p:nvPr/>
        </p:nvCxnSpPr>
        <p:spPr>
          <a:xfrm>
            <a:off x="9530717" y="785216"/>
            <a:ext cx="275456" cy="82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42" name="Straight Arrow Connector 541">
            <a:extLst>
              <a:ext uri="{FF2B5EF4-FFF2-40B4-BE49-F238E27FC236}">
                <a16:creationId xmlns:a16="http://schemas.microsoft.com/office/drawing/2014/main" id="{4589CCC4-2F84-4AC6-68BA-699459A16781}"/>
              </a:ext>
            </a:extLst>
          </p:cNvPr>
          <p:cNvCxnSpPr>
            <a:stCxn id="166" idx="2"/>
            <a:endCxn id="162" idx="0"/>
          </p:cNvCxnSpPr>
          <p:nvPr/>
        </p:nvCxnSpPr>
        <p:spPr>
          <a:xfrm>
            <a:off x="10834903" y="1541929"/>
            <a:ext cx="5775" cy="2121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44" name="Straight Arrow Connector 543">
            <a:extLst>
              <a:ext uri="{FF2B5EF4-FFF2-40B4-BE49-F238E27FC236}">
                <a16:creationId xmlns:a16="http://schemas.microsoft.com/office/drawing/2014/main" id="{C7F36A61-9832-BBF5-FB26-B7FE8F757E68}"/>
              </a:ext>
            </a:extLst>
          </p:cNvPr>
          <p:cNvCxnSpPr>
            <a:stCxn id="162" idx="1"/>
          </p:cNvCxnSpPr>
          <p:nvPr/>
        </p:nvCxnSpPr>
        <p:spPr>
          <a:xfrm flipH="1">
            <a:off x="9647442" y="1969533"/>
            <a:ext cx="237514" cy="74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46" name="Straight Arrow Connector 545">
            <a:extLst>
              <a:ext uri="{FF2B5EF4-FFF2-40B4-BE49-F238E27FC236}">
                <a16:creationId xmlns:a16="http://schemas.microsoft.com/office/drawing/2014/main" id="{A52D511B-4951-16CE-00C5-BEE548280085}"/>
              </a:ext>
            </a:extLst>
          </p:cNvPr>
          <p:cNvCxnSpPr>
            <a:stCxn id="163" idx="2"/>
            <a:endCxn id="164" idx="0"/>
          </p:cNvCxnSpPr>
          <p:nvPr/>
        </p:nvCxnSpPr>
        <p:spPr>
          <a:xfrm>
            <a:off x="8722166" y="2207386"/>
            <a:ext cx="4759" cy="27028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49" name="Straight Arrow Connector 548">
            <a:extLst>
              <a:ext uri="{FF2B5EF4-FFF2-40B4-BE49-F238E27FC236}">
                <a16:creationId xmlns:a16="http://schemas.microsoft.com/office/drawing/2014/main" id="{5219BF56-721D-F0F5-5522-922148EE5063}"/>
              </a:ext>
            </a:extLst>
          </p:cNvPr>
          <p:cNvCxnSpPr>
            <a:cxnSpLocks/>
          </p:cNvCxnSpPr>
          <p:nvPr/>
        </p:nvCxnSpPr>
        <p:spPr>
          <a:xfrm>
            <a:off x="10813763" y="3316970"/>
            <a:ext cx="3805" cy="2818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51" name="Straight Arrow Connector 550">
            <a:extLst>
              <a:ext uri="{FF2B5EF4-FFF2-40B4-BE49-F238E27FC236}">
                <a16:creationId xmlns:a16="http://schemas.microsoft.com/office/drawing/2014/main" id="{4E733166-0F00-DAD9-1CA7-83E4D9BA55A2}"/>
              </a:ext>
            </a:extLst>
          </p:cNvPr>
          <p:cNvCxnSpPr>
            <a:stCxn id="178" idx="2"/>
            <a:endCxn id="177" idx="0"/>
          </p:cNvCxnSpPr>
          <p:nvPr/>
        </p:nvCxnSpPr>
        <p:spPr>
          <a:xfrm>
            <a:off x="10766938" y="4194376"/>
            <a:ext cx="3545" cy="1939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53" name="Straight Arrow Connector 552">
            <a:extLst>
              <a:ext uri="{FF2B5EF4-FFF2-40B4-BE49-F238E27FC236}">
                <a16:creationId xmlns:a16="http://schemas.microsoft.com/office/drawing/2014/main" id="{79625AD4-2D1A-7183-789F-DB0697180748}"/>
              </a:ext>
            </a:extLst>
          </p:cNvPr>
          <p:cNvCxnSpPr/>
          <p:nvPr/>
        </p:nvCxnSpPr>
        <p:spPr>
          <a:xfrm flipH="1">
            <a:off x="9346885" y="4740128"/>
            <a:ext cx="31409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55" name="Straight Arrow Connector 554">
            <a:extLst>
              <a:ext uri="{FF2B5EF4-FFF2-40B4-BE49-F238E27FC236}">
                <a16:creationId xmlns:a16="http://schemas.microsoft.com/office/drawing/2014/main" id="{05F66A32-E2DC-3EA0-44D6-B08AFB2FCAC6}"/>
              </a:ext>
            </a:extLst>
          </p:cNvPr>
          <p:cNvCxnSpPr>
            <a:stCxn id="175" idx="0"/>
          </p:cNvCxnSpPr>
          <p:nvPr/>
        </p:nvCxnSpPr>
        <p:spPr>
          <a:xfrm flipV="1">
            <a:off x="8395655" y="4273702"/>
            <a:ext cx="0" cy="37138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57" name="Straight Connector 556">
            <a:extLst>
              <a:ext uri="{FF2B5EF4-FFF2-40B4-BE49-F238E27FC236}">
                <a16:creationId xmlns:a16="http://schemas.microsoft.com/office/drawing/2014/main" id="{5ECC9EA1-9595-C8DA-D81E-D69BF57ABA4F}"/>
              </a:ext>
            </a:extLst>
          </p:cNvPr>
          <p:cNvCxnSpPr>
            <a:cxnSpLocks/>
          </p:cNvCxnSpPr>
          <p:nvPr/>
        </p:nvCxnSpPr>
        <p:spPr>
          <a:xfrm>
            <a:off x="7956818" y="4296993"/>
            <a:ext cx="0" cy="219083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59" name="Straight Arrow Connector 558">
            <a:extLst>
              <a:ext uri="{FF2B5EF4-FFF2-40B4-BE49-F238E27FC236}">
                <a16:creationId xmlns:a16="http://schemas.microsoft.com/office/drawing/2014/main" id="{86F09723-A391-6AD9-7754-7BA276FBDC9F}"/>
              </a:ext>
            </a:extLst>
          </p:cNvPr>
          <p:cNvCxnSpPr>
            <a:cxnSpLocks/>
            <a:endCxn id="326" idx="3"/>
          </p:cNvCxnSpPr>
          <p:nvPr/>
        </p:nvCxnSpPr>
        <p:spPr>
          <a:xfrm flipH="1">
            <a:off x="7347257" y="4516076"/>
            <a:ext cx="611213" cy="70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64" name="Straight Arrow Connector 563">
            <a:extLst>
              <a:ext uri="{FF2B5EF4-FFF2-40B4-BE49-F238E27FC236}">
                <a16:creationId xmlns:a16="http://schemas.microsoft.com/office/drawing/2014/main" id="{F71329BD-75D0-8E89-08A3-D7927F841E45}"/>
              </a:ext>
            </a:extLst>
          </p:cNvPr>
          <p:cNvCxnSpPr>
            <a:cxnSpLocks/>
            <a:endCxn id="144" idx="3"/>
          </p:cNvCxnSpPr>
          <p:nvPr/>
        </p:nvCxnSpPr>
        <p:spPr>
          <a:xfrm flipV="1">
            <a:off x="7015024" y="2876561"/>
            <a:ext cx="0" cy="4980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71" name="Straight Connector 570">
            <a:extLst>
              <a:ext uri="{FF2B5EF4-FFF2-40B4-BE49-F238E27FC236}">
                <a16:creationId xmlns:a16="http://schemas.microsoft.com/office/drawing/2014/main" id="{E4FED3BA-6982-6388-7845-2D4DCE4C2319}"/>
              </a:ext>
            </a:extLst>
          </p:cNvPr>
          <p:cNvCxnSpPr/>
          <p:nvPr/>
        </p:nvCxnSpPr>
        <p:spPr>
          <a:xfrm>
            <a:off x="7956818" y="3188794"/>
            <a:ext cx="0" cy="23461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73" name="Straight Connector 572">
            <a:extLst>
              <a:ext uri="{FF2B5EF4-FFF2-40B4-BE49-F238E27FC236}">
                <a16:creationId xmlns:a16="http://schemas.microsoft.com/office/drawing/2014/main" id="{F742C1DE-0C51-C725-A2F7-F80E6C8081CC}"/>
              </a:ext>
            </a:extLst>
          </p:cNvPr>
          <p:cNvCxnSpPr>
            <a:cxnSpLocks/>
          </p:cNvCxnSpPr>
          <p:nvPr/>
        </p:nvCxnSpPr>
        <p:spPr>
          <a:xfrm flipH="1">
            <a:off x="7341494" y="3429000"/>
            <a:ext cx="615324" cy="268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76" name="Straight Connector 575">
            <a:extLst>
              <a:ext uri="{FF2B5EF4-FFF2-40B4-BE49-F238E27FC236}">
                <a16:creationId xmlns:a16="http://schemas.microsoft.com/office/drawing/2014/main" id="{22C01804-32FE-6F45-AE38-78742A72FB3C}"/>
              </a:ext>
            </a:extLst>
          </p:cNvPr>
          <p:cNvCxnSpPr/>
          <p:nvPr/>
        </p:nvCxnSpPr>
        <p:spPr>
          <a:xfrm>
            <a:off x="7341494" y="3431684"/>
            <a:ext cx="0" cy="89009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78" name="Straight Arrow Connector 577">
            <a:extLst>
              <a:ext uri="{FF2B5EF4-FFF2-40B4-BE49-F238E27FC236}">
                <a16:creationId xmlns:a16="http://schemas.microsoft.com/office/drawing/2014/main" id="{867377B3-F4CB-6B6C-5E98-8ACDF96261A6}"/>
              </a:ext>
            </a:extLst>
          </p:cNvPr>
          <p:cNvCxnSpPr>
            <a:cxnSpLocks/>
          </p:cNvCxnSpPr>
          <p:nvPr/>
        </p:nvCxnSpPr>
        <p:spPr>
          <a:xfrm flipH="1">
            <a:off x="6924230" y="4296993"/>
            <a:ext cx="41726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82" name="Straight Arrow Connector 581">
            <a:extLst>
              <a:ext uri="{FF2B5EF4-FFF2-40B4-BE49-F238E27FC236}">
                <a16:creationId xmlns:a16="http://schemas.microsoft.com/office/drawing/2014/main" id="{4077D798-7B9C-EED8-1D49-C07457DFAA12}"/>
              </a:ext>
            </a:extLst>
          </p:cNvPr>
          <p:cNvCxnSpPr>
            <a:stCxn id="146" idx="3"/>
          </p:cNvCxnSpPr>
          <p:nvPr/>
        </p:nvCxnSpPr>
        <p:spPr>
          <a:xfrm>
            <a:off x="2864867" y="2672376"/>
            <a:ext cx="25085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84" name="Straight Arrow Connector 583">
            <a:extLst>
              <a:ext uri="{FF2B5EF4-FFF2-40B4-BE49-F238E27FC236}">
                <a16:creationId xmlns:a16="http://schemas.microsoft.com/office/drawing/2014/main" id="{22777AC5-9ADB-3A3D-F5A3-77BF836FF4B6}"/>
              </a:ext>
            </a:extLst>
          </p:cNvPr>
          <p:cNvCxnSpPr>
            <a:cxnSpLocks/>
          </p:cNvCxnSpPr>
          <p:nvPr/>
        </p:nvCxnSpPr>
        <p:spPr>
          <a:xfrm>
            <a:off x="4337431" y="2672376"/>
            <a:ext cx="20403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86" name="Straight Arrow Connector 585">
            <a:extLst>
              <a:ext uri="{FF2B5EF4-FFF2-40B4-BE49-F238E27FC236}">
                <a16:creationId xmlns:a16="http://schemas.microsoft.com/office/drawing/2014/main" id="{1A22AFE0-8688-B0C9-1DAD-54B58CF56C26}"/>
              </a:ext>
            </a:extLst>
          </p:cNvPr>
          <p:cNvCxnSpPr/>
          <p:nvPr/>
        </p:nvCxnSpPr>
        <p:spPr>
          <a:xfrm>
            <a:off x="6365218" y="2672376"/>
            <a:ext cx="19260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88" name="Straight Arrow Connector 587">
            <a:extLst>
              <a:ext uri="{FF2B5EF4-FFF2-40B4-BE49-F238E27FC236}">
                <a16:creationId xmlns:a16="http://schemas.microsoft.com/office/drawing/2014/main" id="{C7F85EAA-D744-8E71-EF9B-A1F245D9A062}"/>
              </a:ext>
            </a:extLst>
          </p:cNvPr>
          <p:cNvCxnSpPr>
            <a:cxnSpLocks/>
          </p:cNvCxnSpPr>
          <p:nvPr/>
        </p:nvCxnSpPr>
        <p:spPr>
          <a:xfrm>
            <a:off x="2840167" y="2497754"/>
            <a:ext cx="293717" cy="39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0" name="Straight Arrow Connector 589">
            <a:extLst>
              <a:ext uri="{FF2B5EF4-FFF2-40B4-BE49-F238E27FC236}">
                <a16:creationId xmlns:a16="http://schemas.microsoft.com/office/drawing/2014/main" id="{91A8DAAD-4D2C-6A11-66CF-565F6B5DC96E}"/>
              </a:ext>
            </a:extLst>
          </p:cNvPr>
          <p:cNvCxnSpPr/>
          <p:nvPr/>
        </p:nvCxnSpPr>
        <p:spPr>
          <a:xfrm flipV="1">
            <a:off x="4337431" y="2480706"/>
            <a:ext cx="221362" cy="86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3" name="Straight Arrow Connector 592">
            <a:extLst>
              <a:ext uri="{FF2B5EF4-FFF2-40B4-BE49-F238E27FC236}">
                <a16:creationId xmlns:a16="http://schemas.microsoft.com/office/drawing/2014/main" id="{3C97FF19-EBDE-195B-8F47-D2F29D3B7BA9}"/>
              </a:ext>
            </a:extLst>
          </p:cNvPr>
          <p:cNvCxnSpPr/>
          <p:nvPr/>
        </p:nvCxnSpPr>
        <p:spPr>
          <a:xfrm flipV="1">
            <a:off x="6365218" y="2348759"/>
            <a:ext cx="223507" cy="14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5" name="Straight Arrow Connector 594">
            <a:extLst>
              <a:ext uri="{FF2B5EF4-FFF2-40B4-BE49-F238E27FC236}">
                <a16:creationId xmlns:a16="http://schemas.microsoft.com/office/drawing/2014/main" id="{97314035-92C3-5B58-0FBF-0EB3AEF573CF}"/>
              </a:ext>
            </a:extLst>
          </p:cNvPr>
          <p:cNvCxnSpPr>
            <a:cxnSpLocks/>
          </p:cNvCxnSpPr>
          <p:nvPr/>
        </p:nvCxnSpPr>
        <p:spPr>
          <a:xfrm flipV="1">
            <a:off x="2445747" y="725098"/>
            <a:ext cx="419120" cy="28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8" name="Straight Arrow Connector 597">
            <a:extLst>
              <a:ext uri="{FF2B5EF4-FFF2-40B4-BE49-F238E27FC236}">
                <a16:creationId xmlns:a16="http://schemas.microsoft.com/office/drawing/2014/main" id="{5CF7236D-D59C-8E2D-D792-70EC3B7F471E}"/>
              </a:ext>
            </a:extLst>
          </p:cNvPr>
          <p:cNvCxnSpPr>
            <a:cxnSpLocks/>
          </p:cNvCxnSpPr>
          <p:nvPr/>
        </p:nvCxnSpPr>
        <p:spPr>
          <a:xfrm flipH="1">
            <a:off x="3761581" y="1089670"/>
            <a:ext cx="495" cy="2851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0" name="Straight Connector 599">
            <a:extLst>
              <a:ext uri="{FF2B5EF4-FFF2-40B4-BE49-F238E27FC236}">
                <a16:creationId xmlns:a16="http://schemas.microsoft.com/office/drawing/2014/main" id="{336EA220-E13B-1E9F-DA9A-A00272888CAC}"/>
              </a:ext>
            </a:extLst>
          </p:cNvPr>
          <p:cNvCxnSpPr>
            <a:stCxn id="140" idx="1"/>
          </p:cNvCxnSpPr>
          <p:nvPr/>
        </p:nvCxnSpPr>
        <p:spPr>
          <a:xfrm flipH="1" flipV="1">
            <a:off x="2651799" y="1644351"/>
            <a:ext cx="265138" cy="253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2" name="Straight Arrow Connector 601">
            <a:extLst>
              <a:ext uri="{FF2B5EF4-FFF2-40B4-BE49-F238E27FC236}">
                <a16:creationId xmlns:a16="http://schemas.microsoft.com/office/drawing/2014/main" id="{E4E93AE9-02C8-33B5-3801-BF2710AFB126}"/>
              </a:ext>
            </a:extLst>
          </p:cNvPr>
          <p:cNvCxnSpPr/>
          <p:nvPr/>
        </p:nvCxnSpPr>
        <p:spPr>
          <a:xfrm>
            <a:off x="2651799" y="1644533"/>
            <a:ext cx="0" cy="5971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5" name="Straight Arrow Connector 604">
            <a:extLst>
              <a:ext uri="{FF2B5EF4-FFF2-40B4-BE49-F238E27FC236}">
                <a16:creationId xmlns:a16="http://schemas.microsoft.com/office/drawing/2014/main" id="{C708F4F5-86D2-DA4E-6B56-DA11397B7779}"/>
              </a:ext>
            </a:extLst>
          </p:cNvPr>
          <p:cNvCxnSpPr/>
          <p:nvPr/>
        </p:nvCxnSpPr>
        <p:spPr>
          <a:xfrm>
            <a:off x="1524809" y="1168717"/>
            <a:ext cx="0" cy="1380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9" name="Straight Arrow Connector 608">
            <a:extLst>
              <a:ext uri="{FF2B5EF4-FFF2-40B4-BE49-F238E27FC236}">
                <a16:creationId xmlns:a16="http://schemas.microsoft.com/office/drawing/2014/main" id="{E43A06D9-B549-4445-53D0-83471B5D471D}"/>
              </a:ext>
            </a:extLst>
          </p:cNvPr>
          <p:cNvCxnSpPr>
            <a:stCxn id="143" idx="2"/>
          </p:cNvCxnSpPr>
          <p:nvPr/>
        </p:nvCxnSpPr>
        <p:spPr>
          <a:xfrm>
            <a:off x="1648011" y="2114869"/>
            <a:ext cx="0" cy="1382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11" name="Straight Arrow Connector 610">
            <a:extLst>
              <a:ext uri="{FF2B5EF4-FFF2-40B4-BE49-F238E27FC236}">
                <a16:creationId xmlns:a16="http://schemas.microsoft.com/office/drawing/2014/main" id="{F8304C7E-11DA-28A1-1B5A-90577B167416}"/>
              </a:ext>
            </a:extLst>
          </p:cNvPr>
          <p:cNvCxnSpPr>
            <a:stCxn id="141" idx="0"/>
          </p:cNvCxnSpPr>
          <p:nvPr/>
        </p:nvCxnSpPr>
        <p:spPr>
          <a:xfrm flipH="1" flipV="1">
            <a:off x="5453342" y="1953796"/>
            <a:ext cx="1" cy="2096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3" name="Straight Arrow Connector 612">
            <a:extLst>
              <a:ext uri="{FF2B5EF4-FFF2-40B4-BE49-F238E27FC236}">
                <a16:creationId xmlns:a16="http://schemas.microsoft.com/office/drawing/2014/main" id="{8997FA6C-9AAF-838A-CF90-F7D9D0820200}"/>
              </a:ext>
            </a:extLst>
          </p:cNvPr>
          <p:cNvCxnSpPr>
            <a:stCxn id="142" idx="0"/>
            <a:endCxn id="145" idx="3"/>
          </p:cNvCxnSpPr>
          <p:nvPr/>
        </p:nvCxnSpPr>
        <p:spPr>
          <a:xfrm flipV="1">
            <a:off x="5657874" y="1160705"/>
            <a:ext cx="941" cy="1077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5" name="Straight Connector 614">
            <a:extLst>
              <a:ext uri="{FF2B5EF4-FFF2-40B4-BE49-F238E27FC236}">
                <a16:creationId xmlns:a16="http://schemas.microsoft.com/office/drawing/2014/main" id="{666625DC-725E-D518-5375-FE6CF00E0BD0}"/>
              </a:ext>
            </a:extLst>
          </p:cNvPr>
          <p:cNvCxnSpPr/>
          <p:nvPr/>
        </p:nvCxnSpPr>
        <p:spPr>
          <a:xfrm flipH="1">
            <a:off x="5307496" y="4218151"/>
            <a:ext cx="1113182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17" name="Straight Connector 616">
            <a:extLst>
              <a:ext uri="{FF2B5EF4-FFF2-40B4-BE49-F238E27FC236}">
                <a16:creationId xmlns:a16="http://schemas.microsoft.com/office/drawing/2014/main" id="{4A224455-402D-B1E9-5365-872EF3530F72}"/>
              </a:ext>
            </a:extLst>
          </p:cNvPr>
          <p:cNvCxnSpPr/>
          <p:nvPr/>
        </p:nvCxnSpPr>
        <p:spPr>
          <a:xfrm flipV="1">
            <a:off x="5327374" y="3110811"/>
            <a:ext cx="0" cy="110734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19" name="Straight Connector 618">
            <a:extLst>
              <a:ext uri="{FF2B5EF4-FFF2-40B4-BE49-F238E27FC236}">
                <a16:creationId xmlns:a16="http://schemas.microsoft.com/office/drawing/2014/main" id="{49082861-F9AF-90CE-6EF3-3BD44D2146F7}"/>
              </a:ext>
            </a:extLst>
          </p:cNvPr>
          <p:cNvCxnSpPr/>
          <p:nvPr/>
        </p:nvCxnSpPr>
        <p:spPr>
          <a:xfrm>
            <a:off x="5307496" y="3110811"/>
            <a:ext cx="1537804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21" name="Straight Arrow Connector 620">
            <a:extLst>
              <a:ext uri="{FF2B5EF4-FFF2-40B4-BE49-F238E27FC236}">
                <a16:creationId xmlns:a16="http://schemas.microsoft.com/office/drawing/2014/main" id="{5400209E-2239-EC92-BC21-4101A64A52FE}"/>
              </a:ext>
            </a:extLst>
          </p:cNvPr>
          <p:cNvCxnSpPr/>
          <p:nvPr/>
        </p:nvCxnSpPr>
        <p:spPr>
          <a:xfrm flipV="1">
            <a:off x="6845300" y="2876561"/>
            <a:ext cx="0" cy="2342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29" name="Straight Connector 628">
            <a:extLst>
              <a:ext uri="{FF2B5EF4-FFF2-40B4-BE49-F238E27FC236}">
                <a16:creationId xmlns:a16="http://schemas.microsoft.com/office/drawing/2014/main" id="{4C746DD1-C65C-1050-8DED-A668B7CC2390}"/>
              </a:ext>
            </a:extLst>
          </p:cNvPr>
          <p:cNvCxnSpPr>
            <a:stCxn id="326" idx="0"/>
          </p:cNvCxnSpPr>
          <p:nvPr/>
        </p:nvCxnSpPr>
        <p:spPr>
          <a:xfrm flipH="1" flipV="1">
            <a:off x="6633633" y="4013200"/>
            <a:ext cx="482" cy="86092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31" name="Straight Connector 630">
            <a:extLst>
              <a:ext uri="{FF2B5EF4-FFF2-40B4-BE49-F238E27FC236}">
                <a16:creationId xmlns:a16="http://schemas.microsoft.com/office/drawing/2014/main" id="{343CE48C-CD4E-62E9-56F4-AE0618DBBA14}"/>
              </a:ext>
            </a:extLst>
          </p:cNvPr>
          <p:cNvCxnSpPr/>
          <p:nvPr/>
        </p:nvCxnSpPr>
        <p:spPr>
          <a:xfrm>
            <a:off x="6633634" y="4002617"/>
            <a:ext cx="411791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33" name="Straight Arrow Connector 632">
            <a:extLst>
              <a:ext uri="{FF2B5EF4-FFF2-40B4-BE49-F238E27FC236}">
                <a16:creationId xmlns:a16="http://schemas.microsoft.com/office/drawing/2014/main" id="{9B4D4F1A-645A-0B9A-1712-3D258C712EEC}"/>
              </a:ext>
            </a:extLst>
          </p:cNvPr>
          <p:cNvCxnSpPr/>
          <p:nvPr/>
        </p:nvCxnSpPr>
        <p:spPr>
          <a:xfrm flipV="1">
            <a:off x="7059083" y="3951122"/>
            <a:ext cx="0" cy="620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96080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1A34B-4603-38B8-B678-3701D1EA3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6104"/>
          </a:xfrm>
        </p:spPr>
        <p:txBody>
          <a:bodyPr/>
          <a:lstStyle/>
          <a:p>
            <a:r>
              <a:rPr lang="en-US" dirty="0"/>
              <a:t>Observations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31FC8-C2E2-AAEB-6C12-E69F0E267C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1230"/>
            <a:ext cx="10842171" cy="5539594"/>
          </a:xfrm>
        </p:spPr>
        <p:txBody>
          <a:bodyPr/>
          <a:lstStyle/>
          <a:p>
            <a:r>
              <a:rPr lang="en-US" sz="1600" dirty="0"/>
              <a:t>Delay in refresh of terminated users in SailPoint due to delay in Workday Delta Aggregation and Sequential Refresh Task.</a:t>
            </a:r>
          </a:p>
          <a:p>
            <a:r>
              <a:rPr lang="en-US" sz="1600" dirty="0"/>
              <a:t>Past terminated users are not included in Workday daily termination report. Workday create separate ticket for SailPoint to take care such issues. Sample incident# INC11855361, INC1185362 where user#A3081468 and A3071545 terminated more than 60 days in past</a:t>
            </a:r>
          </a:p>
          <a:p>
            <a:r>
              <a:rPr lang="en-US" sz="1600" dirty="0"/>
              <a:t>Delay in auto launching of Workday Delta Aggregation Task – Restart of servers resolve this issue</a:t>
            </a:r>
          </a:p>
          <a:p>
            <a:r>
              <a:rPr lang="en-US" sz="1600" dirty="0"/>
              <a:t>SailPoint Connector Exception while connecting target system during the rapid setup leaver task.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User not available in target while triggering the Leaver Event.</a:t>
            </a:r>
          </a:p>
          <a:p>
            <a:pPr marL="0" indent="0">
              <a:buNone/>
            </a:pPr>
            <a:endParaRPr lang="en-US" sz="16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A88995-1330-E407-3251-24C2F6A1AF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936" y="2970971"/>
            <a:ext cx="6382093" cy="156361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6E35810-9EE4-8FBE-9151-151284BD31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9936" y="4939748"/>
            <a:ext cx="7554379" cy="1721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3394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E8861-542E-0EB2-A83E-6FFF449C0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914" y="229733"/>
            <a:ext cx="9187543" cy="281896"/>
          </a:xfrm>
        </p:spPr>
        <p:txBody>
          <a:bodyPr>
            <a:normAutofit fontScale="90000"/>
          </a:bodyPr>
          <a:lstStyle/>
          <a:p>
            <a:r>
              <a:rPr lang="en-US" sz="2000" u="sng" dirty="0"/>
              <a:t>Key issues highlighted in 26th – 31st Aug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54BE6-367F-FA84-E179-10D44E6A79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086" y="553129"/>
            <a:ext cx="10515600" cy="5511346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1600" dirty="0"/>
              <a:t>On 26</a:t>
            </a:r>
            <a:r>
              <a:rPr lang="en-US" sz="1600" baseline="30000" dirty="0"/>
              <a:t>th</a:t>
            </a:r>
            <a:r>
              <a:rPr lang="en-US" sz="1600" dirty="0"/>
              <a:t> Aug, Workday Delta Aggregation task didn’t execute more than 3 times, because the following refresh task took 40 hours to complete, and it was finished 2 days later. This is Delay In Identity Refresh Task.</a:t>
            </a:r>
          </a:p>
          <a:p>
            <a:pPr marL="514350" indent="-514350">
              <a:buFont typeface="+mj-lt"/>
              <a:buAutoNum type="arabicPeriod"/>
            </a:pPr>
            <a:endParaRPr lang="en-US" sz="1600" dirty="0"/>
          </a:p>
          <a:p>
            <a:pPr marL="514350" indent="-514350">
              <a:buFont typeface="+mj-lt"/>
              <a:buAutoNum type="arabicPeriod"/>
            </a:pPr>
            <a:endParaRPr lang="en-US" sz="1600" dirty="0"/>
          </a:p>
          <a:p>
            <a:pPr marL="514350" indent="-514350">
              <a:buFont typeface="+mj-lt"/>
              <a:buAutoNum type="arabicPeriod"/>
            </a:pPr>
            <a:endParaRPr lang="en-US" sz="1600" dirty="0"/>
          </a:p>
          <a:p>
            <a:pPr marL="514350" indent="-514350">
              <a:buFont typeface="+mj-lt"/>
              <a:buAutoNum type="arabicPeriod"/>
            </a:pPr>
            <a:endParaRPr lang="en-US" sz="1600" dirty="0"/>
          </a:p>
          <a:p>
            <a:pPr marL="514350" indent="-514350">
              <a:buFont typeface="+mj-lt"/>
              <a:buAutoNum type="arabicPeriod"/>
            </a:pPr>
            <a:endParaRPr lang="en-US" sz="1600" dirty="0"/>
          </a:p>
          <a:p>
            <a:pPr marL="514350" indent="-514350">
              <a:buFont typeface="+mj-lt"/>
              <a:buAutoNum type="arabicPeriod"/>
            </a:pPr>
            <a:r>
              <a:rPr lang="en-US" sz="1600" dirty="0"/>
              <a:t>On 26</a:t>
            </a:r>
            <a:r>
              <a:rPr lang="en-US" sz="1600" baseline="30000" dirty="0"/>
              <a:t>th</a:t>
            </a:r>
            <a:r>
              <a:rPr lang="en-US" sz="1600" dirty="0"/>
              <a:t> Aug, Refresh Task for Role Assignment didn’t execute for single time, because the previous Role refresh task took Almost 33 hours, and it was finished 2 days later. This is Delay In Refresh Task in role assignment.</a:t>
            </a:r>
          </a:p>
          <a:p>
            <a:pPr marL="514350" indent="-514350">
              <a:buFont typeface="+mj-lt"/>
              <a:buAutoNum type="arabicPeriod"/>
            </a:pPr>
            <a:endParaRPr lang="en-US" sz="1600" dirty="0"/>
          </a:p>
          <a:p>
            <a:pPr marL="514350" indent="-514350">
              <a:buFont typeface="+mj-lt"/>
              <a:buAutoNum type="arabicPeriod"/>
            </a:pPr>
            <a:endParaRPr lang="en-US" sz="1600" dirty="0"/>
          </a:p>
          <a:p>
            <a:pPr marL="514350" indent="-514350">
              <a:buFont typeface="+mj-lt"/>
              <a:buAutoNum type="arabicPeriod"/>
            </a:pPr>
            <a:endParaRPr lang="en-US" sz="1600" dirty="0"/>
          </a:p>
          <a:p>
            <a:pPr marL="514350" indent="-514350">
              <a:buFont typeface="+mj-lt"/>
              <a:buAutoNum type="arabicPeriod"/>
            </a:pPr>
            <a:endParaRPr lang="en-US" sz="1600" dirty="0"/>
          </a:p>
          <a:p>
            <a:pPr marL="514350" indent="-514350">
              <a:buFont typeface="+mj-lt"/>
              <a:buAutoNum type="arabicPeriod"/>
            </a:pPr>
            <a:endParaRPr lang="en-US" sz="1600" dirty="0"/>
          </a:p>
          <a:p>
            <a:pPr marL="514350" indent="-514350">
              <a:buFont typeface="+mj-lt"/>
              <a:buAutoNum type="arabicPeriod"/>
            </a:pPr>
            <a:r>
              <a:rPr lang="en-US" sz="1600" dirty="0"/>
              <a:t>On 31</a:t>
            </a:r>
            <a:r>
              <a:rPr lang="en-US" sz="1600" baseline="30000" dirty="0"/>
              <a:t>st</a:t>
            </a:r>
            <a:r>
              <a:rPr lang="en-US" sz="1600" dirty="0"/>
              <a:t> Aug, Workday delta sequential task didn’t run for single time because from 30</a:t>
            </a:r>
            <a:r>
              <a:rPr lang="en-US" sz="1600" baseline="30000" dirty="0"/>
              <a:t>th</a:t>
            </a:r>
            <a:r>
              <a:rPr lang="en-US" sz="1600" dirty="0"/>
              <a:t> Aug evening, the servers were inactive, and no tasks were running at that time. Restarted the servers resolved the issue</a:t>
            </a:r>
          </a:p>
          <a:p>
            <a:pPr marL="514350" indent="-514350">
              <a:buFont typeface="+mj-lt"/>
              <a:buAutoNum type="arabicPeriod"/>
            </a:pPr>
            <a:endParaRPr lang="en-US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2078E3-ED68-4715-9466-83B36BAB2B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8902" y="1132810"/>
            <a:ext cx="8946842" cy="179787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32C2A35-1987-5573-F3F8-18E5C246FF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5952" y="3429000"/>
            <a:ext cx="9732518" cy="164424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B5DA31C-F454-18E6-7224-176806F5C3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5518" y="5656582"/>
            <a:ext cx="8042752" cy="971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9908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709C5189-2D10-1DC4-3810-DD83498F3A1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07349380"/>
              </p:ext>
            </p:extLst>
          </p:nvPr>
        </p:nvGraphicFramePr>
        <p:xfrm>
          <a:off x="1041400" y="674371"/>
          <a:ext cx="10320020" cy="58185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30624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5B7CE-65F3-F54B-AF01-BA64C9B50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Automation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2CFBF1-BF00-4242-F9FD-8B1AFE3D28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r>
              <a:rPr lang="en-US" sz="1800" dirty="0"/>
              <a:t>Workday team will manually push the terminated user list in SailPoint server. </a:t>
            </a:r>
          </a:p>
          <a:p>
            <a:r>
              <a:rPr lang="en-US" sz="1800" dirty="0"/>
              <a:t>Create a custom task at 2am CST everyday. This task will read the data from the terminated users’ list shared by Workday.</a:t>
            </a:r>
          </a:p>
          <a:p>
            <a:r>
              <a:rPr lang="en-US" sz="1800" dirty="0"/>
              <a:t>Create a custom file in SailPoint server and store those users with selective attributes (</a:t>
            </a:r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User Status, Employee Number, Inactive, NEEDS_REFRESH)</a:t>
            </a:r>
            <a:r>
              <a:rPr lang="en-US" sz="1800" dirty="0"/>
              <a:t> in that custom table/file.</a:t>
            </a:r>
          </a:p>
          <a:p>
            <a:r>
              <a:rPr lang="en-US" sz="1800" dirty="0"/>
              <a:t>Run sequentially “Bulk </a:t>
            </a:r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Workday Aggregation” and  “Bulk Single identity Refresh” task for the users stored in custom table.</a:t>
            </a:r>
          </a:p>
          <a:p>
            <a:r>
              <a:rPr lang="en-US" sz="1800" dirty="0">
                <a:latin typeface="Aptos" panose="020B0004020202020204" pitchFamily="34" charset="0"/>
                <a:cs typeface="Times New Roman" panose="02020603050405020304" pitchFamily="18" charset="0"/>
              </a:rPr>
              <a:t>Ensure all those users are Aggregated and Refreshed, Discard the ‘Active’ users and consider ‘Inactive’ users.</a:t>
            </a:r>
          </a:p>
          <a:p>
            <a:r>
              <a:rPr lang="en-US" sz="1800" dirty="0">
                <a:latin typeface="Aptos" panose="020B0004020202020204" pitchFamily="34" charset="0"/>
                <a:cs typeface="Times New Roman" panose="02020603050405020304" pitchFamily="18" charset="0"/>
              </a:rPr>
              <a:t>Run sequential downstream application (OIG, AD, OUD, Lenel) Aggregation task to get the latest status of those users in SailPoint.</a:t>
            </a:r>
          </a:p>
          <a:p>
            <a:r>
              <a:rPr lang="en-US" sz="1800" dirty="0">
                <a:latin typeface="Aptos" panose="020B0004020202020204" pitchFamily="34" charset="0"/>
                <a:cs typeface="Times New Roman" panose="02020603050405020304" pitchFamily="18" charset="0"/>
              </a:rPr>
              <a:t>If those users are found as ‘Active’ after Aggregation, then auto trigger Leaver event for those users again</a:t>
            </a:r>
          </a:p>
          <a:p>
            <a:pPr marL="0" indent="0">
              <a:buNone/>
            </a:pPr>
            <a:endParaRPr lang="en-US" sz="1800" dirty="0">
              <a:latin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1101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684B2-7681-5A38-E7C7-C7A5B34BB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295" y="495302"/>
            <a:ext cx="8987261" cy="729906"/>
          </a:xfrm>
        </p:spPr>
        <p:txBody>
          <a:bodyPr>
            <a:normAutofit/>
          </a:bodyPr>
          <a:lstStyle/>
          <a:p>
            <a:r>
              <a:rPr lang="en-US" sz="3000" u="sng" dirty="0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249545-A8B2-6715-45EF-E806B943FA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9296" y="1034827"/>
            <a:ext cx="10515600" cy="7299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Terminated users are not terminated in downstream applications of SailPoint within a specific tie which creates a discrepancy between source versus target applications</a:t>
            </a:r>
            <a:endParaRPr lang="en-US" sz="20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3B3394F-8629-49A5-A8BD-C4E86A92EE8D}"/>
              </a:ext>
            </a:extLst>
          </p:cNvPr>
          <p:cNvSpPr txBox="1">
            <a:spLocks/>
          </p:cNvSpPr>
          <p:nvPr/>
        </p:nvSpPr>
        <p:spPr>
          <a:xfrm>
            <a:off x="659295" y="1644833"/>
            <a:ext cx="9139661" cy="7299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u="sng" dirty="0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Outcome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483D8AA-A2D3-6F4F-368D-8505C1EC5D30}"/>
              </a:ext>
            </a:extLst>
          </p:cNvPr>
          <p:cNvSpPr txBox="1">
            <a:spLocks/>
          </p:cNvSpPr>
          <p:nvPr/>
        </p:nvSpPr>
        <p:spPr>
          <a:xfrm>
            <a:off x="659296" y="2274215"/>
            <a:ext cx="10515600" cy="939774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Deactivated users are staying Active in downstream system (</a:t>
            </a:r>
            <a:r>
              <a:rPr lang="en-US" sz="2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like AD, OUD, OIG and Lenel)</a:t>
            </a:r>
            <a:r>
              <a:rPr lang="en-US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for longer duration after termination which is a huge business risk</a:t>
            </a:r>
          </a:p>
          <a:p>
            <a:r>
              <a:rPr lang="en-US" dirty="0">
                <a:latin typeface="Aptos" panose="020B0004020202020204" pitchFamily="34" charset="0"/>
                <a:cs typeface="Times New Roman" panose="02020603050405020304" pitchFamily="18" charset="0"/>
              </a:rPr>
              <a:t>high numbers of incidents raised by customer.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5A0E0E5-DD79-24E1-0985-1CD5AACE66C3}"/>
              </a:ext>
            </a:extLst>
          </p:cNvPr>
          <p:cNvSpPr txBox="1">
            <a:spLocks/>
          </p:cNvSpPr>
          <p:nvPr/>
        </p:nvSpPr>
        <p:spPr>
          <a:xfrm>
            <a:off x="659295" y="5093898"/>
            <a:ext cx="8987261" cy="572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u="sng" dirty="0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Manual Approach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DF5CAAE-8624-D23C-F511-F8540087736E}"/>
              </a:ext>
            </a:extLst>
          </p:cNvPr>
          <p:cNvSpPr txBox="1">
            <a:spLocks/>
          </p:cNvSpPr>
          <p:nvPr/>
        </p:nvSpPr>
        <p:spPr>
          <a:xfrm>
            <a:off x="659296" y="5556776"/>
            <a:ext cx="10515600" cy="9397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Team is manually is taking action on fixing the discrepancy and marking the users inactive in target system.</a:t>
            </a:r>
          </a:p>
          <a:p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339A69E-5F1E-50C7-A9E0-1FA7C57FAF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8491911"/>
              </p:ext>
            </p:extLst>
          </p:nvPr>
        </p:nvGraphicFramePr>
        <p:xfrm>
          <a:off x="758686" y="3213989"/>
          <a:ext cx="10774017" cy="181251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80570">
                  <a:extLst>
                    <a:ext uri="{9D8B030D-6E8A-4147-A177-3AD203B41FA5}">
                      <a16:colId xmlns:a16="http://schemas.microsoft.com/office/drawing/2014/main" val="2834223334"/>
                    </a:ext>
                  </a:extLst>
                </a:gridCol>
                <a:gridCol w="4400308">
                  <a:extLst>
                    <a:ext uri="{9D8B030D-6E8A-4147-A177-3AD203B41FA5}">
                      <a16:colId xmlns:a16="http://schemas.microsoft.com/office/drawing/2014/main" val="2988812043"/>
                    </a:ext>
                  </a:extLst>
                </a:gridCol>
                <a:gridCol w="968313">
                  <a:extLst>
                    <a:ext uri="{9D8B030D-6E8A-4147-A177-3AD203B41FA5}">
                      <a16:colId xmlns:a16="http://schemas.microsoft.com/office/drawing/2014/main" val="4101454834"/>
                    </a:ext>
                  </a:extLst>
                </a:gridCol>
                <a:gridCol w="845742">
                  <a:extLst>
                    <a:ext uri="{9D8B030D-6E8A-4147-A177-3AD203B41FA5}">
                      <a16:colId xmlns:a16="http://schemas.microsoft.com/office/drawing/2014/main" val="1806521698"/>
                    </a:ext>
                  </a:extLst>
                </a:gridCol>
                <a:gridCol w="796713">
                  <a:extLst>
                    <a:ext uri="{9D8B030D-6E8A-4147-A177-3AD203B41FA5}">
                      <a16:colId xmlns:a16="http://schemas.microsoft.com/office/drawing/2014/main" val="3516725080"/>
                    </a:ext>
                  </a:extLst>
                </a:gridCol>
                <a:gridCol w="1017342">
                  <a:extLst>
                    <a:ext uri="{9D8B030D-6E8A-4147-A177-3AD203B41FA5}">
                      <a16:colId xmlns:a16="http://schemas.microsoft.com/office/drawing/2014/main" val="2937774628"/>
                    </a:ext>
                  </a:extLst>
                </a:gridCol>
                <a:gridCol w="588343">
                  <a:extLst>
                    <a:ext uri="{9D8B030D-6E8A-4147-A177-3AD203B41FA5}">
                      <a16:colId xmlns:a16="http://schemas.microsoft.com/office/drawing/2014/main" val="1554575514"/>
                    </a:ext>
                  </a:extLst>
                </a:gridCol>
                <a:gridCol w="588343">
                  <a:extLst>
                    <a:ext uri="{9D8B030D-6E8A-4147-A177-3AD203B41FA5}">
                      <a16:colId xmlns:a16="http://schemas.microsoft.com/office/drawing/2014/main" val="4142117274"/>
                    </a:ext>
                  </a:extLst>
                </a:gridCol>
                <a:gridCol w="588343">
                  <a:extLst>
                    <a:ext uri="{9D8B030D-6E8A-4147-A177-3AD203B41FA5}">
                      <a16:colId xmlns:a16="http://schemas.microsoft.com/office/drawing/2014/main" val="1508341246"/>
                    </a:ext>
                  </a:extLst>
                </a:gridCol>
              </a:tblGrid>
              <a:tr h="141692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982" marR="5982" marT="598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Data discrepancy Issue Incident for August Month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982" marR="5982" marT="598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982" marR="5982" marT="598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982" marR="5982" marT="598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982" marR="5982" marT="598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982" marR="5982" marT="598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982" marR="5982" marT="598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982" marR="5982" marT="598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982" marR="5982" marT="5982" marB="0" anchor="b"/>
                </a:tc>
                <a:extLst>
                  <a:ext uri="{0D108BD9-81ED-4DB2-BD59-A6C34878D82A}">
                    <a16:rowId xmlns:a16="http://schemas.microsoft.com/office/drawing/2014/main" val="983847090"/>
                  </a:ext>
                </a:extLst>
              </a:tr>
              <a:tr h="278033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Example inc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982" marR="5982" marT="598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Discrepancy Category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982" marR="5982" marT="598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Week 1(1-3)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982" marR="5982" marT="598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Week 2(4-10)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982" marR="5982" marT="598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Week 3(11-17)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982" marR="5982" marT="598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Week 4(18-24)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982" marR="5982" marT="598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Week 5(25-31)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982" marR="5982" marT="598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982" marR="5982" marT="598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Total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982" marR="5982" marT="5982" marB="0" anchor="b"/>
                </a:tc>
                <a:extLst>
                  <a:ext uri="{0D108BD9-81ED-4DB2-BD59-A6C34878D82A}">
                    <a16:rowId xmlns:a16="http://schemas.microsoft.com/office/drawing/2014/main" val="2831851418"/>
                  </a:ext>
                </a:extLst>
              </a:tr>
              <a:tr h="14169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INC11856655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982" marR="5982" marT="598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 err="1">
                          <a:effectLst/>
                        </a:rPr>
                        <a:t>BoD</a:t>
                      </a:r>
                      <a:r>
                        <a:rPr lang="en-US" sz="1000" u="none" strike="noStrike" dirty="0">
                          <a:effectLst/>
                        </a:rPr>
                        <a:t> Accounts with null job code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982" marR="5982" marT="598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982" marR="5982" marT="598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982" marR="5982" marT="598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982" marR="5982" marT="598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982" marR="5982" marT="598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982" marR="5982" marT="598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982" marR="5982" marT="598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982" marR="5982" marT="5982" marB="0" anchor="b"/>
                </a:tc>
                <a:extLst>
                  <a:ext uri="{0D108BD9-81ED-4DB2-BD59-A6C34878D82A}">
                    <a16:rowId xmlns:a16="http://schemas.microsoft.com/office/drawing/2014/main" val="3474820006"/>
                  </a:ext>
                </a:extLst>
              </a:tr>
              <a:tr h="14169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INC11903823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982" marR="5982" marT="598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New Mexico users being created in SAP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982" marR="5982" marT="598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982" marR="5982" marT="598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982" marR="5982" marT="598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982" marR="5982" marT="598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982" marR="5982" marT="598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982" marR="5982" marT="598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982" marR="5982" marT="598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982" marR="5982" marT="5982" marB="0" anchor="b"/>
                </a:tc>
                <a:extLst>
                  <a:ext uri="{0D108BD9-81ED-4DB2-BD59-A6C34878D82A}">
                    <a16:rowId xmlns:a16="http://schemas.microsoft.com/office/drawing/2014/main" val="3484703766"/>
                  </a:ext>
                </a:extLst>
              </a:tr>
              <a:tr h="14169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INC11858441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982" marR="5982" marT="598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Reevaluate Entitlements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982" marR="5982" marT="598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982" marR="5982" marT="598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982" marR="5982" marT="598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982" marR="5982" marT="598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982" marR="5982" marT="598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982" marR="5982" marT="598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982" marR="5982" marT="598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982" marR="5982" marT="5982" marB="0" anchor="b"/>
                </a:tc>
                <a:extLst>
                  <a:ext uri="{0D108BD9-81ED-4DB2-BD59-A6C34878D82A}">
                    <a16:rowId xmlns:a16="http://schemas.microsoft.com/office/drawing/2014/main" val="256075614"/>
                  </a:ext>
                </a:extLst>
              </a:tr>
              <a:tr h="14169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highlight>
                            <a:srgbClr val="FFFF00"/>
                          </a:highlight>
                        </a:rPr>
                        <a:t>INC11853751</a:t>
                      </a:r>
                      <a:endParaRPr lang="en-US" sz="1000" b="1" i="0" u="none" strike="noStrike">
                        <a:solidFill>
                          <a:srgbClr val="FF0000"/>
                        </a:solidFill>
                        <a:effectLst/>
                        <a:highlight>
                          <a:srgbClr val="FFFF00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5982" marR="5982" marT="598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highlight>
                            <a:srgbClr val="FFFF00"/>
                          </a:highlight>
                        </a:rPr>
                        <a:t>Rehires/Terms Not Synced</a:t>
                      </a:r>
                      <a:endParaRPr lang="en-US" sz="1000" b="1" i="0" u="none" strike="noStrike">
                        <a:solidFill>
                          <a:srgbClr val="FF0000"/>
                        </a:solidFill>
                        <a:effectLst/>
                        <a:highlight>
                          <a:srgbClr val="FFFF00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5982" marR="5982" marT="598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  <a:highlight>
                            <a:srgbClr val="FFFF00"/>
                          </a:highlight>
                        </a:rPr>
                        <a:t>3</a:t>
                      </a:r>
                      <a:endParaRPr lang="en-US" sz="1000" b="1" i="0" u="none" strike="noStrike">
                        <a:solidFill>
                          <a:srgbClr val="FF0000"/>
                        </a:solidFill>
                        <a:effectLst/>
                        <a:highlight>
                          <a:srgbClr val="FFFF00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5982" marR="5982" marT="598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  <a:highlight>
                            <a:srgbClr val="FFFF00"/>
                          </a:highlight>
                        </a:rPr>
                        <a:t>4</a:t>
                      </a:r>
                      <a:endParaRPr lang="en-US" sz="1000" b="1" i="0" u="none" strike="noStrike">
                        <a:solidFill>
                          <a:srgbClr val="FF0000"/>
                        </a:solidFill>
                        <a:effectLst/>
                        <a:highlight>
                          <a:srgbClr val="FFFF00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5982" marR="5982" marT="598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  <a:highlight>
                            <a:srgbClr val="FFFF00"/>
                          </a:highlight>
                        </a:rPr>
                        <a:t>5</a:t>
                      </a:r>
                      <a:endParaRPr lang="en-US" sz="1000" b="1" i="0" u="none" strike="noStrike">
                        <a:solidFill>
                          <a:srgbClr val="FF0000"/>
                        </a:solidFill>
                        <a:effectLst/>
                        <a:highlight>
                          <a:srgbClr val="FFFF00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5982" marR="5982" marT="598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  <a:highlight>
                            <a:srgbClr val="FFFF00"/>
                          </a:highlight>
                        </a:rPr>
                        <a:t>5</a:t>
                      </a:r>
                      <a:endParaRPr lang="en-US" sz="1000" b="1" i="0" u="none" strike="noStrike">
                        <a:solidFill>
                          <a:srgbClr val="FF0000"/>
                        </a:solidFill>
                        <a:effectLst/>
                        <a:highlight>
                          <a:srgbClr val="FFFF00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5982" marR="5982" marT="598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  <a:highlight>
                            <a:srgbClr val="FFFF00"/>
                          </a:highlight>
                        </a:rPr>
                        <a:t>5</a:t>
                      </a:r>
                      <a:endParaRPr lang="en-US" sz="1000" b="1" i="0" u="none" strike="noStrike">
                        <a:solidFill>
                          <a:srgbClr val="FF0000"/>
                        </a:solidFill>
                        <a:effectLst/>
                        <a:highlight>
                          <a:srgbClr val="FFFF00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5982" marR="5982" marT="598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  <a:highlight>
                            <a:srgbClr val="FFFF00"/>
                          </a:highlight>
                        </a:rPr>
                        <a:t> </a:t>
                      </a:r>
                      <a:endParaRPr lang="en-US" sz="1000" b="1" i="0" u="none" strike="noStrike">
                        <a:solidFill>
                          <a:srgbClr val="FF0000"/>
                        </a:solidFill>
                        <a:effectLst/>
                        <a:highlight>
                          <a:srgbClr val="FFFF00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5982" marR="5982" marT="598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  <a:highlight>
                            <a:srgbClr val="FFFF00"/>
                          </a:highlight>
                        </a:rPr>
                        <a:t>22</a:t>
                      </a:r>
                      <a:endParaRPr lang="en-US" sz="1000" b="1" i="0" u="none" strike="noStrike">
                        <a:solidFill>
                          <a:srgbClr val="FF0000"/>
                        </a:solidFill>
                        <a:effectLst/>
                        <a:highlight>
                          <a:srgbClr val="FFFF00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5982" marR="5982" marT="5982" marB="0" anchor="b"/>
                </a:tc>
                <a:extLst>
                  <a:ext uri="{0D108BD9-81ED-4DB2-BD59-A6C34878D82A}">
                    <a16:rowId xmlns:a16="http://schemas.microsoft.com/office/drawing/2014/main" val="2082812852"/>
                  </a:ext>
                </a:extLst>
              </a:tr>
              <a:tr h="14169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INC11860832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982" marR="5982" marT="598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Reprocess Breeze Accounts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982" marR="5982" marT="598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982" marR="5982" marT="598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982" marR="5982" marT="598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982" marR="5982" marT="598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982" marR="5982" marT="598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982" marR="5982" marT="598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982" marR="5982" marT="598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982" marR="5982" marT="5982" marB="0" anchor="b"/>
                </a:tc>
                <a:extLst>
                  <a:ext uri="{0D108BD9-81ED-4DB2-BD59-A6C34878D82A}">
                    <a16:rowId xmlns:a16="http://schemas.microsoft.com/office/drawing/2014/main" val="1531353132"/>
                  </a:ext>
                </a:extLst>
              </a:tr>
              <a:tr h="23467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INC11828412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982" marR="5982" marT="598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User Data in OIG/AD Not Matching Workday(Manager,jobcode,location)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982" marR="5982" marT="598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982" marR="5982" marT="598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982" marR="5982" marT="598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982" marR="5982" marT="598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982" marR="5982" marT="598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982" marR="5982" marT="598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982" marR="5982" marT="598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982" marR="5982" marT="5982" marB="0" anchor="b"/>
                </a:tc>
                <a:extLst>
                  <a:ext uri="{0D108BD9-81ED-4DB2-BD59-A6C34878D82A}">
                    <a16:rowId xmlns:a16="http://schemas.microsoft.com/office/drawing/2014/main" val="2220164929"/>
                  </a:ext>
                </a:extLst>
              </a:tr>
              <a:tr h="14169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INC11896388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982" marR="5982" marT="598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Remove Role from User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982" marR="5982" marT="598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982" marR="5982" marT="598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982" marR="5982" marT="598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982" marR="5982" marT="598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982" marR="5982" marT="598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982" marR="5982" marT="598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982" marR="5982" marT="598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982" marR="5982" marT="5982" marB="0" anchor="b"/>
                </a:tc>
                <a:extLst>
                  <a:ext uri="{0D108BD9-81ED-4DB2-BD59-A6C34878D82A}">
                    <a16:rowId xmlns:a16="http://schemas.microsoft.com/office/drawing/2014/main" val="1690397733"/>
                  </a:ext>
                </a:extLst>
              </a:tr>
              <a:tr h="14169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 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982" marR="5982" marT="598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 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982" marR="5982" marT="598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982" marR="5982" marT="598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982" marR="5982" marT="598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982" marR="5982" marT="598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982" marR="5982" marT="598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982" marR="5982" marT="598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982" marR="5982" marT="598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51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982" marR="5982" marT="5982" marB="0" anchor="b"/>
                </a:tc>
                <a:extLst>
                  <a:ext uri="{0D108BD9-81ED-4DB2-BD59-A6C34878D82A}">
                    <a16:rowId xmlns:a16="http://schemas.microsoft.com/office/drawing/2014/main" val="23817718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35212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2BD4D-3408-E594-1E2B-DE0C1BB04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5978"/>
            <a:ext cx="9274629" cy="734332"/>
          </a:xfrm>
        </p:spPr>
        <p:txBody>
          <a:bodyPr/>
          <a:lstStyle/>
          <a:p>
            <a:r>
              <a:rPr lang="en-US" u="sng" dirty="0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Business Benefit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ADF72A-623E-1F0C-D2ED-42152B3F37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60310"/>
            <a:ext cx="10515600" cy="4351338"/>
          </a:xfrm>
        </p:spPr>
        <p:txBody>
          <a:bodyPr/>
          <a:lstStyle/>
          <a:p>
            <a:r>
              <a:rPr lang="en-US" dirty="0"/>
              <a:t>Assurance from end to end that no terminated user is present anymore in downstream application.</a:t>
            </a:r>
          </a:p>
          <a:p>
            <a:r>
              <a:rPr lang="en-US" dirty="0"/>
              <a:t>Manual Effort of discrepancy fix can be removed.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80A552C-18C0-8221-911A-B5CBD217702E}"/>
              </a:ext>
            </a:extLst>
          </p:cNvPr>
          <p:cNvGraphicFramePr>
            <a:graphicFrameLocks noGrp="1"/>
          </p:cNvGraphicFramePr>
          <p:nvPr/>
        </p:nvGraphicFramePr>
        <p:xfrm>
          <a:off x="908050" y="2578603"/>
          <a:ext cx="10263534" cy="258879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17966">
                  <a:extLst>
                    <a:ext uri="{9D8B030D-6E8A-4147-A177-3AD203B41FA5}">
                      <a16:colId xmlns:a16="http://schemas.microsoft.com/office/drawing/2014/main" val="2166651092"/>
                    </a:ext>
                  </a:extLst>
                </a:gridCol>
                <a:gridCol w="1151923">
                  <a:extLst>
                    <a:ext uri="{9D8B030D-6E8A-4147-A177-3AD203B41FA5}">
                      <a16:colId xmlns:a16="http://schemas.microsoft.com/office/drawing/2014/main" val="4108964382"/>
                    </a:ext>
                  </a:extLst>
                </a:gridCol>
                <a:gridCol w="1484009">
                  <a:extLst>
                    <a:ext uri="{9D8B030D-6E8A-4147-A177-3AD203B41FA5}">
                      <a16:colId xmlns:a16="http://schemas.microsoft.com/office/drawing/2014/main" val="3930170234"/>
                    </a:ext>
                  </a:extLst>
                </a:gridCol>
                <a:gridCol w="1338722">
                  <a:extLst>
                    <a:ext uri="{9D8B030D-6E8A-4147-A177-3AD203B41FA5}">
                      <a16:colId xmlns:a16="http://schemas.microsoft.com/office/drawing/2014/main" val="1168942359"/>
                    </a:ext>
                  </a:extLst>
                </a:gridCol>
                <a:gridCol w="290576">
                  <a:extLst>
                    <a:ext uri="{9D8B030D-6E8A-4147-A177-3AD203B41FA5}">
                      <a16:colId xmlns:a16="http://schemas.microsoft.com/office/drawing/2014/main" val="626226263"/>
                    </a:ext>
                  </a:extLst>
                </a:gridCol>
                <a:gridCol w="363219">
                  <a:extLst>
                    <a:ext uri="{9D8B030D-6E8A-4147-A177-3AD203B41FA5}">
                      <a16:colId xmlns:a16="http://schemas.microsoft.com/office/drawing/2014/main" val="999601066"/>
                    </a:ext>
                  </a:extLst>
                </a:gridCol>
                <a:gridCol w="342463">
                  <a:extLst>
                    <a:ext uri="{9D8B030D-6E8A-4147-A177-3AD203B41FA5}">
                      <a16:colId xmlns:a16="http://schemas.microsoft.com/office/drawing/2014/main" val="4172394796"/>
                    </a:ext>
                  </a:extLst>
                </a:gridCol>
                <a:gridCol w="311331">
                  <a:extLst>
                    <a:ext uri="{9D8B030D-6E8A-4147-A177-3AD203B41FA5}">
                      <a16:colId xmlns:a16="http://schemas.microsoft.com/office/drawing/2014/main" val="3372525157"/>
                    </a:ext>
                  </a:extLst>
                </a:gridCol>
                <a:gridCol w="269820">
                  <a:extLst>
                    <a:ext uri="{9D8B030D-6E8A-4147-A177-3AD203B41FA5}">
                      <a16:colId xmlns:a16="http://schemas.microsoft.com/office/drawing/2014/main" val="1520874982"/>
                    </a:ext>
                  </a:extLst>
                </a:gridCol>
                <a:gridCol w="363219">
                  <a:extLst>
                    <a:ext uri="{9D8B030D-6E8A-4147-A177-3AD203B41FA5}">
                      <a16:colId xmlns:a16="http://schemas.microsoft.com/office/drawing/2014/main" val="1274176436"/>
                    </a:ext>
                  </a:extLst>
                </a:gridCol>
                <a:gridCol w="1618920">
                  <a:extLst>
                    <a:ext uri="{9D8B030D-6E8A-4147-A177-3AD203B41FA5}">
                      <a16:colId xmlns:a16="http://schemas.microsoft.com/office/drawing/2014/main" val="3036582509"/>
                    </a:ext>
                  </a:extLst>
                </a:gridCol>
                <a:gridCol w="1411366">
                  <a:extLst>
                    <a:ext uri="{9D8B030D-6E8A-4147-A177-3AD203B41FA5}">
                      <a16:colId xmlns:a16="http://schemas.microsoft.com/office/drawing/2014/main" val="4075046878"/>
                    </a:ext>
                  </a:extLst>
                </a:gridCol>
              </a:tblGrid>
              <a:tr h="238485">
                <a:tc gridSpan="12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highlight>
                            <a:srgbClr val="F1A983"/>
                          </a:highlight>
                        </a:rPr>
                        <a:t>Past 6 month's data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1A983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8174943"/>
                  </a:ext>
                </a:extLst>
              </a:tr>
              <a:tr h="4424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Manual Activity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Discrepancy Type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Effort(hour) per Activity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 gridSpan="6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last 6 Months count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Total Effor in last 6 month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Monthly aferage effort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050784226"/>
                  </a:ext>
                </a:extLst>
              </a:tr>
              <a:tr h="238485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Incident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Aug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July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June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May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Apr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Mar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855821300"/>
                  </a:ext>
                </a:extLst>
              </a:tr>
              <a:tr h="23848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Count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82384187"/>
                  </a:ext>
                </a:extLst>
              </a:tr>
              <a:tr h="23848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Rehired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2.5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Total Effor per month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52.5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57.5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295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49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213247418"/>
                  </a:ext>
                </a:extLst>
              </a:tr>
              <a:tr h="23848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Terminated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774887732"/>
                  </a:ext>
                </a:extLst>
              </a:tr>
              <a:tr h="238485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Discrepancy Fix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596464600"/>
                  </a:ext>
                </a:extLst>
              </a:tr>
              <a:tr h="23848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Days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105758020"/>
                  </a:ext>
                </a:extLst>
              </a:tr>
              <a:tr h="23848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Rehired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2.5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Total Effor per month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300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496267595"/>
                  </a:ext>
                </a:extLst>
              </a:tr>
              <a:tr h="23848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Terminated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20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7707552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3721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1A34B-4603-38B8-B678-3701D1EA3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151" y="168601"/>
            <a:ext cx="10515600" cy="756104"/>
          </a:xfrm>
        </p:spPr>
        <p:txBody>
          <a:bodyPr/>
          <a:lstStyle/>
          <a:p>
            <a:r>
              <a:rPr lang="en-US" dirty="0"/>
              <a:t>      </a:t>
            </a:r>
            <a:r>
              <a:rPr lang="en-US" u="sng" dirty="0"/>
              <a:t>Observations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31FC8-C2E2-AAEB-6C12-E69F0E267C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514" y="809750"/>
            <a:ext cx="11580980" cy="5539594"/>
          </a:xfrm>
        </p:spPr>
        <p:txBody>
          <a:bodyPr/>
          <a:lstStyle/>
          <a:p>
            <a:r>
              <a:rPr lang="en-US" sz="2000" dirty="0"/>
              <a:t>Delay in refresh of terminated users in SailPoint due to the delay of Workday Delta Aggregation and Sequential Refresh Task. Example below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/>
              <a:t>Between 26</a:t>
            </a:r>
            <a:r>
              <a:rPr lang="en-US" sz="1600" baseline="30000" dirty="0"/>
              <a:t>th</a:t>
            </a:r>
            <a:r>
              <a:rPr lang="en-US" sz="1600" dirty="0"/>
              <a:t> to 27</a:t>
            </a:r>
            <a:r>
              <a:rPr lang="en-US" sz="1600" baseline="30000" dirty="0"/>
              <a:t>th</a:t>
            </a:r>
            <a:r>
              <a:rPr lang="en-US" sz="1600" dirty="0"/>
              <a:t> Aug, Workday Delta Aggregation task got executed only 3 times and failed to execute 2 times, because the latest refresh task took almost 40 hours to complete which eventually got finished on 28</a:t>
            </a:r>
            <a:r>
              <a:rPr lang="en-US" sz="1600" baseline="30000" dirty="0"/>
              <a:t>th</a:t>
            </a:r>
            <a:r>
              <a:rPr lang="en-US" sz="1600" dirty="0"/>
              <a:t> Aug. </a:t>
            </a:r>
          </a:p>
          <a:p>
            <a:pPr marL="514350" indent="-514350">
              <a:buFont typeface="+mj-lt"/>
              <a:buAutoNum type="arabicPeriod"/>
            </a:pPr>
            <a:endParaRPr lang="en-US" sz="1600" dirty="0"/>
          </a:p>
          <a:p>
            <a:pPr marL="514350" indent="-514350">
              <a:buFont typeface="+mj-lt"/>
              <a:buAutoNum type="arabicPeriod"/>
            </a:pPr>
            <a:endParaRPr lang="en-US" sz="1600" dirty="0"/>
          </a:p>
          <a:p>
            <a:pPr marL="514350" indent="-514350">
              <a:buFont typeface="+mj-lt"/>
              <a:buAutoNum type="arabicPeriod"/>
            </a:pPr>
            <a:endParaRPr lang="en-US" sz="1600" dirty="0"/>
          </a:p>
          <a:p>
            <a:pPr marL="514350" indent="-514350">
              <a:buFont typeface="+mj-lt"/>
              <a:buAutoNum type="arabicPeriod"/>
            </a:pPr>
            <a:endParaRPr lang="en-US" sz="1600" dirty="0"/>
          </a:p>
          <a:p>
            <a:pPr marL="514350" indent="-514350">
              <a:buFont typeface="+mj-lt"/>
              <a:buAutoNum type="arabicPeriod"/>
            </a:pPr>
            <a:endParaRPr lang="en-US" sz="1600" dirty="0"/>
          </a:p>
          <a:p>
            <a:pPr marL="514350" indent="-514350">
              <a:buFont typeface="+mj-lt"/>
              <a:buAutoNum type="arabicPeriod"/>
            </a:pPr>
            <a:r>
              <a:rPr lang="en-US" sz="1600" dirty="0"/>
              <a:t>Another example on 4</a:t>
            </a:r>
            <a:r>
              <a:rPr lang="en-US" sz="1600" baseline="30000" dirty="0"/>
              <a:t>th</a:t>
            </a:r>
            <a:r>
              <a:rPr lang="en-US" sz="1600" dirty="0"/>
              <a:t> Sept, where refresh sequential task took 9+ hours time to process 4k records which created a delay for the latest users to be refreshed in SailPoint.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A656CBB-2130-ED7D-FDA0-9E99E3C43D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6025" y="2008073"/>
            <a:ext cx="5304688" cy="167086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CEF5A01-4D0E-7EFD-547C-F380624520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591" y="2008073"/>
            <a:ext cx="6364357" cy="177873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C7F79E6-F9F0-2B74-52A7-484EB6011B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151" y="4375384"/>
            <a:ext cx="8609848" cy="2314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642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54E93-5360-736D-4D25-EDF8B0677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687" y="166343"/>
            <a:ext cx="10375504" cy="598970"/>
          </a:xfrm>
        </p:spPr>
        <p:txBody>
          <a:bodyPr>
            <a:normAutofit/>
          </a:bodyPr>
          <a:lstStyle/>
          <a:p>
            <a:r>
              <a:rPr lang="en-US" sz="3000" dirty="0"/>
              <a:t>Statistics in user level (26</a:t>
            </a:r>
            <a:r>
              <a:rPr lang="en-US" sz="3000" baseline="30000" dirty="0"/>
              <a:t>th</a:t>
            </a:r>
            <a:r>
              <a:rPr lang="en-US" sz="3000" dirty="0"/>
              <a:t> – 30</a:t>
            </a:r>
            <a:r>
              <a:rPr lang="en-US" sz="3000" baseline="30000" dirty="0"/>
              <a:t>th</a:t>
            </a:r>
            <a:r>
              <a:rPr lang="en-US" sz="3000" dirty="0"/>
              <a:t> Aug)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EE7FBBC-5685-4299-D503-E848981B2F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4695412"/>
              </p:ext>
            </p:extLst>
          </p:nvPr>
        </p:nvGraphicFramePr>
        <p:xfrm>
          <a:off x="696687" y="669497"/>
          <a:ext cx="8755426" cy="27126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9312">
                  <a:extLst>
                    <a:ext uri="{9D8B030D-6E8A-4147-A177-3AD203B41FA5}">
                      <a16:colId xmlns:a16="http://schemas.microsoft.com/office/drawing/2014/main" val="1253040497"/>
                    </a:ext>
                  </a:extLst>
                </a:gridCol>
                <a:gridCol w="1026601">
                  <a:extLst>
                    <a:ext uri="{9D8B030D-6E8A-4147-A177-3AD203B41FA5}">
                      <a16:colId xmlns:a16="http://schemas.microsoft.com/office/drawing/2014/main" val="4056283530"/>
                    </a:ext>
                  </a:extLst>
                </a:gridCol>
                <a:gridCol w="1026601">
                  <a:extLst>
                    <a:ext uri="{9D8B030D-6E8A-4147-A177-3AD203B41FA5}">
                      <a16:colId xmlns:a16="http://schemas.microsoft.com/office/drawing/2014/main" val="2785978209"/>
                    </a:ext>
                  </a:extLst>
                </a:gridCol>
                <a:gridCol w="1026601">
                  <a:extLst>
                    <a:ext uri="{9D8B030D-6E8A-4147-A177-3AD203B41FA5}">
                      <a16:colId xmlns:a16="http://schemas.microsoft.com/office/drawing/2014/main" val="2681827539"/>
                    </a:ext>
                  </a:extLst>
                </a:gridCol>
                <a:gridCol w="1026601">
                  <a:extLst>
                    <a:ext uri="{9D8B030D-6E8A-4147-A177-3AD203B41FA5}">
                      <a16:colId xmlns:a16="http://schemas.microsoft.com/office/drawing/2014/main" val="2900350329"/>
                    </a:ext>
                  </a:extLst>
                </a:gridCol>
                <a:gridCol w="1119710">
                  <a:extLst>
                    <a:ext uri="{9D8B030D-6E8A-4147-A177-3AD203B41FA5}">
                      <a16:colId xmlns:a16="http://schemas.microsoft.com/office/drawing/2014/main" val="1445097097"/>
                    </a:ext>
                  </a:extLst>
                </a:gridCol>
              </a:tblGrid>
              <a:tr h="520709">
                <a:tc>
                  <a:txBody>
                    <a:bodyPr/>
                    <a:lstStyle/>
                    <a:p>
                      <a:r>
                        <a:rPr lang="en-US" dirty="0"/>
                        <a:t>Issue 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26</a:t>
                      </a:r>
                      <a:r>
                        <a:rPr lang="en-US" baseline="30000" dirty="0"/>
                        <a:t>th</a:t>
                      </a:r>
                      <a:r>
                        <a:rPr lang="en-US" dirty="0"/>
                        <a:t> Aug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</a:t>
                      </a:r>
                      <a:r>
                        <a:rPr lang="en-US" baseline="30000" dirty="0"/>
                        <a:t>th</a:t>
                      </a:r>
                      <a:r>
                        <a:rPr lang="en-US" dirty="0"/>
                        <a:t> Aug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29</a:t>
                      </a:r>
                      <a:r>
                        <a:rPr lang="en-US" baseline="30000" dirty="0"/>
                        <a:t>th</a:t>
                      </a:r>
                      <a:r>
                        <a:rPr lang="en-US" dirty="0"/>
                        <a:t> Aug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  <a:r>
                        <a:rPr lang="en-US" baseline="30000" dirty="0"/>
                        <a:t>th</a:t>
                      </a:r>
                      <a:r>
                        <a:rPr lang="en-US" dirty="0"/>
                        <a:t> Aug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31</a:t>
                      </a:r>
                      <a:r>
                        <a:rPr lang="en-US" baseline="30000" dirty="0"/>
                        <a:t>st</a:t>
                      </a:r>
                      <a:r>
                        <a:rPr lang="en-US" dirty="0"/>
                        <a:t> Aug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0881597"/>
                  </a:ext>
                </a:extLst>
              </a:tr>
              <a:tr h="646470">
                <a:tc>
                  <a:txBody>
                    <a:bodyPr/>
                    <a:lstStyle/>
                    <a:p>
                      <a:r>
                        <a:rPr lang="en-US" dirty="0"/>
                        <a:t>Delay In identity refresh before the manual termination disc fix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1633905"/>
                  </a:ext>
                </a:extLst>
              </a:tr>
              <a:tr h="680855">
                <a:tc>
                  <a:txBody>
                    <a:bodyPr/>
                    <a:lstStyle/>
                    <a:p>
                      <a:r>
                        <a:rPr lang="en-US" dirty="0"/>
                        <a:t>Users not aggregated from Workday to IIQ before the manual termination disc fix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9760365"/>
                  </a:ext>
                </a:extLst>
              </a:tr>
              <a:tr h="631068">
                <a:tc>
                  <a:txBody>
                    <a:bodyPr/>
                    <a:lstStyle/>
                    <a:p>
                      <a:r>
                        <a:rPr lang="en-US" dirty="0"/>
                        <a:t>Leaver Event Exception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5243675"/>
                  </a:ext>
                </a:extLst>
              </a:tr>
            </a:tbl>
          </a:graphicData>
        </a:graphic>
      </p:graphicFrame>
      <p:sp>
        <p:nvSpPr>
          <p:cNvPr id="3" name="Title 1">
            <a:extLst>
              <a:ext uri="{FF2B5EF4-FFF2-40B4-BE49-F238E27FC236}">
                <a16:creationId xmlns:a16="http://schemas.microsoft.com/office/drawing/2014/main" id="{6B7F990F-4380-7560-BD7F-3B34106D0A64}"/>
              </a:ext>
            </a:extLst>
          </p:cNvPr>
          <p:cNvSpPr txBox="1">
            <a:spLocks/>
          </p:cNvSpPr>
          <p:nvPr/>
        </p:nvSpPr>
        <p:spPr>
          <a:xfrm>
            <a:off x="627113" y="3429000"/>
            <a:ext cx="8603026" cy="5989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/>
              <a:t>Sample Data Collected from our archived reports for example (27</a:t>
            </a:r>
            <a:r>
              <a:rPr lang="en-US" sz="3000" baseline="30000" dirty="0"/>
              <a:t>th</a:t>
            </a:r>
            <a:r>
              <a:rPr lang="en-US" sz="3000" dirty="0"/>
              <a:t> Aug)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1ED770C-7B45-3359-4DD5-C304510DBB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1672370"/>
              </p:ext>
            </p:extLst>
          </p:nvPr>
        </p:nvGraphicFramePr>
        <p:xfrm>
          <a:off x="770005" y="3885298"/>
          <a:ext cx="6159500" cy="3130550"/>
        </p:xfrm>
        <a:graphic>
          <a:graphicData uri="http://schemas.openxmlformats.org/drawingml/2006/table">
            <a:tbl>
              <a:tblPr/>
              <a:tblGrid>
                <a:gridCol w="698500">
                  <a:extLst>
                    <a:ext uri="{9D8B030D-6E8A-4147-A177-3AD203B41FA5}">
                      <a16:colId xmlns:a16="http://schemas.microsoft.com/office/drawing/2014/main" val="196245494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658021140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638489791"/>
                    </a:ext>
                  </a:extLst>
                </a:gridCol>
                <a:gridCol w="1435100">
                  <a:extLst>
                    <a:ext uri="{9D8B030D-6E8A-4147-A177-3AD203B41FA5}">
                      <a16:colId xmlns:a16="http://schemas.microsoft.com/office/drawing/2014/main" val="4009131148"/>
                    </a:ext>
                  </a:extLst>
                </a:gridCol>
                <a:gridCol w="2019300">
                  <a:extLst>
                    <a:ext uri="{9D8B030D-6E8A-4147-A177-3AD203B41FA5}">
                      <a16:colId xmlns:a16="http://schemas.microsoft.com/office/drawing/2014/main" val="2092286669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Term Users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Term Users Active in IIQ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Term users Active in OIG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Term users Active in OIG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745019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list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(WD Aggregation)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(Before Single Refresh)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(After Single Refresh &amp; Run Leaver)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974163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A1011745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A110565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A1011745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A1633049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9574962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A110565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A1288931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A110565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A3037206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8299216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A1125323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A1307632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A1125323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A3093745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0516603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A1146977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A1383481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A1146977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T502628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1038989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A1188188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A1451206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A1188188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8692543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A1191902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A1460855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A1275012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5725688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A1275012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A1547491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A1288931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427973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A1288931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A1566742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A1307632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486032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A1307632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A1610145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A1348285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8107425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A1323053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A1645416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A1383481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895714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A1334952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A1645446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A1406809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4917782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A1344263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A3028546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A1432697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3350448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A1348285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A3032008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A1451206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9632376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A1371478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A3037206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A1460855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6357145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A1372921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A3039105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A1503411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70022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6569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1A34B-4603-38B8-B678-3701D1EA3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151" y="168601"/>
            <a:ext cx="10515600" cy="756104"/>
          </a:xfrm>
        </p:spPr>
        <p:txBody>
          <a:bodyPr/>
          <a:lstStyle/>
          <a:p>
            <a:r>
              <a:rPr lang="en-US" dirty="0"/>
              <a:t>      </a:t>
            </a:r>
            <a:r>
              <a:rPr lang="en-US" u="sng" dirty="0"/>
              <a:t>Observations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31FC8-C2E2-AAEB-6C12-E69F0E267C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322" y="924705"/>
            <a:ext cx="11223172" cy="5674878"/>
          </a:xfrm>
        </p:spPr>
        <p:txBody>
          <a:bodyPr>
            <a:normAutofit/>
          </a:bodyPr>
          <a:lstStyle/>
          <a:p>
            <a:r>
              <a:rPr lang="en-US" sz="1600" dirty="0"/>
              <a:t>Past terminated users are not included in Workday daily termination report. Workday create separate ticket for SailPoint to take care such issues. Sample incident# INC11855361, INC1185362 where user#A3081468 and A3071545 terminated more than 60 days in past</a:t>
            </a:r>
          </a:p>
          <a:p>
            <a:r>
              <a:rPr lang="en-US" sz="1600" dirty="0"/>
              <a:t>Delay in auto launching of Workday Delta Aggregation Task – Restart of servers resolve this issue. Example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/>
              <a:t>On 31</a:t>
            </a:r>
            <a:r>
              <a:rPr lang="en-US" sz="1600" baseline="30000" dirty="0"/>
              <a:t>st</a:t>
            </a:r>
            <a:r>
              <a:rPr lang="en-US" sz="1600" dirty="0"/>
              <a:t> Aug, Workday delta sequential task didn’t run for single time because from 30</a:t>
            </a:r>
            <a:r>
              <a:rPr lang="en-US" sz="1600" baseline="30000" dirty="0"/>
              <a:t>th</a:t>
            </a:r>
            <a:r>
              <a:rPr lang="en-US" sz="1600" dirty="0"/>
              <a:t> Aug evening, the servers were inactive, and no tasks were running at that time. Restarted the servers resolved the issue.</a:t>
            </a:r>
          </a:p>
          <a:p>
            <a:pPr marL="514350" indent="-514350">
              <a:buFont typeface="+mj-lt"/>
              <a:buAutoNum type="arabicPeriod"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SailPoint Connector Exception while connecting target system during the rapid setup leaver task. Example, User not available in target while triggering the Leaver Event</a:t>
            </a:r>
          </a:p>
          <a:p>
            <a:endParaRPr lang="en-US" sz="1600" dirty="0"/>
          </a:p>
          <a:p>
            <a:pPr marL="514350" indent="-514350">
              <a:buFont typeface="+mj-lt"/>
              <a:buAutoNum type="arabicPeriod"/>
            </a:pPr>
            <a:endParaRPr lang="en-US" sz="1600" dirty="0"/>
          </a:p>
          <a:p>
            <a:pPr marL="514350" indent="-514350">
              <a:buFont typeface="+mj-lt"/>
              <a:buAutoNum type="arabicPeriod"/>
            </a:pPr>
            <a:endParaRPr lang="en-US" sz="1600" dirty="0"/>
          </a:p>
          <a:p>
            <a:pPr marL="514350" indent="-514350">
              <a:buFont typeface="+mj-lt"/>
              <a:buAutoNum type="arabicPeriod"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758894-7CC7-ABD2-870C-102F638161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019" y="2618839"/>
            <a:ext cx="8857084" cy="89961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BBCEF25-F42A-C52B-3903-B461A2F9DC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580" y="4253339"/>
            <a:ext cx="5194371" cy="219303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9368399-CF2A-FD0A-2E54-96202B106F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1693" y="4263278"/>
            <a:ext cx="6296212" cy="2096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01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7727B-2F37-E092-D8C5-09A422393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5846"/>
          </a:xfrm>
        </p:spPr>
        <p:txBody>
          <a:bodyPr/>
          <a:lstStyle/>
          <a:p>
            <a:r>
              <a:rPr lang="en-US" u="sng" dirty="0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Existing Manual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7A21A3-4C29-491D-1930-C044860CCC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139" y="1520824"/>
            <a:ext cx="11280808" cy="4972049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1400" dirty="0"/>
              <a:t>Our team manually doing termination discrepancy fix everyday after the scheduled “Workday Delta Aggregation” task at pm IST.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400" dirty="0"/>
              <a:t>Retrieve the terminated users from both SailPoint and Workday </a:t>
            </a:r>
            <a:r>
              <a:rPr lang="en-US" sz="1400" u="sng" dirty="0"/>
              <a:t>in either of these 2 steps</a:t>
            </a:r>
            <a:r>
              <a:rPr lang="en-US" sz="1400" dirty="0"/>
              <a:t>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>
                <a:latin typeface="Aptos" panose="020B0004020202020204" pitchFamily="34" charset="0"/>
                <a:cs typeface="Times New Roman" panose="02020603050405020304" pitchFamily="18" charset="0"/>
              </a:rPr>
              <a:t>List of terminated users shared by Workday team at 6pm CST.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</a:t>
            </a:r>
            <a:r>
              <a:rPr lang="en-US" sz="14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sers with effective end date as sysdate from SailPoint.</a:t>
            </a:r>
          </a:p>
          <a:p>
            <a:pPr marL="457200" lvl="1" indent="0">
              <a:buNone/>
            </a:pPr>
            <a:r>
              <a:rPr lang="en-US" sz="1400" dirty="0"/>
              <a:t>*** Note: 2</a:t>
            </a:r>
            <a:r>
              <a:rPr lang="en-US" sz="1400" baseline="30000" dirty="0"/>
              <a:t>nd</a:t>
            </a:r>
            <a:r>
              <a:rPr lang="en-US" sz="1400" dirty="0"/>
              <a:t> option is taking if and only if the Workday update don’t come and it happens very occasionally – date: ??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400" dirty="0">
                <a:latin typeface="Aptos" panose="020B0004020202020204" pitchFamily="34" charset="0"/>
                <a:cs typeface="Times New Roman" panose="02020603050405020304" pitchFamily="18" charset="0"/>
              </a:rPr>
              <a:t>Merge users retrieved from both the reports validate all these users are terminated in SailPoint or not.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400" dirty="0">
                <a:latin typeface="Aptos" panose="020B0004020202020204" pitchFamily="34" charset="0"/>
                <a:cs typeface="Times New Roman" panose="02020603050405020304" pitchFamily="18" charset="0"/>
              </a:rPr>
              <a:t>Verify user is still Active in SailPoint or not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1400" dirty="0">
                <a:latin typeface="Aptos" panose="020B0004020202020204" pitchFamily="34" charset="0"/>
                <a:cs typeface="Times New Roman" panose="02020603050405020304" pitchFamily="18" charset="0"/>
              </a:rPr>
              <a:t>If Active, MANUALLY check the status of users in Workday. </a:t>
            </a:r>
          </a:p>
          <a:p>
            <a:pPr marL="1428750" lvl="2" indent="-514350">
              <a:buFont typeface="+mj-lt"/>
              <a:buAutoNum type="arabicPeriod"/>
            </a:pPr>
            <a:r>
              <a:rPr lang="en-US" sz="1400" dirty="0">
                <a:latin typeface="Aptos" panose="020B0004020202020204" pitchFamily="34" charset="0"/>
                <a:cs typeface="Times New Roman" panose="02020603050405020304" pitchFamily="18" charset="0"/>
              </a:rPr>
              <a:t>If Active, then Rehired and no action required</a:t>
            </a:r>
          </a:p>
          <a:p>
            <a:pPr marL="1428750" lvl="2" indent="-514350">
              <a:buFont typeface="+mj-lt"/>
              <a:buAutoNum type="arabicPeriod"/>
            </a:pPr>
            <a:r>
              <a:rPr lang="en-US" sz="1400" dirty="0">
                <a:latin typeface="Aptos" panose="020B0004020202020204" pitchFamily="34" charset="0"/>
                <a:cs typeface="Times New Roman" panose="02020603050405020304" pitchFamily="18" charset="0"/>
              </a:rPr>
              <a:t>Else, run Workday Bulk Aggregation to terminate those users in SailPoint.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1400" dirty="0">
                <a:latin typeface="Aptos" panose="020B0004020202020204" pitchFamily="34" charset="0"/>
                <a:cs typeface="Times New Roman" panose="02020603050405020304" pitchFamily="18" charset="0"/>
              </a:rPr>
              <a:t>If Inactive, move to Step 5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400" dirty="0">
                <a:latin typeface="Aptos" panose="020B0004020202020204" pitchFamily="34" charset="0"/>
                <a:cs typeface="Times New Roman" panose="02020603050405020304" pitchFamily="18" charset="0"/>
              </a:rPr>
              <a:t>If Terminated in SailPoint, MANUAL check the status of the users in OIG DB, AD, OUD and Lenel.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14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If Inactive, no action is required</a:t>
            </a:r>
            <a:r>
              <a:rPr lang="en-US" sz="1400" dirty="0">
                <a:latin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1400" dirty="0">
                <a:latin typeface="Aptos" panose="020B0004020202020204" pitchFamily="34" charset="0"/>
                <a:cs typeface="Times New Roman" panose="02020603050405020304" pitchFamily="18" charset="0"/>
              </a:rPr>
              <a:t>Else, </a:t>
            </a:r>
            <a:r>
              <a:rPr lang="en-US" sz="14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run </a:t>
            </a:r>
            <a:r>
              <a:rPr lang="en-US" sz="14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Single Identity Refresh</a:t>
            </a:r>
            <a:r>
              <a:rPr lang="en-US" sz="14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job for those users who are active </a:t>
            </a:r>
            <a:r>
              <a:rPr lang="en-US" sz="1400" dirty="0">
                <a:latin typeface="Aptos" panose="020B0004020202020204" pitchFamily="34" charset="0"/>
                <a:cs typeface="Times New Roman" panose="02020603050405020304" pitchFamily="18" charset="0"/>
              </a:rPr>
              <a:t>in OIG DB, AD, OUD and Lenel. MANUAL</a:t>
            </a:r>
            <a:r>
              <a:rPr lang="en-US" sz="14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trigger Leaver event until users get into Inactive state in downstream application.</a:t>
            </a:r>
            <a:endParaRPr lang="en-US" sz="1400" dirty="0">
              <a:latin typeface="Aptos" panose="020B0004020202020204" pitchFamily="34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sz="1400" dirty="0">
              <a:latin typeface="Aptos" panose="020B0004020202020204" pitchFamily="34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sz="1400" dirty="0">
                <a:latin typeface="Aptos" panose="020B0004020202020204" pitchFamily="34" charset="0"/>
                <a:cs typeface="Times New Roman" panose="02020603050405020304" pitchFamily="18" charset="0"/>
              </a:rPr>
              <a:t>Note: Workday Report Names are:</a:t>
            </a:r>
          </a:p>
          <a:p>
            <a:pPr marL="457200" lvl="1" indent="0">
              <a:buNone/>
            </a:pPr>
            <a:r>
              <a:rPr lang="en-US" sz="1400" dirty="0">
                <a:latin typeface="Aptos" panose="020B0004020202020204" pitchFamily="34" charset="0"/>
                <a:cs typeface="Times New Roman" panose="02020603050405020304" pitchFamily="18" charset="0"/>
              </a:rPr>
              <a:t>Terminated Users within last 60days</a:t>
            </a:r>
          </a:p>
          <a:p>
            <a:pPr marL="457200" lvl="1" indent="0">
              <a:buNone/>
            </a:pPr>
            <a:r>
              <a:rPr lang="en-US" sz="1400" dirty="0">
                <a:latin typeface="Aptos" panose="020B0004020202020204" pitchFamily="34" charset="0"/>
                <a:cs typeface="Times New Roman" panose="02020603050405020304" pitchFamily="18" charset="0"/>
              </a:rPr>
              <a:t>Terminate users within last 2 days</a:t>
            </a:r>
          </a:p>
          <a:p>
            <a:pPr marL="457200" lvl="1" indent="0"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8979822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5B7CE-65F3-F54B-AF01-BA64C9B50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914" y="256269"/>
            <a:ext cx="10515600" cy="636361"/>
          </a:xfrm>
        </p:spPr>
        <p:txBody>
          <a:bodyPr>
            <a:normAutofit fontScale="90000"/>
          </a:bodyPr>
          <a:lstStyle/>
          <a:p>
            <a:r>
              <a:rPr lang="en-US" u="sng" dirty="0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Automation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2CFBF1-BF00-4242-F9FD-8B1AFE3D28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914" y="892630"/>
            <a:ext cx="10515600" cy="5268684"/>
          </a:xfrm>
        </p:spPr>
        <p:txBody>
          <a:bodyPr>
            <a:noAutofit/>
          </a:bodyPr>
          <a:lstStyle/>
          <a:p>
            <a:r>
              <a:rPr lang="en-US" sz="1500" dirty="0"/>
              <a:t>Workday team sends the terminated users’ list  to SailPoint and push it in S3 bucket at every midnight PST.</a:t>
            </a:r>
          </a:p>
          <a:p>
            <a:r>
              <a:rPr lang="en-US" sz="1500" dirty="0"/>
              <a:t>Create a custom task “Termination discrepancy fix custom task” which will reside inside the scheduled task “Workday Delta Aggregation and Identity Refresh Synchronize Attributes Sequential Task”.</a:t>
            </a:r>
          </a:p>
          <a:p>
            <a:r>
              <a:rPr lang="en-US" sz="1500" dirty="0"/>
              <a:t>Read the file from S3 bucket and retrieve the terminated users one at a time.</a:t>
            </a:r>
          </a:p>
          <a:p>
            <a:pPr lvl="1"/>
            <a:r>
              <a:rPr lang="en-US" sz="1500" dirty="0"/>
              <a:t>Step#1 -- Run Single Account Workday Aggregation task.</a:t>
            </a:r>
          </a:p>
          <a:p>
            <a:pPr lvl="1"/>
            <a:r>
              <a:rPr lang="en-US" sz="1500" dirty="0"/>
              <a:t>Step#2 -- Run Single Identity Refresh for this user.</a:t>
            </a:r>
          </a:p>
          <a:p>
            <a:pPr lvl="1"/>
            <a:r>
              <a:rPr lang="en-US" sz="1500" dirty="0"/>
              <a:t>Step#3 -- Store this user in Custom table in SailPoint with the other attributes like ‘Inactive’ , ‘NEEDS_REFRESH’.</a:t>
            </a:r>
          </a:p>
          <a:p>
            <a:pPr lvl="1"/>
            <a:r>
              <a:rPr lang="en-US" sz="1500" dirty="0"/>
              <a:t>Step#4 -- Repeat the above steps until all users are complete to read</a:t>
            </a:r>
          </a:p>
          <a:p>
            <a:r>
              <a:rPr lang="en-US" sz="1500" dirty="0"/>
              <a:t>Read the Inactive users from custom table one at a time.</a:t>
            </a:r>
          </a:p>
          <a:p>
            <a:pPr lvl="1">
              <a:lnSpc>
                <a:spcPct val="100000"/>
              </a:lnSpc>
            </a:pPr>
            <a:r>
              <a:rPr lang="en-US" sz="1500" dirty="0"/>
              <a:t>Run Single Account OIG Aggregation task.</a:t>
            </a:r>
          </a:p>
          <a:p>
            <a:pPr lvl="2">
              <a:lnSpc>
                <a:spcPct val="100000"/>
              </a:lnSpc>
            </a:pPr>
            <a:r>
              <a:rPr lang="en-US" sz="1500" dirty="0"/>
              <a:t>Step#1 -- Check the user is active in OIG or not. If Inactive, move to the next user. If Active, move to next step.</a:t>
            </a:r>
          </a:p>
          <a:p>
            <a:pPr lvl="2">
              <a:lnSpc>
                <a:spcPct val="100000"/>
              </a:lnSpc>
            </a:pPr>
            <a:r>
              <a:rPr lang="en-US" sz="1500" dirty="0"/>
              <a:t>Step#2 --Trigger Leaver Event.</a:t>
            </a:r>
          </a:p>
          <a:p>
            <a:pPr lvl="2">
              <a:lnSpc>
                <a:spcPct val="100000"/>
              </a:lnSpc>
            </a:pPr>
            <a:r>
              <a:rPr lang="en-US" sz="1500" dirty="0"/>
              <a:t>Step#3 – Repeat Step 1-2 until user is Inactive in OIG.</a:t>
            </a:r>
          </a:p>
          <a:p>
            <a:pPr lvl="1">
              <a:lnSpc>
                <a:spcPct val="100000"/>
              </a:lnSpc>
            </a:pPr>
            <a:r>
              <a:rPr lang="en-US" sz="1500" dirty="0"/>
              <a:t>Run Single Account Aggregation for other Applications (AD, OUD, Lenel) and run Step 1-3</a:t>
            </a:r>
          </a:p>
          <a:p>
            <a:r>
              <a:rPr lang="en-US" sz="1500" dirty="0"/>
              <a:t>Schedule reports to provide the below details and send notification with the report in IG mailbox “</a:t>
            </a:r>
            <a:r>
              <a:rPr lang="en-US" sz="1500" dirty="0" err="1"/>
              <a:t>bby</a:t>
            </a:r>
            <a:r>
              <a:rPr lang="en-US" sz="1500" dirty="0"/>
              <a:t>-dl-</a:t>
            </a:r>
            <a:r>
              <a:rPr lang="en-US" sz="1500" dirty="0" err="1"/>
              <a:t>identitygov</a:t>
            </a:r>
            <a:r>
              <a:rPr lang="en-US" sz="1500" dirty="0"/>
              <a:t>”.</a:t>
            </a:r>
          </a:p>
          <a:p>
            <a:pPr lvl="1"/>
            <a:r>
              <a:rPr lang="en-US" sz="1500" dirty="0"/>
              <a:t>Final status of terminated users in target application.</a:t>
            </a:r>
          </a:p>
          <a:p>
            <a:pPr lvl="1"/>
            <a:r>
              <a:rPr lang="en-US" sz="1500" dirty="0"/>
              <a:t>List of discrepant users fixed between WD to SailPoint</a:t>
            </a:r>
          </a:p>
          <a:p>
            <a:pPr lvl="1"/>
            <a:r>
              <a:rPr lang="en-US" sz="1500" dirty="0"/>
              <a:t>List of discrepant users fixed between SailPoint to Target System</a:t>
            </a:r>
          </a:p>
          <a:p>
            <a:pPr lvl="1"/>
            <a:r>
              <a:rPr lang="en-US" sz="1500" dirty="0"/>
              <a:t>List of full termed users shared by WD for the specific date</a:t>
            </a:r>
          </a:p>
          <a:p>
            <a:pPr marL="457200" lvl="1" indent="0">
              <a:buNone/>
            </a:pPr>
            <a:endParaRPr lang="en-US" sz="1500" dirty="0"/>
          </a:p>
          <a:p>
            <a:pPr marL="457200" lvl="1" indent="0">
              <a:lnSpc>
                <a:spcPct val="100000"/>
              </a:lnSpc>
              <a:buNone/>
            </a:pPr>
            <a:endParaRPr lang="en-US" sz="1500" dirty="0"/>
          </a:p>
          <a:p>
            <a:pPr marL="0" indent="0">
              <a:buNone/>
            </a:pPr>
            <a:endParaRPr lang="en-US" sz="1500" dirty="0">
              <a:latin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22253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955A6E9-24CA-B3E2-76B9-8ADDE58DD251}"/>
              </a:ext>
            </a:extLst>
          </p:cNvPr>
          <p:cNvSpPr>
            <a:spLocks/>
          </p:cNvSpPr>
          <p:nvPr/>
        </p:nvSpPr>
        <p:spPr>
          <a:xfrm>
            <a:off x="1000726" y="1418626"/>
            <a:ext cx="1033365" cy="5166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kern="100" dirty="0">
                <a:solidFill>
                  <a:schemeClr val="accent4">
                    <a:lumMod val="75000"/>
                  </a:schemeClr>
                </a:solidFill>
                <a:effectLst/>
                <a:latin typeface="Tahoma" panose="020B060403050404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Workday</a:t>
            </a:r>
            <a:endParaRPr lang="en-US" sz="1600" kern="100" dirty="0">
              <a:solidFill>
                <a:schemeClr val="accent4">
                  <a:lumMod val="75000"/>
                </a:schemeClr>
              </a:solidFill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ECC65B-65F5-0A96-46F1-27346E5FAC56}"/>
              </a:ext>
            </a:extLst>
          </p:cNvPr>
          <p:cNvSpPr>
            <a:spLocks/>
          </p:cNvSpPr>
          <p:nvPr/>
        </p:nvSpPr>
        <p:spPr>
          <a:xfrm>
            <a:off x="2640119" y="1292233"/>
            <a:ext cx="2818622" cy="7612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kern="100" dirty="0">
                <a:solidFill>
                  <a:schemeClr val="accent4">
                    <a:lumMod val="75000"/>
                  </a:schemeClr>
                </a:solidFill>
                <a:effectLst/>
                <a:latin typeface="Tahoma" panose="020B060403050404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Sends the terminated users’ report in 12pm PST</a:t>
            </a:r>
            <a:endParaRPr lang="en-US" sz="1600" kern="100" dirty="0">
              <a:solidFill>
                <a:schemeClr val="accent4">
                  <a:lumMod val="75000"/>
                </a:schemeClr>
              </a:solidFill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Cylinder 6">
            <a:extLst>
              <a:ext uri="{FF2B5EF4-FFF2-40B4-BE49-F238E27FC236}">
                <a16:creationId xmlns:a16="http://schemas.microsoft.com/office/drawing/2014/main" id="{6807126B-C683-B90C-2805-D8822764BD48}"/>
              </a:ext>
            </a:extLst>
          </p:cNvPr>
          <p:cNvSpPr/>
          <p:nvPr/>
        </p:nvSpPr>
        <p:spPr>
          <a:xfrm>
            <a:off x="4061524" y="2424358"/>
            <a:ext cx="1083947" cy="846564"/>
          </a:xfrm>
          <a:prstGeom prst="ca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kern="100" dirty="0">
                <a:solidFill>
                  <a:schemeClr val="accent4">
                    <a:lumMod val="75000"/>
                  </a:schemeClr>
                </a:solidFill>
                <a:effectLst/>
                <a:latin typeface="Tahoma" panose="020B060403050404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S3 bucket</a:t>
            </a:r>
            <a:endParaRPr lang="en-US" sz="1600" kern="100" dirty="0">
              <a:solidFill>
                <a:schemeClr val="accent4">
                  <a:lumMod val="75000"/>
                </a:schemeClr>
              </a:solidFill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E42EFF1-416E-4CE9-DA65-D879D22163A1}"/>
              </a:ext>
            </a:extLst>
          </p:cNvPr>
          <p:cNvSpPr>
            <a:spLocks/>
          </p:cNvSpPr>
          <p:nvPr/>
        </p:nvSpPr>
        <p:spPr>
          <a:xfrm>
            <a:off x="8950001" y="2530874"/>
            <a:ext cx="2696843" cy="9376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kern="100" dirty="0">
                <a:solidFill>
                  <a:schemeClr val="accent4">
                    <a:lumMod val="7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4. </a:t>
            </a:r>
            <a:r>
              <a:rPr lang="en-US" sz="1600" dirty="0">
                <a:solidFill>
                  <a:schemeClr val="accent4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Termination discrepancy fix custom task</a:t>
            </a:r>
            <a:endParaRPr lang="en-US" sz="1600" kern="100" dirty="0">
              <a:solidFill>
                <a:schemeClr val="accent4">
                  <a:lumMod val="75000"/>
                </a:schemeClr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F91EFE1-20A2-3E8B-CA27-F37D4C317DC3}"/>
              </a:ext>
            </a:extLst>
          </p:cNvPr>
          <p:cNvSpPr>
            <a:spLocks/>
          </p:cNvSpPr>
          <p:nvPr/>
        </p:nvSpPr>
        <p:spPr>
          <a:xfrm>
            <a:off x="8058245" y="891750"/>
            <a:ext cx="3110499" cy="125420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kern="100" dirty="0">
                <a:solidFill>
                  <a:schemeClr val="accent4">
                    <a:lumMod val="75000"/>
                  </a:schemeClr>
                </a:solidFill>
                <a:effectLst/>
                <a:latin typeface="Tahoma" panose="020B060403050404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Workday Delta Aggregation and Identity Refresh Synchronize Attributes Sequential Task</a:t>
            </a:r>
            <a:endParaRPr lang="en-US" sz="1600" kern="100" dirty="0">
              <a:solidFill>
                <a:schemeClr val="accent4">
                  <a:lumMod val="75000"/>
                </a:schemeClr>
              </a:solidFill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AA1862-3D41-BCC2-0FE4-97603DD8FF6F}"/>
              </a:ext>
            </a:extLst>
          </p:cNvPr>
          <p:cNvSpPr>
            <a:spLocks/>
          </p:cNvSpPr>
          <p:nvPr/>
        </p:nvSpPr>
        <p:spPr>
          <a:xfrm>
            <a:off x="5768244" y="2603078"/>
            <a:ext cx="2405744" cy="66646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kern="100" dirty="0">
                <a:solidFill>
                  <a:schemeClr val="accent4">
                    <a:lumMod val="7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Retrieve single identity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03ABB91-EAE4-CC39-E1A6-4958D24667B4}"/>
              </a:ext>
            </a:extLst>
          </p:cNvPr>
          <p:cNvSpPr>
            <a:spLocks/>
          </p:cNvSpPr>
          <p:nvPr/>
        </p:nvSpPr>
        <p:spPr>
          <a:xfrm>
            <a:off x="685669" y="2501251"/>
            <a:ext cx="2696843" cy="9376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kern="100" dirty="0">
                <a:solidFill>
                  <a:schemeClr val="accent4">
                    <a:lumMod val="7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Single Account Workday Aggregation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D188AC7-9427-94BA-91BA-8FADDD326378}"/>
              </a:ext>
            </a:extLst>
          </p:cNvPr>
          <p:cNvSpPr>
            <a:spLocks/>
          </p:cNvSpPr>
          <p:nvPr/>
        </p:nvSpPr>
        <p:spPr>
          <a:xfrm>
            <a:off x="685669" y="3886665"/>
            <a:ext cx="2577102" cy="75260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kern="100" dirty="0">
                <a:solidFill>
                  <a:schemeClr val="accent4">
                    <a:lumMod val="7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Single Identity Refresh</a:t>
            </a:r>
          </a:p>
        </p:txBody>
      </p:sp>
      <p:sp>
        <p:nvSpPr>
          <p:cNvPr id="13" name="Cylinder 12">
            <a:extLst>
              <a:ext uri="{FF2B5EF4-FFF2-40B4-BE49-F238E27FC236}">
                <a16:creationId xmlns:a16="http://schemas.microsoft.com/office/drawing/2014/main" id="{C1BBFB95-2463-6D94-B8EA-9E34FFF31F28}"/>
              </a:ext>
            </a:extLst>
          </p:cNvPr>
          <p:cNvSpPr/>
          <p:nvPr/>
        </p:nvSpPr>
        <p:spPr>
          <a:xfrm>
            <a:off x="7319142" y="3755030"/>
            <a:ext cx="1272503" cy="1014926"/>
          </a:xfrm>
          <a:prstGeom prst="ca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kern="100" dirty="0">
                <a:solidFill>
                  <a:schemeClr val="accent4">
                    <a:lumMod val="75000"/>
                  </a:schemeClr>
                </a:solidFill>
                <a:effectLst/>
                <a:latin typeface="Tahoma" panose="020B060403050404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Custom Table</a:t>
            </a:r>
            <a:endParaRPr lang="en-US" sz="1600" kern="100" dirty="0">
              <a:solidFill>
                <a:schemeClr val="accent4">
                  <a:lumMod val="75000"/>
                </a:schemeClr>
              </a:solidFill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767C279-8E3D-5B34-1BF9-1C78B7FCCB22}"/>
              </a:ext>
            </a:extLst>
          </p:cNvPr>
          <p:cNvSpPr>
            <a:spLocks/>
          </p:cNvSpPr>
          <p:nvPr/>
        </p:nvSpPr>
        <p:spPr>
          <a:xfrm>
            <a:off x="3800493" y="3929263"/>
            <a:ext cx="2689957" cy="66646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kern="100" dirty="0">
                <a:solidFill>
                  <a:schemeClr val="accent4">
                    <a:lumMod val="7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Store User in Custom Table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538D1C4-6CCE-DE2E-C0DB-BA1555F0A7AC}"/>
              </a:ext>
            </a:extLst>
          </p:cNvPr>
          <p:cNvSpPr>
            <a:spLocks/>
          </p:cNvSpPr>
          <p:nvPr/>
        </p:nvSpPr>
        <p:spPr>
          <a:xfrm>
            <a:off x="9241099" y="3701608"/>
            <a:ext cx="2405745" cy="9376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kern="100" dirty="0">
                <a:solidFill>
                  <a:schemeClr val="accent4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5. Run </a:t>
            </a:r>
            <a:r>
              <a:rPr lang="en-US" sz="1600" kern="100" dirty="0">
                <a:solidFill>
                  <a:schemeClr val="accent4">
                    <a:lumMod val="7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Target Aggregation Task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A758732-D7B7-EE7A-0EAF-4AA79D5ADB1C}"/>
              </a:ext>
            </a:extLst>
          </p:cNvPr>
          <p:cNvSpPr>
            <a:spLocks/>
          </p:cNvSpPr>
          <p:nvPr/>
        </p:nvSpPr>
        <p:spPr>
          <a:xfrm>
            <a:off x="6270172" y="5198418"/>
            <a:ext cx="2696843" cy="9376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kern="100" dirty="0">
                <a:solidFill>
                  <a:schemeClr val="accent4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5.1 Run Single Identity OIG Aggregation</a:t>
            </a:r>
            <a:endParaRPr lang="en-US" sz="1600" kern="100" dirty="0">
              <a:solidFill>
                <a:schemeClr val="accent4">
                  <a:lumMod val="75000"/>
                </a:schemeClr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8" name="Diamond 17">
            <a:extLst>
              <a:ext uri="{FF2B5EF4-FFF2-40B4-BE49-F238E27FC236}">
                <a16:creationId xmlns:a16="http://schemas.microsoft.com/office/drawing/2014/main" id="{1D7339C3-45B7-04AB-1113-1D28013154DA}"/>
              </a:ext>
            </a:extLst>
          </p:cNvPr>
          <p:cNvSpPr/>
          <p:nvPr/>
        </p:nvSpPr>
        <p:spPr>
          <a:xfrm>
            <a:off x="3619500" y="5208360"/>
            <a:ext cx="1718815" cy="947557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kern="100" dirty="0">
                <a:solidFill>
                  <a:schemeClr val="accent4">
                    <a:lumMod val="75000"/>
                  </a:schemeClr>
                </a:solidFill>
                <a:effectLst/>
                <a:latin typeface="Tahoma" panose="020B060403050404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If user Active</a:t>
            </a:r>
            <a:endParaRPr lang="en-US" sz="1600" kern="100" dirty="0">
              <a:solidFill>
                <a:schemeClr val="accent4">
                  <a:lumMod val="75000"/>
                </a:schemeClr>
              </a:solidFill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36314E3-084C-56B0-9071-6E87F5FF556E}"/>
              </a:ext>
            </a:extLst>
          </p:cNvPr>
          <p:cNvSpPr>
            <a:spLocks/>
          </p:cNvSpPr>
          <p:nvPr/>
        </p:nvSpPr>
        <p:spPr>
          <a:xfrm>
            <a:off x="728538" y="5312718"/>
            <a:ext cx="2245419" cy="75260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kern="100" dirty="0">
                <a:solidFill>
                  <a:schemeClr val="accent4">
                    <a:lumMod val="7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Trigger Leaver Event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40C5326-741B-1EB4-99B2-83EBB9FAB7D6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2034091" y="1672865"/>
            <a:ext cx="606028" cy="40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391A4A1-E7AD-1A92-7002-1A848271DB4F}"/>
              </a:ext>
            </a:extLst>
          </p:cNvPr>
          <p:cNvCxnSpPr>
            <a:endCxn id="7" idx="1"/>
          </p:cNvCxnSpPr>
          <p:nvPr/>
        </p:nvCxnSpPr>
        <p:spPr>
          <a:xfrm>
            <a:off x="4603497" y="2053497"/>
            <a:ext cx="1" cy="3708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8A0165A-1AEE-7A00-3CDD-29CC778D56F5}"/>
              </a:ext>
            </a:extLst>
          </p:cNvPr>
          <p:cNvCxnSpPr>
            <a:stCxn id="9" idx="2"/>
          </p:cNvCxnSpPr>
          <p:nvPr/>
        </p:nvCxnSpPr>
        <p:spPr>
          <a:xfrm flipH="1">
            <a:off x="9613494" y="2145956"/>
            <a:ext cx="1" cy="3552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3564F66-8376-38A5-9557-5A0D7E748C7E}"/>
              </a:ext>
            </a:extLst>
          </p:cNvPr>
          <p:cNvCxnSpPr>
            <a:stCxn id="8" idx="1"/>
          </p:cNvCxnSpPr>
          <p:nvPr/>
        </p:nvCxnSpPr>
        <p:spPr>
          <a:xfrm flipH="1">
            <a:off x="8173988" y="2999704"/>
            <a:ext cx="77601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7B2C8F7-A009-AA3D-9A2E-929163A54D90}"/>
              </a:ext>
            </a:extLst>
          </p:cNvPr>
          <p:cNvCxnSpPr>
            <a:stCxn id="10" idx="1"/>
          </p:cNvCxnSpPr>
          <p:nvPr/>
        </p:nvCxnSpPr>
        <p:spPr>
          <a:xfrm flipH="1">
            <a:off x="5145471" y="2950913"/>
            <a:ext cx="622773" cy="45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D66AF37-C602-44D9-8972-31E242032E90}"/>
              </a:ext>
            </a:extLst>
          </p:cNvPr>
          <p:cNvCxnSpPr>
            <a:stCxn id="7" idx="2"/>
          </p:cNvCxnSpPr>
          <p:nvPr/>
        </p:nvCxnSpPr>
        <p:spPr>
          <a:xfrm flipH="1">
            <a:off x="3382512" y="2847640"/>
            <a:ext cx="67901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A038993-2063-501A-59A3-B5B88A2DA093}"/>
              </a:ext>
            </a:extLst>
          </p:cNvPr>
          <p:cNvCxnSpPr>
            <a:stCxn id="11" idx="2"/>
          </p:cNvCxnSpPr>
          <p:nvPr/>
        </p:nvCxnSpPr>
        <p:spPr>
          <a:xfrm flipH="1">
            <a:off x="2034090" y="3438911"/>
            <a:ext cx="1" cy="4477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CB1DDEB-1F1D-D858-DF71-F6F445370F10}"/>
              </a:ext>
            </a:extLst>
          </p:cNvPr>
          <p:cNvCxnSpPr>
            <a:stCxn id="12" idx="3"/>
            <a:endCxn id="14" idx="1"/>
          </p:cNvCxnSpPr>
          <p:nvPr/>
        </p:nvCxnSpPr>
        <p:spPr>
          <a:xfrm flipV="1">
            <a:off x="3262771" y="4262494"/>
            <a:ext cx="537722" cy="4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C346DD83-4363-088A-56DB-505BBAEA7738}"/>
              </a:ext>
            </a:extLst>
          </p:cNvPr>
          <p:cNvCxnSpPr>
            <a:stCxn id="14" idx="3"/>
            <a:endCxn id="13" idx="2"/>
          </p:cNvCxnSpPr>
          <p:nvPr/>
        </p:nvCxnSpPr>
        <p:spPr>
          <a:xfrm flipV="1">
            <a:off x="6490450" y="4262493"/>
            <a:ext cx="828692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D99CFFB8-4AD2-36DC-78C0-F09C713865A5}"/>
              </a:ext>
            </a:extLst>
          </p:cNvPr>
          <p:cNvCxnSpPr>
            <a:stCxn id="15" idx="3"/>
          </p:cNvCxnSpPr>
          <p:nvPr/>
        </p:nvCxnSpPr>
        <p:spPr>
          <a:xfrm>
            <a:off x="11646844" y="4170438"/>
            <a:ext cx="370985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1349AA2B-FDF0-F567-6607-8134FCD43B85}"/>
              </a:ext>
            </a:extLst>
          </p:cNvPr>
          <p:cNvCxnSpPr>
            <a:cxnSpLocks/>
          </p:cNvCxnSpPr>
          <p:nvPr/>
        </p:nvCxnSpPr>
        <p:spPr>
          <a:xfrm flipV="1">
            <a:off x="12006943" y="696695"/>
            <a:ext cx="0" cy="347374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EF3CE0E4-0D78-E355-63BC-EBF1BD019CE9}"/>
              </a:ext>
            </a:extLst>
          </p:cNvPr>
          <p:cNvCxnSpPr/>
          <p:nvPr/>
        </p:nvCxnSpPr>
        <p:spPr>
          <a:xfrm flipH="1">
            <a:off x="7195458" y="685809"/>
            <a:ext cx="4822371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17573B9B-C897-30DF-EEB3-06CFB218D3B5}"/>
              </a:ext>
            </a:extLst>
          </p:cNvPr>
          <p:cNvCxnSpPr>
            <a:endCxn id="13" idx="1"/>
          </p:cNvCxnSpPr>
          <p:nvPr/>
        </p:nvCxnSpPr>
        <p:spPr>
          <a:xfrm>
            <a:off x="7955393" y="3269539"/>
            <a:ext cx="1" cy="4854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7044EDF6-153C-A080-3A35-9F8821296787}"/>
              </a:ext>
            </a:extLst>
          </p:cNvPr>
          <p:cNvCxnSpPr>
            <a:stCxn id="13" idx="3"/>
          </p:cNvCxnSpPr>
          <p:nvPr/>
        </p:nvCxnSpPr>
        <p:spPr>
          <a:xfrm flipH="1">
            <a:off x="7955393" y="4769956"/>
            <a:ext cx="1" cy="4774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A2572ED9-2A8F-F854-C814-C88A8707406C}"/>
              </a:ext>
            </a:extLst>
          </p:cNvPr>
          <p:cNvCxnSpPr>
            <a:stCxn id="16" idx="1"/>
            <a:endCxn id="18" idx="3"/>
          </p:cNvCxnSpPr>
          <p:nvPr/>
        </p:nvCxnSpPr>
        <p:spPr>
          <a:xfrm flipH="1">
            <a:off x="5338315" y="5667248"/>
            <a:ext cx="931857" cy="148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08B06DEC-0E82-FBA4-A67A-71EAFBA928C1}"/>
              </a:ext>
            </a:extLst>
          </p:cNvPr>
          <p:cNvCxnSpPr>
            <a:stCxn id="18" idx="1"/>
            <a:endCxn id="19" idx="3"/>
          </p:cNvCxnSpPr>
          <p:nvPr/>
        </p:nvCxnSpPr>
        <p:spPr>
          <a:xfrm flipH="1">
            <a:off x="2973957" y="5682139"/>
            <a:ext cx="645543" cy="68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4D970205-CFD2-AB47-A381-48B2CE5FBAB1}"/>
              </a:ext>
            </a:extLst>
          </p:cNvPr>
          <p:cNvCxnSpPr>
            <a:stCxn id="19" idx="2"/>
          </p:cNvCxnSpPr>
          <p:nvPr/>
        </p:nvCxnSpPr>
        <p:spPr>
          <a:xfrm flipH="1">
            <a:off x="1851247" y="6065321"/>
            <a:ext cx="1" cy="369421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6351101D-5102-620D-00C5-A5C1BD5DD642}"/>
              </a:ext>
            </a:extLst>
          </p:cNvPr>
          <p:cNvCxnSpPr/>
          <p:nvPr/>
        </p:nvCxnSpPr>
        <p:spPr>
          <a:xfrm>
            <a:off x="1851247" y="6444351"/>
            <a:ext cx="5344211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1003DDF1-0EBD-7660-A9A9-5254F40C5E61}"/>
              </a:ext>
            </a:extLst>
          </p:cNvPr>
          <p:cNvCxnSpPr/>
          <p:nvPr/>
        </p:nvCxnSpPr>
        <p:spPr>
          <a:xfrm flipV="1">
            <a:off x="7200784" y="6136078"/>
            <a:ext cx="0" cy="2986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3" name="Rectangle 92">
            <a:extLst>
              <a:ext uri="{FF2B5EF4-FFF2-40B4-BE49-F238E27FC236}">
                <a16:creationId xmlns:a16="http://schemas.microsoft.com/office/drawing/2014/main" id="{1A60D0C5-33E7-AD2C-556E-3CDF2EB14170}"/>
              </a:ext>
            </a:extLst>
          </p:cNvPr>
          <p:cNvSpPr>
            <a:spLocks/>
          </p:cNvSpPr>
          <p:nvPr/>
        </p:nvSpPr>
        <p:spPr>
          <a:xfrm>
            <a:off x="3392699" y="376833"/>
            <a:ext cx="2064427" cy="7612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kern="100" dirty="0">
                <a:solidFill>
                  <a:schemeClr val="accent4">
                    <a:lumMod val="75000"/>
                  </a:schemeClr>
                </a:solidFill>
                <a:latin typeface="Tahoma" panose="020B060403050404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Move to Next user</a:t>
            </a:r>
            <a:endParaRPr lang="en-US" sz="1600" kern="100" dirty="0">
              <a:solidFill>
                <a:schemeClr val="accent4">
                  <a:lumMod val="75000"/>
                </a:schemeClr>
              </a:solidFill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CC6CD13F-3C68-9C1E-6341-0DD4D6226BDA}"/>
              </a:ext>
            </a:extLst>
          </p:cNvPr>
          <p:cNvCxnSpPr/>
          <p:nvPr/>
        </p:nvCxnSpPr>
        <p:spPr>
          <a:xfrm>
            <a:off x="7195458" y="696695"/>
            <a:ext cx="0" cy="19063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A5B73BA4-C1D7-B800-9081-44E0131B81D7}"/>
              </a:ext>
            </a:extLst>
          </p:cNvPr>
          <p:cNvCxnSpPr>
            <a:cxnSpLocks/>
            <a:stCxn id="18" idx="0"/>
          </p:cNvCxnSpPr>
          <p:nvPr/>
        </p:nvCxnSpPr>
        <p:spPr>
          <a:xfrm flipV="1">
            <a:off x="4478908" y="4769956"/>
            <a:ext cx="1" cy="438404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D6693CC1-F612-8118-438A-A04D3A3B913B}"/>
              </a:ext>
            </a:extLst>
          </p:cNvPr>
          <p:cNvCxnSpPr/>
          <p:nvPr/>
        </p:nvCxnSpPr>
        <p:spPr>
          <a:xfrm flipH="1">
            <a:off x="204202" y="4769956"/>
            <a:ext cx="4274706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76DD8C72-FDC4-5F59-7F21-4C5A03BC6657}"/>
              </a:ext>
            </a:extLst>
          </p:cNvPr>
          <p:cNvCxnSpPr/>
          <p:nvPr/>
        </p:nvCxnSpPr>
        <p:spPr>
          <a:xfrm flipV="1">
            <a:off x="204202" y="609600"/>
            <a:ext cx="0" cy="4160356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690823E0-F5F2-BA81-F78C-E22AD592BC0A}"/>
              </a:ext>
            </a:extLst>
          </p:cNvPr>
          <p:cNvCxnSpPr/>
          <p:nvPr/>
        </p:nvCxnSpPr>
        <p:spPr>
          <a:xfrm>
            <a:off x="185056" y="609600"/>
            <a:ext cx="320764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ADCF9F0F-A2F6-4289-F2F3-AF7EBC171AFA}"/>
              </a:ext>
            </a:extLst>
          </p:cNvPr>
          <p:cNvCxnSpPr>
            <a:stCxn id="12" idx="1"/>
          </p:cNvCxnSpPr>
          <p:nvPr/>
        </p:nvCxnSpPr>
        <p:spPr>
          <a:xfrm flipH="1" flipV="1">
            <a:off x="391886" y="4262493"/>
            <a:ext cx="293783" cy="474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4DBC1560-657E-2464-5656-41F19428B6D5}"/>
              </a:ext>
            </a:extLst>
          </p:cNvPr>
          <p:cNvCxnSpPr/>
          <p:nvPr/>
        </p:nvCxnSpPr>
        <p:spPr>
          <a:xfrm flipV="1">
            <a:off x="391886" y="1055914"/>
            <a:ext cx="0" cy="320657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504AC161-26D9-5DFC-E401-D0A92961CE95}"/>
              </a:ext>
            </a:extLst>
          </p:cNvPr>
          <p:cNvCxnSpPr/>
          <p:nvPr/>
        </p:nvCxnSpPr>
        <p:spPr>
          <a:xfrm>
            <a:off x="381001" y="1055914"/>
            <a:ext cx="301169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D9A0AD09-EB9D-54AF-7C8B-954A87B6610D}"/>
              </a:ext>
            </a:extLst>
          </p:cNvPr>
          <p:cNvCxnSpPr/>
          <p:nvPr/>
        </p:nvCxnSpPr>
        <p:spPr>
          <a:xfrm>
            <a:off x="5457126" y="609600"/>
            <a:ext cx="1204931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337162C5-C5AD-7328-24CD-B862C21D1555}"/>
              </a:ext>
            </a:extLst>
          </p:cNvPr>
          <p:cNvCxnSpPr/>
          <p:nvPr/>
        </p:nvCxnSpPr>
        <p:spPr>
          <a:xfrm>
            <a:off x="6662057" y="609600"/>
            <a:ext cx="0" cy="19934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7E4AFEEB-5AE6-CA82-82D1-28E534DC1FCD}"/>
              </a:ext>
            </a:extLst>
          </p:cNvPr>
          <p:cNvCxnSpPr/>
          <p:nvPr/>
        </p:nvCxnSpPr>
        <p:spPr>
          <a:xfrm>
            <a:off x="5440916" y="891750"/>
            <a:ext cx="776013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F465F9A8-37D8-D4AE-CACE-0AAD912F5AEA}"/>
              </a:ext>
            </a:extLst>
          </p:cNvPr>
          <p:cNvCxnSpPr/>
          <p:nvPr/>
        </p:nvCxnSpPr>
        <p:spPr>
          <a:xfrm>
            <a:off x="6216929" y="891750"/>
            <a:ext cx="0" cy="17113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22" name="Rectangle 121">
            <a:extLst>
              <a:ext uri="{FF2B5EF4-FFF2-40B4-BE49-F238E27FC236}">
                <a16:creationId xmlns:a16="http://schemas.microsoft.com/office/drawing/2014/main" id="{8CA717E7-AB90-150C-4BF2-90E8FE2993EA}"/>
              </a:ext>
            </a:extLst>
          </p:cNvPr>
          <p:cNvSpPr>
            <a:spLocks/>
          </p:cNvSpPr>
          <p:nvPr/>
        </p:nvSpPr>
        <p:spPr>
          <a:xfrm>
            <a:off x="9241099" y="5184906"/>
            <a:ext cx="2696843" cy="9376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kern="100" dirty="0">
                <a:solidFill>
                  <a:schemeClr val="accent4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5.2-4 Run Single Identity AD/OUD/Lenel Aggregation</a:t>
            </a:r>
            <a:endParaRPr lang="en-US" sz="1600" kern="100" dirty="0">
              <a:solidFill>
                <a:schemeClr val="accent4">
                  <a:lumMod val="75000"/>
                </a:schemeClr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1D64B4D5-E888-F3BF-B5C6-506363AB6D15}"/>
              </a:ext>
            </a:extLst>
          </p:cNvPr>
          <p:cNvCxnSpPr>
            <a:stCxn id="13" idx="4"/>
          </p:cNvCxnSpPr>
          <p:nvPr/>
        </p:nvCxnSpPr>
        <p:spPr>
          <a:xfrm>
            <a:off x="8591645" y="4262493"/>
            <a:ext cx="37537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B51CD169-AB69-5214-EB27-93F135EAAFB1}"/>
              </a:ext>
            </a:extLst>
          </p:cNvPr>
          <p:cNvCxnSpPr/>
          <p:nvPr/>
        </p:nvCxnSpPr>
        <p:spPr>
          <a:xfrm>
            <a:off x="8967015" y="4267198"/>
            <a:ext cx="0" cy="54428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98E15C49-61C2-AC68-2A23-8847F603E870}"/>
              </a:ext>
            </a:extLst>
          </p:cNvPr>
          <p:cNvCxnSpPr/>
          <p:nvPr/>
        </p:nvCxnSpPr>
        <p:spPr>
          <a:xfrm>
            <a:off x="8967015" y="4825868"/>
            <a:ext cx="96075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A15C5FB1-FC2A-A906-A3F9-437B7470AE9E}"/>
              </a:ext>
            </a:extLst>
          </p:cNvPr>
          <p:cNvCxnSpPr/>
          <p:nvPr/>
        </p:nvCxnSpPr>
        <p:spPr>
          <a:xfrm>
            <a:off x="9927771" y="4825868"/>
            <a:ext cx="0" cy="3590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43536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49E21F8-A77B-ED00-B2EE-AD9D1D1F1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13807"/>
            <a:ext cx="9274629" cy="734332"/>
          </a:xfrm>
        </p:spPr>
        <p:txBody>
          <a:bodyPr/>
          <a:lstStyle/>
          <a:p>
            <a:r>
              <a:rPr lang="en-US" u="sng" dirty="0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Effort Estimation</a:t>
            </a:r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6A1BD01-50D3-7E4A-9276-674ADBA0F0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2704708"/>
              </p:ext>
            </p:extLst>
          </p:nvPr>
        </p:nvGraphicFramePr>
        <p:xfrm>
          <a:off x="952499" y="2340429"/>
          <a:ext cx="9046029" cy="234274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53264">
                  <a:extLst>
                    <a:ext uri="{9D8B030D-6E8A-4147-A177-3AD203B41FA5}">
                      <a16:colId xmlns:a16="http://schemas.microsoft.com/office/drawing/2014/main" val="782689023"/>
                    </a:ext>
                  </a:extLst>
                </a:gridCol>
                <a:gridCol w="5311032">
                  <a:extLst>
                    <a:ext uri="{9D8B030D-6E8A-4147-A177-3AD203B41FA5}">
                      <a16:colId xmlns:a16="http://schemas.microsoft.com/office/drawing/2014/main" val="2946426526"/>
                    </a:ext>
                  </a:extLst>
                </a:gridCol>
                <a:gridCol w="1381733">
                  <a:extLst>
                    <a:ext uri="{9D8B030D-6E8A-4147-A177-3AD203B41FA5}">
                      <a16:colId xmlns:a16="http://schemas.microsoft.com/office/drawing/2014/main" val="2204411105"/>
                    </a:ext>
                  </a:extLst>
                </a:gridCol>
              </a:tblGrid>
              <a:tr h="473776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highlight>
                            <a:srgbClr val="A9D08E"/>
                          </a:highlight>
                        </a:rPr>
                        <a:t>Effort Estimation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A9D08E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9158001"/>
                  </a:ext>
                </a:extLst>
              </a:tr>
              <a:tr h="473776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Team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Activity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Effort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188538924"/>
                  </a:ext>
                </a:extLst>
              </a:tr>
              <a:tr h="447637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Workday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Push Terminated users list in S3 bucket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688558965"/>
                  </a:ext>
                </a:extLst>
              </a:tr>
              <a:tr h="473776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SailPoint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Development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240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531718139"/>
                  </a:ext>
                </a:extLst>
              </a:tr>
              <a:tr h="473776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Internal Testing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40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2473193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52258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</a:themeOverride>
</file>

<file path=docMetadata/LabelInfo.xml><?xml version="1.0" encoding="utf-8"?>
<clbl:labelList xmlns:clbl="http://schemas.microsoft.com/office/2020/mipLabelMetadata">
  <clbl:label id="{e9c55f1f-f169-4db7-a264-a5084ccbb748}" enabled="1" method="Standard" siteId="{135e8995-7d3b-4466-844b-a0d62ba5f495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42899</TotalTime>
  <Words>2849</Words>
  <Application>Microsoft Office PowerPoint</Application>
  <PresentationFormat>Widescreen</PresentationFormat>
  <Paragraphs>639</Paragraphs>
  <Slides>20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Aptos</vt:lpstr>
      <vt:lpstr>Aptos Display</vt:lpstr>
      <vt:lpstr>Aptos Narrow</vt:lpstr>
      <vt:lpstr>Arial</vt:lpstr>
      <vt:lpstr>Calibri</vt:lpstr>
      <vt:lpstr>Tahoma</vt:lpstr>
      <vt:lpstr>Office Theme</vt:lpstr>
      <vt:lpstr>Termination Discrepancy Fix Automation</vt:lpstr>
      <vt:lpstr>Problem Statement</vt:lpstr>
      <vt:lpstr>      Observations</vt:lpstr>
      <vt:lpstr>Statistics in user level (26th – 30th Aug)</vt:lpstr>
      <vt:lpstr>      Observations</vt:lpstr>
      <vt:lpstr>Existing Manual Process</vt:lpstr>
      <vt:lpstr>Automation Approach</vt:lpstr>
      <vt:lpstr>PowerPoint Presentation</vt:lpstr>
      <vt:lpstr>Effort Estimation</vt:lpstr>
      <vt:lpstr>Business Benefit</vt:lpstr>
      <vt:lpstr>PowerPoint Presentation</vt:lpstr>
      <vt:lpstr>PowerPoint Presentation</vt:lpstr>
      <vt:lpstr>Key changes in Automation Steps</vt:lpstr>
      <vt:lpstr>Root Cause (Cont.)</vt:lpstr>
      <vt:lpstr>PowerPoint Presentation</vt:lpstr>
      <vt:lpstr>Observations</vt:lpstr>
      <vt:lpstr>Key issues highlighted in 26th – 31st Aug</vt:lpstr>
      <vt:lpstr>PowerPoint Presentation</vt:lpstr>
      <vt:lpstr>Automation Solution</vt:lpstr>
      <vt:lpstr>Business Benefit</vt:lpstr>
    </vt:vector>
  </TitlesOfParts>
  <Company>Best Buy Co.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Dey, Supriyo-CW</dc:creator>
  <cp:lastModifiedBy>Dey, Supriyo-CW</cp:lastModifiedBy>
  <cp:revision>55</cp:revision>
  <dcterms:created xsi:type="dcterms:W3CDTF">2024-08-12T23:27:27Z</dcterms:created>
  <dcterms:modified xsi:type="dcterms:W3CDTF">2024-09-18T23:07:48Z</dcterms:modified>
</cp:coreProperties>
</file>