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8" r:id="rId3"/>
    <p:sldId id="264" r:id="rId4"/>
    <p:sldId id="276" r:id="rId5"/>
    <p:sldId id="273" r:id="rId6"/>
    <p:sldId id="258" r:id="rId7"/>
    <p:sldId id="279" r:id="rId8"/>
    <p:sldId id="267" r:id="rId9"/>
    <p:sldId id="269" r:id="rId10"/>
    <p:sldId id="280" r:id="rId11"/>
    <p:sldId id="281" r:id="rId12"/>
    <p:sldId id="275" r:id="rId13"/>
    <p:sldId id="282" r:id="rId14"/>
    <p:sldId id="283" r:id="rId15"/>
    <p:sldId id="272" r:id="rId16"/>
    <p:sldId id="277" r:id="rId17"/>
    <p:sldId id="261" r:id="rId18"/>
    <p:sldId id="263" r:id="rId19"/>
    <p:sldId id="266" r:id="rId20"/>
    <p:sldId id="274" r:id="rId21"/>
    <p:sldId id="271" r:id="rId22"/>
    <p:sldId id="270" r:id="rId23"/>
    <p:sldId id="2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93447" autoAdjust="0"/>
  </p:normalViewPr>
  <p:slideViewPr>
    <p:cSldViewPr snapToGrid="0">
      <p:cViewPr varScale="1">
        <p:scale>
          <a:sx n="103" d="100"/>
          <a:sy n="103" d="100"/>
        </p:scale>
        <p:origin x="360" y="114"/>
      </p:cViewPr>
      <p:guideLst/>
    </p:cSldViewPr>
  </p:slideViewPr>
  <p:outlineViewPr>
    <p:cViewPr>
      <p:scale>
        <a:sx n="33" d="100"/>
        <a:sy n="33" d="100"/>
      </p:scale>
      <p:origin x="0" y="-6556"/>
    </p:cViewPr>
  </p:outlineViewPr>
  <p:notesTextViewPr>
    <p:cViewPr>
      <p:scale>
        <a:sx n="1" d="1"/>
        <a:sy n="1" d="1"/>
      </p:scale>
      <p:origin x="0" y="0"/>
    </p:cViewPr>
  </p:notesTextViewPr>
  <p:sorterViewPr>
    <p:cViewPr>
      <p:scale>
        <a:sx n="100" d="100"/>
        <a:sy n="100" d="100"/>
      </p:scale>
      <p:origin x="0" y="-15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b="0" i="0" u="none" strike="noStrike" kern="1200" spc="0" baseline="0" dirty="0">
                <a:solidFill>
                  <a:prstClr val="black">
                    <a:lumMod val="65000"/>
                    <a:lumOff val="35000"/>
                  </a:prstClr>
                </a:solidFill>
              </a:rPr>
              <a:t>Workday Aggregation Task Health (26</a:t>
            </a:r>
            <a:r>
              <a:rPr lang="en-US" sz="2000" b="0" i="0" u="none" strike="noStrike" kern="1200" spc="0" baseline="30000" dirty="0">
                <a:solidFill>
                  <a:prstClr val="black">
                    <a:lumMod val="65000"/>
                    <a:lumOff val="35000"/>
                  </a:prstClr>
                </a:solidFill>
              </a:rPr>
              <a:t>th</a:t>
            </a:r>
            <a:r>
              <a:rPr lang="en-US" sz="2000" b="0" i="0" u="none" strike="noStrike" kern="1200" spc="0" baseline="0" dirty="0">
                <a:solidFill>
                  <a:prstClr val="black">
                    <a:lumMod val="65000"/>
                    <a:lumOff val="35000"/>
                  </a:prstClr>
                </a:solidFill>
              </a:rPr>
              <a:t> – 30</a:t>
            </a:r>
            <a:r>
              <a:rPr lang="en-US" sz="2000" b="0" i="0" u="none" strike="noStrike" kern="1200" spc="0" baseline="30000" dirty="0">
                <a:solidFill>
                  <a:prstClr val="black">
                    <a:lumMod val="65000"/>
                    <a:lumOff val="35000"/>
                  </a:prstClr>
                </a:solidFill>
              </a:rPr>
              <a:t>th</a:t>
            </a:r>
            <a:r>
              <a:rPr lang="en-US" sz="2000" b="0" i="0" u="none" strike="noStrike" kern="1200" spc="0" baseline="0" dirty="0">
                <a:solidFill>
                  <a:prstClr val="black">
                    <a:lumMod val="65000"/>
                    <a:lumOff val="35000"/>
                  </a:prstClr>
                </a:solidFill>
              </a:rPr>
              <a:t> Aug)</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Workday Delta Aggregation</c:v>
                </c:pt>
              </c:strCache>
            </c:strRef>
          </c:tx>
          <c:spPr>
            <a:solidFill>
              <a:schemeClr val="accent1"/>
            </a:solidFill>
            <a:ln>
              <a:noFill/>
            </a:ln>
            <a:effectLst/>
          </c:spPr>
          <c:invertIfNegative val="0"/>
          <c:cat>
            <c:strRef>
              <c:f>Sheet1!$A$2:$A$6</c:f>
              <c:strCache>
                <c:ptCount val="5"/>
                <c:pt idx="0">
                  <c:v>26th Aug</c:v>
                </c:pt>
                <c:pt idx="1">
                  <c:v>27th Aug</c:v>
                </c:pt>
                <c:pt idx="2">
                  <c:v>29th Aug</c:v>
                </c:pt>
                <c:pt idx="3">
                  <c:v>30th Aug</c:v>
                </c:pt>
                <c:pt idx="4">
                  <c:v>31st Aug</c:v>
                </c:pt>
              </c:strCache>
            </c:strRef>
          </c:cat>
          <c:val>
            <c:numRef>
              <c:f>Sheet1!$B$2:$B$6</c:f>
              <c:numCache>
                <c:formatCode>General</c:formatCode>
                <c:ptCount val="5"/>
                <c:pt idx="0">
                  <c:v>3</c:v>
                </c:pt>
                <c:pt idx="1">
                  <c:v>3</c:v>
                </c:pt>
                <c:pt idx="2">
                  <c:v>4</c:v>
                </c:pt>
                <c:pt idx="3">
                  <c:v>5</c:v>
                </c:pt>
                <c:pt idx="4">
                  <c:v>0</c:v>
                </c:pt>
              </c:numCache>
            </c:numRef>
          </c:val>
          <c:extLst>
            <c:ext xmlns:c16="http://schemas.microsoft.com/office/drawing/2014/chart" uri="{C3380CC4-5D6E-409C-BE32-E72D297353CC}">
              <c16:uniqueId val="{00000000-3FC7-4B23-8DC5-85EC6CDEE10A}"/>
            </c:ext>
          </c:extLst>
        </c:ser>
        <c:ser>
          <c:idx val="1"/>
          <c:order val="1"/>
          <c:tx>
            <c:strRef>
              <c:f>Sheet1!$C$1</c:f>
              <c:strCache>
                <c:ptCount val="1"/>
                <c:pt idx="0">
                  <c:v>Refresh Identity cube for Synch Attribute</c:v>
                </c:pt>
              </c:strCache>
            </c:strRef>
          </c:tx>
          <c:spPr>
            <a:solidFill>
              <a:schemeClr val="accent2"/>
            </a:solidFill>
            <a:ln>
              <a:noFill/>
            </a:ln>
            <a:effectLst/>
          </c:spPr>
          <c:invertIfNegative val="0"/>
          <c:cat>
            <c:strRef>
              <c:f>Sheet1!$A$2:$A$6</c:f>
              <c:strCache>
                <c:ptCount val="5"/>
                <c:pt idx="0">
                  <c:v>26th Aug</c:v>
                </c:pt>
                <c:pt idx="1">
                  <c:v>27th Aug</c:v>
                </c:pt>
                <c:pt idx="2">
                  <c:v>29th Aug</c:v>
                </c:pt>
                <c:pt idx="3">
                  <c:v>30th Aug</c:v>
                </c:pt>
                <c:pt idx="4">
                  <c:v>31st Aug</c:v>
                </c:pt>
              </c:strCache>
            </c:strRef>
          </c:cat>
          <c:val>
            <c:numRef>
              <c:f>Sheet1!$C$2:$C$6</c:f>
              <c:numCache>
                <c:formatCode>General</c:formatCode>
                <c:ptCount val="5"/>
                <c:pt idx="0">
                  <c:v>2</c:v>
                </c:pt>
                <c:pt idx="1">
                  <c:v>0</c:v>
                </c:pt>
                <c:pt idx="2">
                  <c:v>3</c:v>
                </c:pt>
                <c:pt idx="3">
                  <c:v>4</c:v>
                </c:pt>
                <c:pt idx="4">
                  <c:v>0</c:v>
                </c:pt>
              </c:numCache>
            </c:numRef>
          </c:val>
          <c:extLst>
            <c:ext xmlns:c16="http://schemas.microsoft.com/office/drawing/2014/chart" uri="{C3380CC4-5D6E-409C-BE32-E72D297353CC}">
              <c16:uniqueId val="{00000001-3FC7-4B23-8DC5-85EC6CDEE10A}"/>
            </c:ext>
          </c:extLst>
        </c:ser>
        <c:ser>
          <c:idx val="2"/>
          <c:order val="2"/>
          <c:tx>
            <c:strRef>
              <c:f>Sheet1!$D$1</c:f>
              <c:strCache>
                <c:ptCount val="1"/>
                <c:pt idx="0">
                  <c:v>Refresh Identity cube for Role Assignment</c:v>
                </c:pt>
              </c:strCache>
            </c:strRef>
          </c:tx>
          <c:spPr>
            <a:solidFill>
              <a:schemeClr val="accent3"/>
            </a:solidFill>
            <a:ln>
              <a:noFill/>
            </a:ln>
            <a:effectLst/>
          </c:spPr>
          <c:invertIfNegative val="0"/>
          <c:cat>
            <c:strRef>
              <c:f>Sheet1!$A$2:$A$6</c:f>
              <c:strCache>
                <c:ptCount val="5"/>
                <c:pt idx="0">
                  <c:v>26th Aug</c:v>
                </c:pt>
                <c:pt idx="1">
                  <c:v>27th Aug</c:v>
                </c:pt>
                <c:pt idx="2">
                  <c:v>29th Aug</c:v>
                </c:pt>
                <c:pt idx="3">
                  <c:v>30th Aug</c:v>
                </c:pt>
                <c:pt idx="4">
                  <c:v>31st Aug</c:v>
                </c:pt>
              </c:strCache>
            </c:strRef>
          </c:cat>
          <c:val>
            <c:numRef>
              <c:f>Sheet1!$D$2:$D$6</c:f>
              <c:numCache>
                <c:formatCode>General</c:formatCode>
                <c:ptCount val="5"/>
                <c:pt idx="0">
                  <c:v>0</c:v>
                </c:pt>
                <c:pt idx="1">
                  <c:v>4</c:v>
                </c:pt>
                <c:pt idx="2">
                  <c:v>3</c:v>
                </c:pt>
                <c:pt idx="3">
                  <c:v>4</c:v>
                </c:pt>
                <c:pt idx="4">
                  <c:v>0</c:v>
                </c:pt>
              </c:numCache>
            </c:numRef>
          </c:val>
          <c:extLst>
            <c:ext xmlns:c16="http://schemas.microsoft.com/office/drawing/2014/chart" uri="{C3380CC4-5D6E-409C-BE32-E72D297353CC}">
              <c16:uniqueId val="{00000002-3FC7-4B23-8DC5-85EC6CDEE10A}"/>
            </c:ext>
          </c:extLst>
        </c:ser>
        <c:dLbls>
          <c:showLegendKey val="0"/>
          <c:showVal val="0"/>
          <c:showCatName val="0"/>
          <c:showSerName val="0"/>
          <c:showPercent val="0"/>
          <c:showBubbleSize val="0"/>
        </c:dLbls>
        <c:gapWidth val="219"/>
        <c:overlap val="-27"/>
        <c:axId val="938194512"/>
        <c:axId val="938195952"/>
      </c:barChart>
      <c:catAx>
        <c:axId val="938194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8195952"/>
        <c:crosses val="autoZero"/>
        <c:auto val="1"/>
        <c:lblAlgn val="ctr"/>
        <c:lblOffset val="100"/>
        <c:noMultiLvlLbl val="0"/>
      </c:catAx>
      <c:valAx>
        <c:axId val="9381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8194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2B021-3CD1-4905-8F33-B8E188C5C5C1}" type="datetimeFigureOut">
              <a:rPr lang="en-US" smtClean="0"/>
              <a:t>9/12/2024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F9BDC-92A2-4234-8C1E-E8F07F09AFB5}" type="slidenum">
              <a:rPr lang="en-US" smtClean="0"/>
              <a:t>‹#›</a:t>
            </a:fld>
            <a:endParaRPr lang="en-US"/>
          </a:p>
        </p:txBody>
      </p:sp>
    </p:spTree>
    <p:extLst>
      <p:ext uri="{BB962C8B-B14F-4D97-AF65-F5344CB8AC3E}">
        <p14:creationId xmlns:p14="http://schemas.microsoft.com/office/powerpoint/2010/main" val="1811176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2F9BDC-92A2-4234-8C1E-E8F07F09AFB5}" type="slidenum">
              <a:rPr lang="en-US" smtClean="0"/>
              <a:t>21</a:t>
            </a:fld>
            <a:endParaRPr lang="en-US"/>
          </a:p>
        </p:txBody>
      </p:sp>
    </p:spTree>
    <p:extLst>
      <p:ext uri="{BB962C8B-B14F-4D97-AF65-F5344CB8AC3E}">
        <p14:creationId xmlns:p14="http://schemas.microsoft.com/office/powerpoint/2010/main" val="1955285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2F9BDC-92A2-4234-8C1E-E8F07F09AFB5}" type="slidenum">
              <a:rPr lang="en-US" smtClean="0"/>
              <a:t>22</a:t>
            </a:fld>
            <a:endParaRPr lang="en-US"/>
          </a:p>
        </p:txBody>
      </p:sp>
    </p:spTree>
    <p:extLst>
      <p:ext uri="{BB962C8B-B14F-4D97-AF65-F5344CB8AC3E}">
        <p14:creationId xmlns:p14="http://schemas.microsoft.com/office/powerpoint/2010/main" val="3604368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6B4F6-AA12-F408-6840-730F17471E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69CCC9-52AD-9F6F-7D99-45B82179D3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640DB4-A171-EC0F-EBFB-C444A09B4A88}"/>
              </a:ext>
            </a:extLst>
          </p:cNvPr>
          <p:cNvSpPr>
            <a:spLocks noGrp="1"/>
          </p:cNvSpPr>
          <p:nvPr>
            <p:ph type="dt" sz="half" idx="10"/>
          </p:nvPr>
        </p:nvSpPr>
        <p:spPr/>
        <p:txBody>
          <a:bodyPr/>
          <a:lstStyle/>
          <a:p>
            <a:fld id="{4F1B6E17-7874-407F-9940-829F0ACB5DD8}" type="datetimeFigureOut">
              <a:rPr lang="en-US" smtClean="0"/>
              <a:t>9/12/2024</a:t>
            </a:fld>
            <a:endParaRPr lang="en-US"/>
          </a:p>
        </p:txBody>
      </p:sp>
      <p:sp>
        <p:nvSpPr>
          <p:cNvPr id="5" name="Footer Placeholder 4">
            <a:extLst>
              <a:ext uri="{FF2B5EF4-FFF2-40B4-BE49-F238E27FC236}">
                <a16:creationId xmlns:a16="http://schemas.microsoft.com/office/drawing/2014/main" id="{3F52940D-E78C-0F02-6098-0F8088D99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A045C-1F30-ACA7-06DA-588B150B6249}"/>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1590767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365B-D73C-AC7A-68E8-B7195ED113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74DCBA-3610-8C10-F2C9-1CE3E5BC6B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BB25D-A3D0-C778-4A11-67B161359E1D}"/>
              </a:ext>
            </a:extLst>
          </p:cNvPr>
          <p:cNvSpPr>
            <a:spLocks noGrp="1"/>
          </p:cNvSpPr>
          <p:nvPr>
            <p:ph type="dt" sz="half" idx="10"/>
          </p:nvPr>
        </p:nvSpPr>
        <p:spPr/>
        <p:txBody>
          <a:bodyPr/>
          <a:lstStyle/>
          <a:p>
            <a:fld id="{4F1B6E17-7874-407F-9940-829F0ACB5DD8}" type="datetimeFigureOut">
              <a:rPr lang="en-US" smtClean="0"/>
              <a:t>9/12/2024</a:t>
            </a:fld>
            <a:endParaRPr lang="en-US"/>
          </a:p>
        </p:txBody>
      </p:sp>
      <p:sp>
        <p:nvSpPr>
          <p:cNvPr id="5" name="Footer Placeholder 4">
            <a:extLst>
              <a:ext uri="{FF2B5EF4-FFF2-40B4-BE49-F238E27FC236}">
                <a16:creationId xmlns:a16="http://schemas.microsoft.com/office/drawing/2014/main" id="{CA381C39-46B9-58B2-0FFF-EF80BF420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04E035-5ED2-1B74-7525-0E80764BDA2D}"/>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2010526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BE55FE-B321-FE7B-1E60-6F201A3EAC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C316F8-0CFE-F771-0880-2AC318F616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8D298-9E9E-9E35-0E3F-C4EAC6B2FD38}"/>
              </a:ext>
            </a:extLst>
          </p:cNvPr>
          <p:cNvSpPr>
            <a:spLocks noGrp="1"/>
          </p:cNvSpPr>
          <p:nvPr>
            <p:ph type="dt" sz="half" idx="10"/>
          </p:nvPr>
        </p:nvSpPr>
        <p:spPr/>
        <p:txBody>
          <a:bodyPr/>
          <a:lstStyle/>
          <a:p>
            <a:fld id="{4F1B6E17-7874-407F-9940-829F0ACB5DD8}" type="datetimeFigureOut">
              <a:rPr lang="en-US" smtClean="0"/>
              <a:t>9/12/2024</a:t>
            </a:fld>
            <a:endParaRPr lang="en-US"/>
          </a:p>
        </p:txBody>
      </p:sp>
      <p:sp>
        <p:nvSpPr>
          <p:cNvPr id="5" name="Footer Placeholder 4">
            <a:extLst>
              <a:ext uri="{FF2B5EF4-FFF2-40B4-BE49-F238E27FC236}">
                <a16:creationId xmlns:a16="http://schemas.microsoft.com/office/drawing/2014/main" id="{F3AA19CC-3F6A-4EFE-CD9A-F9602548B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BA3339-069A-E029-3C3F-F95660ECA1B9}"/>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243532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5660-5CDE-7F70-9077-92B6AD8D85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EF1D5F-8465-F17A-E2E2-1FCB9BE4D0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01A77-2409-08EA-3B1F-EBEFC3601D50}"/>
              </a:ext>
            </a:extLst>
          </p:cNvPr>
          <p:cNvSpPr>
            <a:spLocks noGrp="1"/>
          </p:cNvSpPr>
          <p:nvPr>
            <p:ph type="dt" sz="half" idx="10"/>
          </p:nvPr>
        </p:nvSpPr>
        <p:spPr/>
        <p:txBody>
          <a:bodyPr/>
          <a:lstStyle/>
          <a:p>
            <a:fld id="{4F1B6E17-7874-407F-9940-829F0ACB5DD8}" type="datetimeFigureOut">
              <a:rPr lang="en-US" smtClean="0"/>
              <a:t>9/12/2024</a:t>
            </a:fld>
            <a:endParaRPr lang="en-US"/>
          </a:p>
        </p:txBody>
      </p:sp>
      <p:sp>
        <p:nvSpPr>
          <p:cNvPr id="5" name="Footer Placeholder 4">
            <a:extLst>
              <a:ext uri="{FF2B5EF4-FFF2-40B4-BE49-F238E27FC236}">
                <a16:creationId xmlns:a16="http://schemas.microsoft.com/office/drawing/2014/main" id="{8EC2B151-A3C0-4083-5A1E-F40D39177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DF6DA-0980-84C1-17CF-7AECDC2049DB}"/>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2695757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31C1-07EC-AF6C-ED60-9536A608DD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475FB4-F04E-B620-F9E7-18F52D08E5C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7D9320-1E04-45CB-7D8B-73737A4218C1}"/>
              </a:ext>
            </a:extLst>
          </p:cNvPr>
          <p:cNvSpPr>
            <a:spLocks noGrp="1"/>
          </p:cNvSpPr>
          <p:nvPr>
            <p:ph type="dt" sz="half" idx="10"/>
          </p:nvPr>
        </p:nvSpPr>
        <p:spPr/>
        <p:txBody>
          <a:bodyPr/>
          <a:lstStyle/>
          <a:p>
            <a:fld id="{4F1B6E17-7874-407F-9940-829F0ACB5DD8}" type="datetimeFigureOut">
              <a:rPr lang="en-US" smtClean="0"/>
              <a:t>9/12/2024</a:t>
            </a:fld>
            <a:endParaRPr lang="en-US"/>
          </a:p>
        </p:txBody>
      </p:sp>
      <p:sp>
        <p:nvSpPr>
          <p:cNvPr id="5" name="Footer Placeholder 4">
            <a:extLst>
              <a:ext uri="{FF2B5EF4-FFF2-40B4-BE49-F238E27FC236}">
                <a16:creationId xmlns:a16="http://schemas.microsoft.com/office/drawing/2014/main" id="{ABA4D9C6-1AFD-B5E4-2ACF-A4A65BE79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404EEF-B255-A7F7-2B51-7D408C664B24}"/>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237043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3F597-3ABF-8BCE-0537-BA1F741207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32CAB7-8DE6-BC54-8118-9082DD8721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1D0521-DCB2-63DA-EDF3-6371775D6E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E0E6FE-4BBF-2178-06E6-28AB1724215D}"/>
              </a:ext>
            </a:extLst>
          </p:cNvPr>
          <p:cNvSpPr>
            <a:spLocks noGrp="1"/>
          </p:cNvSpPr>
          <p:nvPr>
            <p:ph type="dt" sz="half" idx="10"/>
          </p:nvPr>
        </p:nvSpPr>
        <p:spPr/>
        <p:txBody>
          <a:bodyPr/>
          <a:lstStyle/>
          <a:p>
            <a:fld id="{4F1B6E17-7874-407F-9940-829F0ACB5DD8}" type="datetimeFigureOut">
              <a:rPr lang="en-US" smtClean="0"/>
              <a:t>9/12/2024</a:t>
            </a:fld>
            <a:endParaRPr lang="en-US"/>
          </a:p>
        </p:txBody>
      </p:sp>
      <p:sp>
        <p:nvSpPr>
          <p:cNvPr id="6" name="Footer Placeholder 5">
            <a:extLst>
              <a:ext uri="{FF2B5EF4-FFF2-40B4-BE49-F238E27FC236}">
                <a16:creationId xmlns:a16="http://schemas.microsoft.com/office/drawing/2014/main" id="{5623B721-EE72-A3B5-0A5F-67F6244F43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19E02-0F1D-7F62-9A01-5294AD291EDB}"/>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2222178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F3CD3-FC9F-42E0-C312-7BFA469AA7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BBC0AC-B04D-A193-9AF8-706F977F87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B01F96-5E3D-0137-3E3D-4F5558EBE5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4468BC-2108-C7BA-EA1A-7B063A1944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71780-DD0B-C755-A836-E52D5B8E19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9423A1-0643-B399-E1EC-C4A81EB64CF0}"/>
              </a:ext>
            </a:extLst>
          </p:cNvPr>
          <p:cNvSpPr>
            <a:spLocks noGrp="1"/>
          </p:cNvSpPr>
          <p:nvPr>
            <p:ph type="dt" sz="half" idx="10"/>
          </p:nvPr>
        </p:nvSpPr>
        <p:spPr/>
        <p:txBody>
          <a:bodyPr/>
          <a:lstStyle/>
          <a:p>
            <a:fld id="{4F1B6E17-7874-407F-9940-829F0ACB5DD8}" type="datetimeFigureOut">
              <a:rPr lang="en-US" smtClean="0"/>
              <a:t>9/12/2024</a:t>
            </a:fld>
            <a:endParaRPr lang="en-US"/>
          </a:p>
        </p:txBody>
      </p:sp>
      <p:sp>
        <p:nvSpPr>
          <p:cNvPr id="8" name="Footer Placeholder 7">
            <a:extLst>
              <a:ext uri="{FF2B5EF4-FFF2-40B4-BE49-F238E27FC236}">
                <a16:creationId xmlns:a16="http://schemas.microsoft.com/office/drawing/2014/main" id="{298E287B-AA9D-6BB7-E322-34D0109EE5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58C18C-CFD5-2468-E53B-6E575ED93370}"/>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2984304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01A5-FD03-FA6C-E137-2806CD465D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CE0FCA-746C-15D6-12EC-5694F97F0A48}"/>
              </a:ext>
            </a:extLst>
          </p:cNvPr>
          <p:cNvSpPr>
            <a:spLocks noGrp="1"/>
          </p:cNvSpPr>
          <p:nvPr>
            <p:ph type="dt" sz="half" idx="10"/>
          </p:nvPr>
        </p:nvSpPr>
        <p:spPr/>
        <p:txBody>
          <a:bodyPr/>
          <a:lstStyle/>
          <a:p>
            <a:fld id="{4F1B6E17-7874-407F-9940-829F0ACB5DD8}" type="datetimeFigureOut">
              <a:rPr lang="en-US" smtClean="0"/>
              <a:t>9/12/2024</a:t>
            </a:fld>
            <a:endParaRPr lang="en-US"/>
          </a:p>
        </p:txBody>
      </p:sp>
      <p:sp>
        <p:nvSpPr>
          <p:cNvPr id="4" name="Footer Placeholder 3">
            <a:extLst>
              <a:ext uri="{FF2B5EF4-FFF2-40B4-BE49-F238E27FC236}">
                <a16:creationId xmlns:a16="http://schemas.microsoft.com/office/drawing/2014/main" id="{BB323141-652E-9669-5E25-D766B7C083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E8DF79-73AD-A5A4-F4C1-87CEA971CE1E}"/>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147753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A4B70-DAB6-2F5F-8388-936B59E76805}"/>
              </a:ext>
            </a:extLst>
          </p:cNvPr>
          <p:cNvSpPr>
            <a:spLocks noGrp="1"/>
          </p:cNvSpPr>
          <p:nvPr>
            <p:ph type="dt" sz="half" idx="10"/>
          </p:nvPr>
        </p:nvSpPr>
        <p:spPr/>
        <p:txBody>
          <a:bodyPr/>
          <a:lstStyle/>
          <a:p>
            <a:fld id="{4F1B6E17-7874-407F-9940-829F0ACB5DD8}" type="datetimeFigureOut">
              <a:rPr lang="en-US" smtClean="0"/>
              <a:t>9/12/2024</a:t>
            </a:fld>
            <a:endParaRPr lang="en-US"/>
          </a:p>
        </p:txBody>
      </p:sp>
      <p:sp>
        <p:nvSpPr>
          <p:cNvPr id="3" name="Footer Placeholder 2">
            <a:extLst>
              <a:ext uri="{FF2B5EF4-FFF2-40B4-BE49-F238E27FC236}">
                <a16:creationId xmlns:a16="http://schemas.microsoft.com/office/drawing/2014/main" id="{28CD4F2C-80BB-86FC-97C1-C30DA21EF2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61EE90-0D7F-056B-3A99-8D43E84165FB}"/>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2267892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A83EA-8F7D-F1AC-9943-22AD3832F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DD4609-F91A-C144-9148-003ECAE02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4CF47E-4773-406A-7E44-62BA1D28BE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E19D3F-735B-6A5B-3B7B-7152D9E3CF56}"/>
              </a:ext>
            </a:extLst>
          </p:cNvPr>
          <p:cNvSpPr>
            <a:spLocks noGrp="1"/>
          </p:cNvSpPr>
          <p:nvPr>
            <p:ph type="dt" sz="half" idx="10"/>
          </p:nvPr>
        </p:nvSpPr>
        <p:spPr/>
        <p:txBody>
          <a:bodyPr/>
          <a:lstStyle/>
          <a:p>
            <a:fld id="{4F1B6E17-7874-407F-9940-829F0ACB5DD8}" type="datetimeFigureOut">
              <a:rPr lang="en-US" smtClean="0"/>
              <a:t>9/12/2024</a:t>
            </a:fld>
            <a:endParaRPr lang="en-US"/>
          </a:p>
        </p:txBody>
      </p:sp>
      <p:sp>
        <p:nvSpPr>
          <p:cNvPr id="6" name="Footer Placeholder 5">
            <a:extLst>
              <a:ext uri="{FF2B5EF4-FFF2-40B4-BE49-F238E27FC236}">
                <a16:creationId xmlns:a16="http://schemas.microsoft.com/office/drawing/2014/main" id="{7F0F3191-5351-6534-E1EB-BB83294E77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1F7342-EEC6-0E04-E1EA-E304B2B0E751}"/>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3441980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2F34-0A37-5235-0F18-6151066A2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012C9F-4912-F041-8D93-A33A7A47BA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81295B-9B53-6E76-A646-9657DB625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F35B12-3DA9-2603-2FDB-D354EDC450F4}"/>
              </a:ext>
            </a:extLst>
          </p:cNvPr>
          <p:cNvSpPr>
            <a:spLocks noGrp="1"/>
          </p:cNvSpPr>
          <p:nvPr>
            <p:ph type="dt" sz="half" idx="10"/>
          </p:nvPr>
        </p:nvSpPr>
        <p:spPr/>
        <p:txBody>
          <a:bodyPr/>
          <a:lstStyle/>
          <a:p>
            <a:fld id="{4F1B6E17-7874-407F-9940-829F0ACB5DD8}" type="datetimeFigureOut">
              <a:rPr lang="en-US" smtClean="0"/>
              <a:t>9/12/2024</a:t>
            </a:fld>
            <a:endParaRPr lang="en-US"/>
          </a:p>
        </p:txBody>
      </p:sp>
      <p:sp>
        <p:nvSpPr>
          <p:cNvPr id="6" name="Footer Placeholder 5">
            <a:extLst>
              <a:ext uri="{FF2B5EF4-FFF2-40B4-BE49-F238E27FC236}">
                <a16:creationId xmlns:a16="http://schemas.microsoft.com/office/drawing/2014/main" id="{8AFBB65B-B7E0-C670-F6BE-1A2D17C0F5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11366-B64A-3872-7943-FEEB97209E2C}"/>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292530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F98A00-09B6-8CC9-C552-05739D7BC2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465D97-4956-DFD1-1F15-7543F45DC1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18C15B-38A6-CEA7-E68C-DA671F0D61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F1B6E17-7874-407F-9940-829F0ACB5DD8}" type="datetimeFigureOut">
              <a:rPr lang="en-US" smtClean="0"/>
              <a:t>9/12/2024</a:t>
            </a:fld>
            <a:endParaRPr lang="en-US"/>
          </a:p>
        </p:txBody>
      </p:sp>
      <p:sp>
        <p:nvSpPr>
          <p:cNvPr id="5" name="Footer Placeholder 4">
            <a:extLst>
              <a:ext uri="{FF2B5EF4-FFF2-40B4-BE49-F238E27FC236}">
                <a16:creationId xmlns:a16="http://schemas.microsoft.com/office/drawing/2014/main" id="{998DEC61-1703-9E9B-333C-FAC5A9FEFA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9BBB994-DDC0-34A8-CA7D-9BDD79C86A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18FBF72-A803-4128-8661-80909FABCA90}" type="slidenum">
              <a:rPr lang="en-US" smtClean="0"/>
              <a:t>‹#›</a:t>
            </a:fld>
            <a:endParaRPr lang="en-US"/>
          </a:p>
        </p:txBody>
      </p:sp>
    </p:spTree>
    <p:extLst>
      <p:ext uri="{BB962C8B-B14F-4D97-AF65-F5344CB8AC3E}">
        <p14:creationId xmlns:p14="http://schemas.microsoft.com/office/powerpoint/2010/main" val="853846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12AA1-2677-52A9-AD02-51371A4812E3}"/>
              </a:ext>
            </a:extLst>
          </p:cNvPr>
          <p:cNvSpPr>
            <a:spLocks noGrp="1"/>
          </p:cNvSpPr>
          <p:nvPr>
            <p:ph type="ctrTitle"/>
          </p:nvPr>
        </p:nvSpPr>
        <p:spPr/>
        <p:txBody>
          <a:bodyPr>
            <a:normAutofit/>
          </a:bodyPr>
          <a:lstStyle/>
          <a:p>
            <a:r>
              <a:rPr lang="en-US" sz="4800" dirty="0">
                <a:effectLst/>
                <a:latin typeface="Aptos" panose="020B0004020202020204" pitchFamily="34" charset="0"/>
                <a:ea typeface="Aptos" panose="020B0004020202020204" pitchFamily="34" charset="0"/>
                <a:cs typeface="Times New Roman" panose="02020603050405020304" pitchFamily="18" charset="0"/>
              </a:rPr>
              <a:t>Discrepancy process and scope of automation </a:t>
            </a:r>
            <a:endParaRPr lang="en-US" sz="4800" dirty="0"/>
          </a:p>
        </p:txBody>
      </p:sp>
    </p:spTree>
    <p:extLst>
      <p:ext uri="{BB962C8B-B14F-4D97-AF65-F5344CB8AC3E}">
        <p14:creationId xmlns:p14="http://schemas.microsoft.com/office/powerpoint/2010/main" val="1009812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E2AE-AB2E-1982-62BF-AD35D0F43AAD}"/>
              </a:ext>
            </a:extLst>
          </p:cNvPr>
          <p:cNvSpPr>
            <a:spLocks noGrp="1"/>
          </p:cNvSpPr>
          <p:nvPr>
            <p:ph type="ctrTitle"/>
          </p:nvPr>
        </p:nvSpPr>
        <p:spPr>
          <a:xfrm>
            <a:off x="1412032" y="2968479"/>
            <a:ext cx="9144000" cy="921041"/>
          </a:xfrm>
        </p:spPr>
        <p:txBody>
          <a:bodyPr/>
          <a:lstStyle/>
          <a:p>
            <a:r>
              <a:rPr lang="en-US" dirty="0"/>
              <a:t>Questions</a:t>
            </a:r>
          </a:p>
        </p:txBody>
      </p:sp>
    </p:spTree>
    <p:extLst>
      <p:ext uri="{BB962C8B-B14F-4D97-AF65-F5344CB8AC3E}">
        <p14:creationId xmlns:p14="http://schemas.microsoft.com/office/powerpoint/2010/main" val="2338851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72E4C-9039-AE84-4D5B-D3B8D5E2B8FE}"/>
              </a:ext>
            </a:extLst>
          </p:cNvPr>
          <p:cNvSpPr>
            <a:spLocks noGrp="1"/>
          </p:cNvSpPr>
          <p:nvPr>
            <p:ph type="ctrTitle"/>
          </p:nvPr>
        </p:nvSpPr>
        <p:spPr>
          <a:xfrm>
            <a:off x="842866" y="578495"/>
            <a:ext cx="9144000" cy="944045"/>
          </a:xfrm>
        </p:spPr>
        <p:txBody>
          <a:bodyPr>
            <a:normAutofit/>
          </a:bodyPr>
          <a:lstStyle/>
          <a:p>
            <a:pPr algn="l"/>
            <a:r>
              <a:rPr lang="en-US" sz="2800" dirty="0"/>
              <a:t>Appendix 1.1</a:t>
            </a:r>
          </a:p>
        </p:txBody>
      </p:sp>
      <p:graphicFrame>
        <p:nvGraphicFramePr>
          <p:cNvPr id="8" name="Table 7">
            <a:extLst>
              <a:ext uri="{FF2B5EF4-FFF2-40B4-BE49-F238E27FC236}">
                <a16:creationId xmlns:a16="http://schemas.microsoft.com/office/drawing/2014/main" id="{9339A69E-5F1E-50C7-A9E0-1FA7C57FAF53}"/>
              </a:ext>
            </a:extLst>
          </p:cNvPr>
          <p:cNvGraphicFramePr>
            <a:graphicFrameLocks noGrp="1"/>
          </p:cNvGraphicFramePr>
          <p:nvPr>
            <p:extLst>
              <p:ext uri="{D42A27DB-BD31-4B8C-83A1-F6EECF244321}">
                <p14:modId xmlns:p14="http://schemas.microsoft.com/office/powerpoint/2010/main" val="1282980143"/>
              </p:ext>
            </p:extLst>
          </p:nvPr>
        </p:nvGraphicFramePr>
        <p:xfrm>
          <a:off x="842866" y="2164702"/>
          <a:ext cx="10774017" cy="2665852"/>
        </p:xfrm>
        <a:graphic>
          <a:graphicData uri="http://schemas.openxmlformats.org/drawingml/2006/table">
            <a:tbl>
              <a:tblPr>
                <a:tableStyleId>{5C22544A-7EE6-4342-B048-85BDC9FD1C3A}</a:tableStyleId>
              </a:tblPr>
              <a:tblGrid>
                <a:gridCol w="980570">
                  <a:extLst>
                    <a:ext uri="{9D8B030D-6E8A-4147-A177-3AD203B41FA5}">
                      <a16:colId xmlns:a16="http://schemas.microsoft.com/office/drawing/2014/main" val="2834223334"/>
                    </a:ext>
                  </a:extLst>
                </a:gridCol>
                <a:gridCol w="4400308">
                  <a:extLst>
                    <a:ext uri="{9D8B030D-6E8A-4147-A177-3AD203B41FA5}">
                      <a16:colId xmlns:a16="http://schemas.microsoft.com/office/drawing/2014/main" val="2988812043"/>
                    </a:ext>
                  </a:extLst>
                </a:gridCol>
                <a:gridCol w="968313">
                  <a:extLst>
                    <a:ext uri="{9D8B030D-6E8A-4147-A177-3AD203B41FA5}">
                      <a16:colId xmlns:a16="http://schemas.microsoft.com/office/drawing/2014/main" val="4101454834"/>
                    </a:ext>
                  </a:extLst>
                </a:gridCol>
                <a:gridCol w="845742">
                  <a:extLst>
                    <a:ext uri="{9D8B030D-6E8A-4147-A177-3AD203B41FA5}">
                      <a16:colId xmlns:a16="http://schemas.microsoft.com/office/drawing/2014/main" val="1806521698"/>
                    </a:ext>
                  </a:extLst>
                </a:gridCol>
                <a:gridCol w="796713">
                  <a:extLst>
                    <a:ext uri="{9D8B030D-6E8A-4147-A177-3AD203B41FA5}">
                      <a16:colId xmlns:a16="http://schemas.microsoft.com/office/drawing/2014/main" val="3516725080"/>
                    </a:ext>
                  </a:extLst>
                </a:gridCol>
                <a:gridCol w="1017342">
                  <a:extLst>
                    <a:ext uri="{9D8B030D-6E8A-4147-A177-3AD203B41FA5}">
                      <a16:colId xmlns:a16="http://schemas.microsoft.com/office/drawing/2014/main" val="2937774628"/>
                    </a:ext>
                  </a:extLst>
                </a:gridCol>
                <a:gridCol w="588343">
                  <a:extLst>
                    <a:ext uri="{9D8B030D-6E8A-4147-A177-3AD203B41FA5}">
                      <a16:colId xmlns:a16="http://schemas.microsoft.com/office/drawing/2014/main" val="1554575514"/>
                    </a:ext>
                  </a:extLst>
                </a:gridCol>
                <a:gridCol w="588343">
                  <a:extLst>
                    <a:ext uri="{9D8B030D-6E8A-4147-A177-3AD203B41FA5}">
                      <a16:colId xmlns:a16="http://schemas.microsoft.com/office/drawing/2014/main" val="4142117274"/>
                    </a:ext>
                  </a:extLst>
                </a:gridCol>
                <a:gridCol w="588343">
                  <a:extLst>
                    <a:ext uri="{9D8B030D-6E8A-4147-A177-3AD203B41FA5}">
                      <a16:colId xmlns:a16="http://schemas.microsoft.com/office/drawing/2014/main" val="1508341246"/>
                    </a:ext>
                  </a:extLst>
                </a:gridCol>
              </a:tblGrid>
              <a:tr h="232949">
                <a:tc>
                  <a:txBody>
                    <a:bodyPr/>
                    <a:lstStyle/>
                    <a:p>
                      <a:pPr algn="r"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Data discrepancy Issue Incident for August Month</a:t>
                      </a:r>
                      <a:endParaRPr lang="en-US" sz="1000" b="1"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extLst>
                  <a:ext uri="{0D108BD9-81ED-4DB2-BD59-A6C34878D82A}">
                    <a16:rowId xmlns:a16="http://schemas.microsoft.com/office/drawing/2014/main" val="983847090"/>
                  </a:ext>
                </a:extLst>
              </a:tr>
              <a:tr h="457100">
                <a:tc>
                  <a:txBody>
                    <a:bodyPr/>
                    <a:lstStyle/>
                    <a:p>
                      <a:pPr algn="l" fontAlgn="b"/>
                      <a:r>
                        <a:rPr lang="en-US" sz="1000" u="none" strike="noStrike">
                          <a:effectLst/>
                        </a:rPr>
                        <a:t>Example inc</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dirty="0">
                          <a:effectLst/>
                        </a:rPr>
                        <a:t>Discrepancy Category</a:t>
                      </a:r>
                      <a:endParaRPr lang="en-US" sz="1000" b="0" i="0" u="none" strike="noStrike" dirty="0">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Week 1(1-3)</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Week 2(4-10)</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Week 3(11-17)</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Week 4(18-24)</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Week 5(25-31)</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Total</a:t>
                      </a:r>
                      <a:endParaRPr lang="en-US" sz="1000" b="0" i="0" u="none" strike="noStrike">
                        <a:solidFill>
                          <a:srgbClr val="000000"/>
                        </a:solidFill>
                        <a:effectLst/>
                        <a:latin typeface="Aptos Narrow" panose="020B0004020202020204" pitchFamily="34" charset="0"/>
                      </a:endParaRPr>
                    </a:p>
                  </a:txBody>
                  <a:tcPr marL="5982" marR="5982" marT="5982" marB="0" anchor="b"/>
                </a:tc>
                <a:extLst>
                  <a:ext uri="{0D108BD9-81ED-4DB2-BD59-A6C34878D82A}">
                    <a16:rowId xmlns:a16="http://schemas.microsoft.com/office/drawing/2014/main" val="2831851418"/>
                  </a:ext>
                </a:extLst>
              </a:tr>
              <a:tr h="232949">
                <a:tc>
                  <a:txBody>
                    <a:bodyPr/>
                    <a:lstStyle/>
                    <a:p>
                      <a:pPr algn="l" fontAlgn="b"/>
                      <a:r>
                        <a:rPr lang="en-US" sz="1000" u="none" strike="noStrike">
                          <a:effectLst/>
                        </a:rPr>
                        <a:t>INC11856655</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dirty="0" err="1">
                          <a:effectLst/>
                        </a:rPr>
                        <a:t>BoD</a:t>
                      </a:r>
                      <a:r>
                        <a:rPr lang="en-US" sz="1000" u="none" strike="noStrike" dirty="0">
                          <a:effectLst/>
                        </a:rPr>
                        <a:t> Accounts with null job code</a:t>
                      </a:r>
                      <a:endParaRPr lang="en-US" sz="1000" b="0" i="0" u="none" strike="noStrike" dirty="0">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r" fontAlgn="b"/>
                      <a:r>
                        <a:rPr lang="en-US" sz="1000" u="none" strike="noStrike">
                          <a:effectLst/>
                        </a:rPr>
                        <a:t>1</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r" fontAlgn="b"/>
                      <a:r>
                        <a:rPr lang="en-US" sz="1000" u="none" strike="noStrike">
                          <a:effectLst/>
                        </a:rPr>
                        <a:t>1</a:t>
                      </a:r>
                      <a:endParaRPr lang="en-US" sz="1000" b="0" i="0" u="none" strike="noStrike">
                        <a:solidFill>
                          <a:srgbClr val="000000"/>
                        </a:solidFill>
                        <a:effectLst/>
                        <a:latin typeface="Aptos Narrow" panose="020B0004020202020204" pitchFamily="34" charset="0"/>
                      </a:endParaRPr>
                    </a:p>
                  </a:txBody>
                  <a:tcPr marL="5982" marR="5982" marT="5982" marB="0" anchor="b"/>
                </a:tc>
                <a:extLst>
                  <a:ext uri="{0D108BD9-81ED-4DB2-BD59-A6C34878D82A}">
                    <a16:rowId xmlns:a16="http://schemas.microsoft.com/office/drawing/2014/main" val="3474820006"/>
                  </a:ext>
                </a:extLst>
              </a:tr>
              <a:tr h="232949">
                <a:tc>
                  <a:txBody>
                    <a:bodyPr/>
                    <a:lstStyle/>
                    <a:p>
                      <a:pPr algn="l" fontAlgn="b"/>
                      <a:r>
                        <a:rPr lang="en-US" sz="1000" u="none" strike="noStrike">
                          <a:effectLst/>
                        </a:rPr>
                        <a:t>INC11903823</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dirty="0">
                          <a:effectLst/>
                        </a:rPr>
                        <a:t>New Mexico users being created in SAP</a:t>
                      </a:r>
                      <a:endParaRPr lang="en-US" sz="1000" b="0" i="0" u="none" strike="noStrike" dirty="0">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r" fontAlgn="b"/>
                      <a:r>
                        <a:rPr lang="en-US" sz="1000" u="none" strike="noStrike">
                          <a:effectLst/>
                        </a:rPr>
                        <a:t>1</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r" fontAlgn="b"/>
                      <a:r>
                        <a:rPr lang="en-US" sz="1000" u="none" strike="noStrike">
                          <a:effectLst/>
                        </a:rPr>
                        <a:t>1</a:t>
                      </a:r>
                      <a:endParaRPr lang="en-US" sz="1000" b="0" i="0" u="none" strike="noStrike">
                        <a:solidFill>
                          <a:srgbClr val="000000"/>
                        </a:solidFill>
                        <a:effectLst/>
                        <a:latin typeface="Aptos Narrow" panose="020B0004020202020204" pitchFamily="34" charset="0"/>
                      </a:endParaRPr>
                    </a:p>
                  </a:txBody>
                  <a:tcPr marL="5982" marR="5982" marT="5982" marB="0" anchor="b"/>
                </a:tc>
                <a:extLst>
                  <a:ext uri="{0D108BD9-81ED-4DB2-BD59-A6C34878D82A}">
                    <a16:rowId xmlns:a16="http://schemas.microsoft.com/office/drawing/2014/main" val="3484703766"/>
                  </a:ext>
                </a:extLst>
              </a:tr>
              <a:tr h="232949">
                <a:tc>
                  <a:txBody>
                    <a:bodyPr/>
                    <a:lstStyle/>
                    <a:p>
                      <a:pPr algn="l" fontAlgn="b"/>
                      <a:r>
                        <a:rPr lang="en-US" sz="1000" u="none" strike="noStrike">
                          <a:effectLst/>
                        </a:rPr>
                        <a:t>INC11858441</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dirty="0">
                          <a:effectLst/>
                        </a:rPr>
                        <a:t>Reevaluate Entitlements</a:t>
                      </a:r>
                      <a:endParaRPr lang="en-US" sz="1000" b="0" i="0" u="none" strike="noStrike" dirty="0">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r" fontAlgn="b"/>
                      <a:r>
                        <a:rPr lang="en-US" sz="1000" u="none" strike="noStrike">
                          <a:effectLst/>
                        </a:rPr>
                        <a:t>1</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r" fontAlgn="b"/>
                      <a:r>
                        <a:rPr lang="en-US" sz="1000" u="none" strike="noStrike">
                          <a:effectLst/>
                        </a:rPr>
                        <a:t>1</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r" fontAlgn="b"/>
                      <a:r>
                        <a:rPr lang="en-US" sz="1000" u="none" strike="noStrike">
                          <a:effectLst/>
                        </a:rPr>
                        <a:t>1</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r" fontAlgn="b"/>
                      <a:r>
                        <a:rPr lang="en-US" sz="1000" u="none" strike="noStrike">
                          <a:effectLst/>
                        </a:rPr>
                        <a:t>3</a:t>
                      </a:r>
                      <a:endParaRPr lang="en-US" sz="1000" b="0" i="0" u="none" strike="noStrike">
                        <a:solidFill>
                          <a:srgbClr val="000000"/>
                        </a:solidFill>
                        <a:effectLst/>
                        <a:latin typeface="Aptos Narrow" panose="020B0004020202020204" pitchFamily="34" charset="0"/>
                      </a:endParaRPr>
                    </a:p>
                  </a:txBody>
                  <a:tcPr marL="5982" marR="5982" marT="5982" marB="0" anchor="b"/>
                </a:tc>
                <a:extLst>
                  <a:ext uri="{0D108BD9-81ED-4DB2-BD59-A6C34878D82A}">
                    <a16:rowId xmlns:a16="http://schemas.microsoft.com/office/drawing/2014/main" val="256075614"/>
                  </a:ext>
                </a:extLst>
              </a:tr>
              <a:tr h="232949">
                <a:tc>
                  <a:txBody>
                    <a:bodyPr/>
                    <a:lstStyle/>
                    <a:p>
                      <a:pPr algn="l" fontAlgn="b"/>
                      <a:r>
                        <a:rPr lang="en-US" sz="1000" u="none" strike="noStrike">
                          <a:effectLst/>
                          <a:highlight>
                            <a:srgbClr val="FFFF00"/>
                          </a:highlight>
                        </a:rPr>
                        <a:t>INC11853751</a:t>
                      </a:r>
                      <a:endParaRPr lang="en-US" sz="1000" b="1" i="0" u="none" strike="noStrike">
                        <a:solidFill>
                          <a:srgbClr val="FF0000"/>
                        </a:solidFill>
                        <a:effectLst/>
                        <a:highlight>
                          <a:srgbClr val="FFFF00"/>
                        </a:highlight>
                        <a:latin typeface="Aptos Narrow" panose="020B0004020202020204" pitchFamily="34" charset="0"/>
                      </a:endParaRPr>
                    </a:p>
                  </a:txBody>
                  <a:tcPr marL="5982" marR="5982" marT="5982" marB="0" anchor="b"/>
                </a:tc>
                <a:tc>
                  <a:txBody>
                    <a:bodyPr/>
                    <a:lstStyle/>
                    <a:p>
                      <a:pPr algn="l" fontAlgn="b"/>
                      <a:r>
                        <a:rPr lang="en-US" sz="1000" u="none" strike="noStrike" dirty="0">
                          <a:effectLst/>
                          <a:highlight>
                            <a:srgbClr val="FFFF00"/>
                          </a:highlight>
                        </a:rPr>
                        <a:t>Rehires/Terms Not Synced</a:t>
                      </a:r>
                      <a:endParaRPr lang="en-US" sz="1000" b="1" i="0" u="none" strike="noStrike" dirty="0">
                        <a:solidFill>
                          <a:srgbClr val="FF0000"/>
                        </a:solidFill>
                        <a:effectLst/>
                        <a:highlight>
                          <a:srgbClr val="FFFF00"/>
                        </a:highlight>
                        <a:latin typeface="Aptos Narrow" panose="020B0004020202020204" pitchFamily="34" charset="0"/>
                      </a:endParaRPr>
                    </a:p>
                  </a:txBody>
                  <a:tcPr marL="5982" marR="5982" marT="5982" marB="0" anchor="b"/>
                </a:tc>
                <a:tc>
                  <a:txBody>
                    <a:bodyPr/>
                    <a:lstStyle/>
                    <a:p>
                      <a:pPr algn="r" fontAlgn="b"/>
                      <a:r>
                        <a:rPr lang="en-US" sz="1000" u="none" strike="noStrike">
                          <a:effectLst/>
                          <a:highlight>
                            <a:srgbClr val="FFFF00"/>
                          </a:highlight>
                        </a:rPr>
                        <a:t>3</a:t>
                      </a:r>
                      <a:endParaRPr lang="en-US" sz="1000" b="1" i="0" u="none" strike="noStrike">
                        <a:solidFill>
                          <a:srgbClr val="FF0000"/>
                        </a:solidFill>
                        <a:effectLst/>
                        <a:highlight>
                          <a:srgbClr val="FFFF00"/>
                        </a:highlight>
                        <a:latin typeface="Aptos Narrow" panose="020B0004020202020204" pitchFamily="34" charset="0"/>
                      </a:endParaRPr>
                    </a:p>
                  </a:txBody>
                  <a:tcPr marL="5982" marR="5982" marT="5982" marB="0" anchor="b"/>
                </a:tc>
                <a:tc>
                  <a:txBody>
                    <a:bodyPr/>
                    <a:lstStyle/>
                    <a:p>
                      <a:pPr algn="r" fontAlgn="b"/>
                      <a:r>
                        <a:rPr lang="en-US" sz="1000" u="none" strike="noStrike">
                          <a:effectLst/>
                          <a:highlight>
                            <a:srgbClr val="FFFF00"/>
                          </a:highlight>
                        </a:rPr>
                        <a:t>4</a:t>
                      </a:r>
                      <a:endParaRPr lang="en-US" sz="1000" b="1" i="0" u="none" strike="noStrike">
                        <a:solidFill>
                          <a:srgbClr val="FF0000"/>
                        </a:solidFill>
                        <a:effectLst/>
                        <a:highlight>
                          <a:srgbClr val="FFFF00"/>
                        </a:highlight>
                        <a:latin typeface="Aptos Narrow" panose="020B0004020202020204" pitchFamily="34" charset="0"/>
                      </a:endParaRPr>
                    </a:p>
                  </a:txBody>
                  <a:tcPr marL="5982" marR="5982" marT="5982" marB="0" anchor="b"/>
                </a:tc>
                <a:tc>
                  <a:txBody>
                    <a:bodyPr/>
                    <a:lstStyle/>
                    <a:p>
                      <a:pPr algn="r" fontAlgn="b"/>
                      <a:r>
                        <a:rPr lang="en-US" sz="1000" u="none" strike="noStrike">
                          <a:effectLst/>
                          <a:highlight>
                            <a:srgbClr val="FFFF00"/>
                          </a:highlight>
                        </a:rPr>
                        <a:t>5</a:t>
                      </a:r>
                      <a:endParaRPr lang="en-US" sz="1000" b="1" i="0" u="none" strike="noStrike">
                        <a:solidFill>
                          <a:srgbClr val="FF0000"/>
                        </a:solidFill>
                        <a:effectLst/>
                        <a:highlight>
                          <a:srgbClr val="FFFF00"/>
                        </a:highlight>
                        <a:latin typeface="Aptos Narrow" panose="020B0004020202020204" pitchFamily="34" charset="0"/>
                      </a:endParaRPr>
                    </a:p>
                  </a:txBody>
                  <a:tcPr marL="5982" marR="5982" marT="5982" marB="0" anchor="b"/>
                </a:tc>
                <a:tc>
                  <a:txBody>
                    <a:bodyPr/>
                    <a:lstStyle/>
                    <a:p>
                      <a:pPr algn="r" fontAlgn="b"/>
                      <a:r>
                        <a:rPr lang="en-US" sz="1000" u="none" strike="noStrike">
                          <a:effectLst/>
                          <a:highlight>
                            <a:srgbClr val="FFFF00"/>
                          </a:highlight>
                        </a:rPr>
                        <a:t>5</a:t>
                      </a:r>
                      <a:endParaRPr lang="en-US" sz="1000" b="1" i="0" u="none" strike="noStrike">
                        <a:solidFill>
                          <a:srgbClr val="FF0000"/>
                        </a:solidFill>
                        <a:effectLst/>
                        <a:highlight>
                          <a:srgbClr val="FFFF00"/>
                        </a:highlight>
                        <a:latin typeface="Aptos Narrow" panose="020B0004020202020204" pitchFamily="34" charset="0"/>
                      </a:endParaRPr>
                    </a:p>
                  </a:txBody>
                  <a:tcPr marL="5982" marR="5982" marT="5982" marB="0" anchor="b"/>
                </a:tc>
                <a:tc>
                  <a:txBody>
                    <a:bodyPr/>
                    <a:lstStyle/>
                    <a:p>
                      <a:pPr algn="r" fontAlgn="b"/>
                      <a:r>
                        <a:rPr lang="en-US" sz="1000" u="none" strike="noStrike">
                          <a:effectLst/>
                          <a:highlight>
                            <a:srgbClr val="FFFF00"/>
                          </a:highlight>
                        </a:rPr>
                        <a:t>5</a:t>
                      </a:r>
                      <a:endParaRPr lang="en-US" sz="1000" b="1" i="0" u="none" strike="noStrike">
                        <a:solidFill>
                          <a:srgbClr val="FF0000"/>
                        </a:solidFill>
                        <a:effectLst/>
                        <a:highlight>
                          <a:srgbClr val="FFFF00"/>
                        </a:highlight>
                        <a:latin typeface="Aptos Narrow" panose="020B0004020202020204" pitchFamily="34" charset="0"/>
                      </a:endParaRPr>
                    </a:p>
                  </a:txBody>
                  <a:tcPr marL="5982" marR="5982" marT="5982" marB="0" anchor="b"/>
                </a:tc>
                <a:tc>
                  <a:txBody>
                    <a:bodyPr/>
                    <a:lstStyle/>
                    <a:p>
                      <a:pPr algn="l" fontAlgn="b"/>
                      <a:r>
                        <a:rPr lang="en-US" sz="1000" u="none" strike="noStrike">
                          <a:effectLst/>
                          <a:highlight>
                            <a:srgbClr val="FFFF00"/>
                          </a:highlight>
                        </a:rPr>
                        <a:t> </a:t>
                      </a:r>
                      <a:endParaRPr lang="en-US" sz="1000" b="1" i="0" u="none" strike="noStrike">
                        <a:solidFill>
                          <a:srgbClr val="FF0000"/>
                        </a:solidFill>
                        <a:effectLst/>
                        <a:highlight>
                          <a:srgbClr val="FFFF00"/>
                        </a:highlight>
                        <a:latin typeface="Aptos Narrow" panose="020B0004020202020204" pitchFamily="34" charset="0"/>
                      </a:endParaRPr>
                    </a:p>
                  </a:txBody>
                  <a:tcPr marL="5982" marR="5982" marT="5982" marB="0" anchor="b"/>
                </a:tc>
                <a:tc>
                  <a:txBody>
                    <a:bodyPr/>
                    <a:lstStyle/>
                    <a:p>
                      <a:pPr algn="r" fontAlgn="b"/>
                      <a:r>
                        <a:rPr lang="en-US" sz="1000" u="none" strike="noStrike">
                          <a:effectLst/>
                          <a:highlight>
                            <a:srgbClr val="FFFF00"/>
                          </a:highlight>
                        </a:rPr>
                        <a:t>22</a:t>
                      </a:r>
                      <a:endParaRPr lang="en-US" sz="1000" b="1" i="0" u="none" strike="noStrike">
                        <a:solidFill>
                          <a:srgbClr val="FF0000"/>
                        </a:solidFill>
                        <a:effectLst/>
                        <a:highlight>
                          <a:srgbClr val="FFFF00"/>
                        </a:highlight>
                        <a:latin typeface="Aptos Narrow" panose="020B0004020202020204" pitchFamily="34" charset="0"/>
                      </a:endParaRPr>
                    </a:p>
                  </a:txBody>
                  <a:tcPr marL="5982" marR="5982" marT="5982" marB="0" anchor="b"/>
                </a:tc>
                <a:extLst>
                  <a:ext uri="{0D108BD9-81ED-4DB2-BD59-A6C34878D82A}">
                    <a16:rowId xmlns:a16="http://schemas.microsoft.com/office/drawing/2014/main" val="2082812852"/>
                  </a:ext>
                </a:extLst>
              </a:tr>
              <a:tr h="232949">
                <a:tc>
                  <a:txBody>
                    <a:bodyPr/>
                    <a:lstStyle/>
                    <a:p>
                      <a:pPr algn="l" fontAlgn="b"/>
                      <a:r>
                        <a:rPr lang="en-US" sz="1000" u="none" strike="noStrike">
                          <a:effectLst/>
                        </a:rPr>
                        <a:t>INC11860832</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dirty="0">
                          <a:effectLst/>
                        </a:rPr>
                        <a:t>Reprocess Breeze Accounts</a:t>
                      </a:r>
                      <a:endParaRPr lang="en-US" sz="1000" b="0" i="0" u="none" strike="noStrike" dirty="0">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r" fontAlgn="b"/>
                      <a:r>
                        <a:rPr lang="en-US" sz="1000" u="none" strike="noStrike">
                          <a:effectLst/>
                        </a:rPr>
                        <a:t>1</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r" fontAlgn="b"/>
                      <a:r>
                        <a:rPr lang="en-US" sz="1000" u="none" strike="noStrike">
                          <a:effectLst/>
                        </a:rPr>
                        <a:t>1</a:t>
                      </a:r>
                      <a:endParaRPr lang="en-US" sz="1000" b="0" i="0" u="none" strike="noStrike">
                        <a:solidFill>
                          <a:srgbClr val="000000"/>
                        </a:solidFill>
                        <a:effectLst/>
                        <a:latin typeface="Aptos Narrow" panose="020B0004020202020204" pitchFamily="34" charset="0"/>
                      </a:endParaRPr>
                    </a:p>
                  </a:txBody>
                  <a:tcPr marL="5982" marR="5982" marT="5982" marB="0" anchor="b"/>
                </a:tc>
                <a:extLst>
                  <a:ext uri="{0D108BD9-81ED-4DB2-BD59-A6C34878D82A}">
                    <a16:rowId xmlns:a16="http://schemas.microsoft.com/office/drawing/2014/main" val="1531353132"/>
                  </a:ext>
                </a:extLst>
              </a:tr>
              <a:tr h="345160">
                <a:tc>
                  <a:txBody>
                    <a:bodyPr/>
                    <a:lstStyle/>
                    <a:p>
                      <a:pPr algn="l" fontAlgn="b"/>
                      <a:r>
                        <a:rPr lang="en-US" sz="1000" u="none" strike="noStrike">
                          <a:effectLst/>
                        </a:rPr>
                        <a:t>INC11828412</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dirty="0">
                          <a:effectLst/>
                        </a:rPr>
                        <a:t>User Data in OIG/AD Not Matching Workday(</a:t>
                      </a:r>
                      <a:r>
                        <a:rPr lang="en-US" sz="1000" u="none" strike="noStrike" dirty="0" err="1">
                          <a:effectLst/>
                        </a:rPr>
                        <a:t>Manager,jobcode,location</a:t>
                      </a:r>
                      <a:r>
                        <a:rPr lang="en-US" sz="1000" u="none" strike="noStrike" dirty="0">
                          <a:effectLst/>
                        </a:rPr>
                        <a:t>)</a:t>
                      </a:r>
                      <a:endParaRPr lang="en-US" sz="1000" b="0" i="0" u="none" strike="noStrike" dirty="0">
                        <a:solidFill>
                          <a:srgbClr val="000000"/>
                        </a:solidFill>
                        <a:effectLst/>
                        <a:latin typeface="Aptos Narrow" panose="020B0004020202020204" pitchFamily="34" charset="0"/>
                      </a:endParaRPr>
                    </a:p>
                  </a:txBody>
                  <a:tcPr marL="5982" marR="5982" marT="5982" marB="0" anchor="b"/>
                </a:tc>
                <a:tc>
                  <a:txBody>
                    <a:bodyPr/>
                    <a:lstStyle/>
                    <a:p>
                      <a:pPr algn="r" fontAlgn="b"/>
                      <a:r>
                        <a:rPr lang="en-US" sz="1000" u="none" strike="noStrike">
                          <a:effectLst/>
                        </a:rPr>
                        <a:t>3</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r" fontAlgn="b"/>
                      <a:r>
                        <a:rPr lang="en-US" sz="1000" u="none" strike="noStrike">
                          <a:effectLst/>
                        </a:rPr>
                        <a:t>4</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r" fontAlgn="b"/>
                      <a:r>
                        <a:rPr lang="en-US" sz="1000" u="none" strike="noStrike">
                          <a:effectLst/>
                        </a:rPr>
                        <a:t>5</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r" fontAlgn="b"/>
                      <a:r>
                        <a:rPr lang="en-US" sz="1000" u="none" strike="noStrike">
                          <a:effectLst/>
                        </a:rPr>
                        <a:t>5</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r" fontAlgn="b"/>
                      <a:r>
                        <a:rPr lang="en-US" sz="1000" u="none" strike="noStrike">
                          <a:effectLst/>
                        </a:rPr>
                        <a:t>5</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r" fontAlgn="b"/>
                      <a:r>
                        <a:rPr lang="en-US" sz="1000" u="none" strike="noStrike">
                          <a:effectLst/>
                        </a:rPr>
                        <a:t>22</a:t>
                      </a:r>
                      <a:endParaRPr lang="en-US" sz="1000" b="0" i="0" u="none" strike="noStrike">
                        <a:solidFill>
                          <a:srgbClr val="000000"/>
                        </a:solidFill>
                        <a:effectLst/>
                        <a:latin typeface="Aptos Narrow" panose="020B0004020202020204" pitchFamily="34" charset="0"/>
                      </a:endParaRPr>
                    </a:p>
                  </a:txBody>
                  <a:tcPr marL="5982" marR="5982" marT="5982" marB="0" anchor="b"/>
                </a:tc>
                <a:extLst>
                  <a:ext uri="{0D108BD9-81ED-4DB2-BD59-A6C34878D82A}">
                    <a16:rowId xmlns:a16="http://schemas.microsoft.com/office/drawing/2014/main" val="2220164929"/>
                  </a:ext>
                </a:extLst>
              </a:tr>
              <a:tr h="232949">
                <a:tc>
                  <a:txBody>
                    <a:bodyPr/>
                    <a:lstStyle/>
                    <a:p>
                      <a:pPr algn="l" fontAlgn="b"/>
                      <a:r>
                        <a:rPr lang="en-US" sz="1000" u="none" strike="noStrike">
                          <a:effectLst/>
                        </a:rPr>
                        <a:t>INC11896388</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dirty="0">
                          <a:effectLst/>
                        </a:rPr>
                        <a:t>Remove Role from User</a:t>
                      </a:r>
                      <a:endParaRPr lang="en-US" sz="1000" b="0" i="0" u="none" strike="noStrike" dirty="0">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r" fontAlgn="b"/>
                      <a:r>
                        <a:rPr lang="en-US" sz="1000" u="none" strike="noStrike">
                          <a:effectLst/>
                        </a:rPr>
                        <a:t>1</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r" fontAlgn="b"/>
                      <a:r>
                        <a:rPr lang="en-US" sz="1000" u="none" strike="noStrike">
                          <a:effectLst/>
                        </a:rPr>
                        <a:t>1</a:t>
                      </a:r>
                      <a:endParaRPr lang="en-US" sz="1000" b="0" i="0" u="none" strike="noStrike">
                        <a:solidFill>
                          <a:srgbClr val="000000"/>
                        </a:solidFill>
                        <a:effectLst/>
                        <a:latin typeface="Aptos Narrow" panose="020B0004020202020204" pitchFamily="34" charset="0"/>
                      </a:endParaRPr>
                    </a:p>
                  </a:txBody>
                  <a:tcPr marL="5982" marR="5982" marT="5982" marB="0" anchor="b"/>
                </a:tc>
                <a:extLst>
                  <a:ext uri="{0D108BD9-81ED-4DB2-BD59-A6C34878D82A}">
                    <a16:rowId xmlns:a16="http://schemas.microsoft.com/office/drawing/2014/main" val="1690397733"/>
                  </a:ext>
                </a:extLst>
              </a:tr>
              <a:tr h="232949">
                <a:tc>
                  <a:txBody>
                    <a:bodyPr/>
                    <a:lstStyle/>
                    <a:p>
                      <a:pPr algn="l" fontAlgn="b"/>
                      <a:r>
                        <a:rPr lang="en-US" sz="1000" u="none" strike="noStrike" dirty="0">
                          <a:effectLst/>
                        </a:rPr>
                        <a:t> </a:t>
                      </a:r>
                      <a:endParaRPr lang="en-US" sz="1000" b="0" i="0" u="none" strike="noStrike" dirty="0">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dirty="0">
                          <a:effectLst/>
                        </a:rPr>
                        <a:t> </a:t>
                      </a:r>
                      <a:endParaRPr lang="en-US" sz="1000" b="0" i="0" u="none" strike="noStrike" dirty="0">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l" fontAlgn="b"/>
                      <a:r>
                        <a:rPr lang="en-US" sz="1000" u="none" strike="noStrike">
                          <a:effectLst/>
                        </a:rPr>
                        <a:t> </a:t>
                      </a:r>
                      <a:endParaRPr lang="en-US" sz="1000" b="0" i="0" u="none" strike="noStrike">
                        <a:solidFill>
                          <a:srgbClr val="000000"/>
                        </a:solidFill>
                        <a:effectLst/>
                        <a:latin typeface="Aptos Narrow" panose="020B0004020202020204" pitchFamily="34" charset="0"/>
                      </a:endParaRPr>
                    </a:p>
                  </a:txBody>
                  <a:tcPr marL="5982" marR="5982" marT="5982" marB="0" anchor="b"/>
                </a:tc>
                <a:tc>
                  <a:txBody>
                    <a:bodyPr/>
                    <a:lstStyle/>
                    <a:p>
                      <a:pPr algn="r" fontAlgn="b"/>
                      <a:r>
                        <a:rPr lang="en-US" sz="1000" u="none" strike="noStrike" dirty="0">
                          <a:effectLst/>
                        </a:rPr>
                        <a:t>51</a:t>
                      </a:r>
                      <a:endParaRPr lang="en-US" sz="1000" b="1" i="0" u="none" strike="noStrike" dirty="0">
                        <a:solidFill>
                          <a:srgbClr val="000000"/>
                        </a:solidFill>
                        <a:effectLst/>
                        <a:latin typeface="Aptos Narrow" panose="020B0004020202020204" pitchFamily="34" charset="0"/>
                      </a:endParaRPr>
                    </a:p>
                  </a:txBody>
                  <a:tcPr marL="5982" marR="5982" marT="5982" marB="0" anchor="b"/>
                </a:tc>
                <a:extLst>
                  <a:ext uri="{0D108BD9-81ED-4DB2-BD59-A6C34878D82A}">
                    <a16:rowId xmlns:a16="http://schemas.microsoft.com/office/drawing/2014/main" val="2381771821"/>
                  </a:ext>
                </a:extLst>
              </a:tr>
            </a:tbl>
          </a:graphicData>
        </a:graphic>
      </p:graphicFrame>
    </p:spTree>
    <p:extLst>
      <p:ext uri="{BB962C8B-B14F-4D97-AF65-F5344CB8AC3E}">
        <p14:creationId xmlns:p14="http://schemas.microsoft.com/office/powerpoint/2010/main" val="1175442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A34B-4603-38B8-B678-3701D1EA31FA}"/>
              </a:ext>
            </a:extLst>
          </p:cNvPr>
          <p:cNvSpPr>
            <a:spLocks noGrp="1"/>
          </p:cNvSpPr>
          <p:nvPr>
            <p:ph type="title"/>
          </p:nvPr>
        </p:nvSpPr>
        <p:spPr>
          <a:xfrm>
            <a:off x="272151" y="168601"/>
            <a:ext cx="10515600" cy="756104"/>
          </a:xfrm>
        </p:spPr>
        <p:txBody>
          <a:bodyPr>
            <a:normAutofit/>
          </a:bodyPr>
          <a:lstStyle/>
          <a:p>
            <a:r>
              <a:rPr lang="en-US" sz="3600" dirty="0"/>
              <a:t>Appendix 1.2</a:t>
            </a:r>
            <a:endParaRPr lang="en-US" sz="3600" u="sng" dirty="0"/>
          </a:p>
        </p:txBody>
      </p:sp>
      <p:sp>
        <p:nvSpPr>
          <p:cNvPr id="3" name="Content Placeholder 2">
            <a:extLst>
              <a:ext uri="{FF2B5EF4-FFF2-40B4-BE49-F238E27FC236}">
                <a16:creationId xmlns:a16="http://schemas.microsoft.com/office/drawing/2014/main" id="{CA131FC8-C2E2-AAEB-6C12-E69F0E267CDA}"/>
              </a:ext>
            </a:extLst>
          </p:cNvPr>
          <p:cNvSpPr>
            <a:spLocks noGrp="1"/>
          </p:cNvSpPr>
          <p:nvPr>
            <p:ph idx="1"/>
          </p:nvPr>
        </p:nvSpPr>
        <p:spPr>
          <a:xfrm>
            <a:off x="437322" y="924705"/>
            <a:ext cx="11223172" cy="5674878"/>
          </a:xfrm>
        </p:spPr>
        <p:txBody>
          <a:bodyPr>
            <a:normAutofit/>
          </a:bodyPr>
          <a:lstStyle/>
          <a:p>
            <a:pPr marL="0" indent="0">
              <a:buNone/>
            </a:pPr>
            <a:r>
              <a:rPr lang="en-US" sz="1600" dirty="0"/>
              <a:t>On 31</a:t>
            </a:r>
            <a:r>
              <a:rPr lang="en-US" sz="1600" baseline="30000" dirty="0"/>
              <a:t>st</a:t>
            </a:r>
            <a:r>
              <a:rPr lang="en-US" sz="1600" dirty="0"/>
              <a:t> Aug, Workday delta sequential task didn’t run for single time because from 30</a:t>
            </a:r>
            <a:r>
              <a:rPr lang="en-US" sz="1600" baseline="30000" dirty="0"/>
              <a:t>th</a:t>
            </a:r>
            <a:r>
              <a:rPr lang="en-US" sz="1600" dirty="0"/>
              <a:t> Aug evening, the servers were inactive, and no tasks were running at that time. Restarted the servers resolved the issue.</a:t>
            </a:r>
          </a:p>
          <a:p>
            <a:r>
              <a:rPr lang="en-US" sz="1600" dirty="0"/>
              <a:t>SailPoint Connector Exception while connecting target system during the rapid setup leaver task. Example, User not available in target while triggering the Leaver Event</a:t>
            </a:r>
          </a:p>
          <a:p>
            <a:pPr marL="0" indent="0">
              <a:buNone/>
            </a:pPr>
            <a:endParaRPr lang="en-US" sz="1600" dirty="0"/>
          </a:p>
          <a:p>
            <a:pPr marL="0" indent="0">
              <a:buNone/>
            </a:pPr>
            <a:endParaRPr lang="en-US" sz="1600" dirty="0"/>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6E758894-7CC7-ABD2-870C-102F638161BF}"/>
              </a:ext>
            </a:extLst>
          </p:cNvPr>
          <p:cNvPicPr>
            <a:picLocks noChangeAspect="1"/>
          </p:cNvPicPr>
          <p:nvPr/>
        </p:nvPicPr>
        <p:blipFill>
          <a:blip r:embed="rId2"/>
          <a:stretch>
            <a:fillRect/>
          </a:stretch>
        </p:blipFill>
        <p:spPr>
          <a:xfrm>
            <a:off x="611019" y="2386152"/>
            <a:ext cx="8857084" cy="899613"/>
          </a:xfrm>
          <a:prstGeom prst="rect">
            <a:avLst/>
          </a:prstGeom>
        </p:spPr>
      </p:pic>
      <p:pic>
        <p:nvPicPr>
          <p:cNvPr id="5" name="Picture 4">
            <a:extLst>
              <a:ext uri="{FF2B5EF4-FFF2-40B4-BE49-F238E27FC236}">
                <a16:creationId xmlns:a16="http://schemas.microsoft.com/office/drawing/2014/main" id="{7BBCEF25-F42A-C52B-3903-B461A2F9DCD9}"/>
              </a:ext>
            </a:extLst>
          </p:cNvPr>
          <p:cNvPicPr>
            <a:picLocks noChangeAspect="1"/>
          </p:cNvPicPr>
          <p:nvPr/>
        </p:nvPicPr>
        <p:blipFill>
          <a:blip r:embed="rId3"/>
          <a:stretch>
            <a:fillRect/>
          </a:stretch>
        </p:blipFill>
        <p:spPr>
          <a:xfrm>
            <a:off x="335580" y="3740263"/>
            <a:ext cx="5194371" cy="2193032"/>
          </a:xfrm>
          <a:prstGeom prst="rect">
            <a:avLst/>
          </a:prstGeom>
        </p:spPr>
      </p:pic>
      <p:pic>
        <p:nvPicPr>
          <p:cNvPr id="6" name="Picture 5">
            <a:extLst>
              <a:ext uri="{FF2B5EF4-FFF2-40B4-BE49-F238E27FC236}">
                <a16:creationId xmlns:a16="http://schemas.microsoft.com/office/drawing/2014/main" id="{B9368399-CF2A-FD0A-2E54-96202B106FF3}"/>
              </a:ext>
            </a:extLst>
          </p:cNvPr>
          <p:cNvPicPr>
            <a:picLocks noChangeAspect="1"/>
          </p:cNvPicPr>
          <p:nvPr/>
        </p:nvPicPr>
        <p:blipFill>
          <a:blip r:embed="rId4"/>
          <a:stretch>
            <a:fillRect/>
          </a:stretch>
        </p:blipFill>
        <p:spPr>
          <a:xfrm>
            <a:off x="5631693" y="3837096"/>
            <a:ext cx="6296212" cy="2096199"/>
          </a:xfrm>
          <a:prstGeom prst="rect">
            <a:avLst/>
          </a:prstGeom>
        </p:spPr>
      </p:pic>
    </p:spTree>
    <p:extLst>
      <p:ext uri="{BB962C8B-B14F-4D97-AF65-F5344CB8AC3E}">
        <p14:creationId xmlns:p14="http://schemas.microsoft.com/office/powerpoint/2010/main" val="265401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5DC3-279E-3B2E-3DF7-1B7822ACCA6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527909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FFC0-391A-4A80-3CD3-95DF73FE600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BA5DB26-128B-CBAA-4538-823E22147F5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67644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BD4D-3408-E594-1E2B-DE0C1BB0453B}"/>
              </a:ext>
            </a:extLst>
          </p:cNvPr>
          <p:cNvSpPr>
            <a:spLocks noGrp="1"/>
          </p:cNvSpPr>
          <p:nvPr>
            <p:ph type="title"/>
          </p:nvPr>
        </p:nvSpPr>
        <p:spPr>
          <a:xfrm>
            <a:off x="838200" y="225978"/>
            <a:ext cx="9274629" cy="734332"/>
          </a:xfrm>
        </p:spPr>
        <p:txBody>
          <a:bodyPr/>
          <a:lstStyle/>
          <a:p>
            <a:r>
              <a:rPr lang="en-US" u="sng" dirty="0">
                <a:latin typeface="+mn-lt"/>
                <a:ea typeface="Tahoma" panose="020B0604030504040204" pitchFamily="34" charset="0"/>
                <a:cs typeface="Tahoma" panose="020B0604030504040204" pitchFamily="34" charset="0"/>
              </a:rPr>
              <a:t>Business Benefit</a:t>
            </a:r>
            <a:endParaRPr lang="en-US" dirty="0"/>
          </a:p>
        </p:txBody>
      </p:sp>
      <p:sp>
        <p:nvSpPr>
          <p:cNvPr id="3" name="Content Placeholder 2">
            <a:extLst>
              <a:ext uri="{FF2B5EF4-FFF2-40B4-BE49-F238E27FC236}">
                <a16:creationId xmlns:a16="http://schemas.microsoft.com/office/drawing/2014/main" id="{FBADF72A-623E-1F0C-D2ED-42152B3F373F}"/>
              </a:ext>
            </a:extLst>
          </p:cNvPr>
          <p:cNvSpPr>
            <a:spLocks noGrp="1"/>
          </p:cNvSpPr>
          <p:nvPr>
            <p:ph idx="1"/>
          </p:nvPr>
        </p:nvSpPr>
        <p:spPr>
          <a:xfrm>
            <a:off x="838200" y="960310"/>
            <a:ext cx="10515600" cy="4351338"/>
          </a:xfrm>
        </p:spPr>
        <p:txBody>
          <a:bodyPr/>
          <a:lstStyle/>
          <a:p>
            <a:r>
              <a:rPr lang="en-US" dirty="0"/>
              <a:t>Assurance from end to end that no terminated user is present anymore in downstream application.</a:t>
            </a:r>
          </a:p>
          <a:p>
            <a:r>
              <a:rPr lang="en-US" dirty="0"/>
              <a:t>Manual Effort of discrepancy fix can be removed.</a:t>
            </a:r>
          </a:p>
        </p:txBody>
      </p:sp>
      <p:graphicFrame>
        <p:nvGraphicFramePr>
          <p:cNvPr id="4" name="Table 3">
            <a:extLst>
              <a:ext uri="{FF2B5EF4-FFF2-40B4-BE49-F238E27FC236}">
                <a16:creationId xmlns:a16="http://schemas.microsoft.com/office/drawing/2014/main" id="{680A552C-18C0-8221-911A-B5CBD217702E}"/>
              </a:ext>
            </a:extLst>
          </p:cNvPr>
          <p:cNvGraphicFramePr>
            <a:graphicFrameLocks noGrp="1"/>
          </p:cNvGraphicFramePr>
          <p:nvPr>
            <p:extLst>
              <p:ext uri="{D42A27DB-BD31-4B8C-83A1-F6EECF244321}">
                <p14:modId xmlns:p14="http://schemas.microsoft.com/office/powerpoint/2010/main" val="3384541792"/>
              </p:ext>
            </p:extLst>
          </p:nvPr>
        </p:nvGraphicFramePr>
        <p:xfrm>
          <a:off x="908050" y="2589489"/>
          <a:ext cx="10263534" cy="2588796"/>
        </p:xfrm>
        <a:graphic>
          <a:graphicData uri="http://schemas.openxmlformats.org/drawingml/2006/table">
            <a:tbl>
              <a:tblPr>
                <a:tableStyleId>{5C22544A-7EE6-4342-B048-85BDC9FD1C3A}</a:tableStyleId>
              </a:tblPr>
              <a:tblGrid>
                <a:gridCol w="1317966">
                  <a:extLst>
                    <a:ext uri="{9D8B030D-6E8A-4147-A177-3AD203B41FA5}">
                      <a16:colId xmlns:a16="http://schemas.microsoft.com/office/drawing/2014/main" val="2166651092"/>
                    </a:ext>
                  </a:extLst>
                </a:gridCol>
                <a:gridCol w="1151923">
                  <a:extLst>
                    <a:ext uri="{9D8B030D-6E8A-4147-A177-3AD203B41FA5}">
                      <a16:colId xmlns:a16="http://schemas.microsoft.com/office/drawing/2014/main" val="4108964382"/>
                    </a:ext>
                  </a:extLst>
                </a:gridCol>
                <a:gridCol w="1484009">
                  <a:extLst>
                    <a:ext uri="{9D8B030D-6E8A-4147-A177-3AD203B41FA5}">
                      <a16:colId xmlns:a16="http://schemas.microsoft.com/office/drawing/2014/main" val="3930170234"/>
                    </a:ext>
                  </a:extLst>
                </a:gridCol>
                <a:gridCol w="1338722">
                  <a:extLst>
                    <a:ext uri="{9D8B030D-6E8A-4147-A177-3AD203B41FA5}">
                      <a16:colId xmlns:a16="http://schemas.microsoft.com/office/drawing/2014/main" val="1168942359"/>
                    </a:ext>
                  </a:extLst>
                </a:gridCol>
                <a:gridCol w="290576">
                  <a:extLst>
                    <a:ext uri="{9D8B030D-6E8A-4147-A177-3AD203B41FA5}">
                      <a16:colId xmlns:a16="http://schemas.microsoft.com/office/drawing/2014/main" val="626226263"/>
                    </a:ext>
                  </a:extLst>
                </a:gridCol>
                <a:gridCol w="363219">
                  <a:extLst>
                    <a:ext uri="{9D8B030D-6E8A-4147-A177-3AD203B41FA5}">
                      <a16:colId xmlns:a16="http://schemas.microsoft.com/office/drawing/2014/main" val="999601066"/>
                    </a:ext>
                  </a:extLst>
                </a:gridCol>
                <a:gridCol w="342463">
                  <a:extLst>
                    <a:ext uri="{9D8B030D-6E8A-4147-A177-3AD203B41FA5}">
                      <a16:colId xmlns:a16="http://schemas.microsoft.com/office/drawing/2014/main" val="4172394796"/>
                    </a:ext>
                  </a:extLst>
                </a:gridCol>
                <a:gridCol w="311331">
                  <a:extLst>
                    <a:ext uri="{9D8B030D-6E8A-4147-A177-3AD203B41FA5}">
                      <a16:colId xmlns:a16="http://schemas.microsoft.com/office/drawing/2014/main" val="3372525157"/>
                    </a:ext>
                  </a:extLst>
                </a:gridCol>
                <a:gridCol w="269820">
                  <a:extLst>
                    <a:ext uri="{9D8B030D-6E8A-4147-A177-3AD203B41FA5}">
                      <a16:colId xmlns:a16="http://schemas.microsoft.com/office/drawing/2014/main" val="1520874982"/>
                    </a:ext>
                  </a:extLst>
                </a:gridCol>
                <a:gridCol w="363219">
                  <a:extLst>
                    <a:ext uri="{9D8B030D-6E8A-4147-A177-3AD203B41FA5}">
                      <a16:colId xmlns:a16="http://schemas.microsoft.com/office/drawing/2014/main" val="1274176436"/>
                    </a:ext>
                  </a:extLst>
                </a:gridCol>
                <a:gridCol w="1618920">
                  <a:extLst>
                    <a:ext uri="{9D8B030D-6E8A-4147-A177-3AD203B41FA5}">
                      <a16:colId xmlns:a16="http://schemas.microsoft.com/office/drawing/2014/main" val="3036582509"/>
                    </a:ext>
                  </a:extLst>
                </a:gridCol>
                <a:gridCol w="1411366">
                  <a:extLst>
                    <a:ext uri="{9D8B030D-6E8A-4147-A177-3AD203B41FA5}">
                      <a16:colId xmlns:a16="http://schemas.microsoft.com/office/drawing/2014/main" val="4075046878"/>
                    </a:ext>
                  </a:extLst>
                </a:gridCol>
              </a:tblGrid>
              <a:tr h="238485">
                <a:tc gridSpan="12">
                  <a:txBody>
                    <a:bodyPr/>
                    <a:lstStyle/>
                    <a:p>
                      <a:pPr algn="ctr" fontAlgn="b"/>
                      <a:r>
                        <a:rPr lang="en-US" sz="1100" u="none" strike="noStrike">
                          <a:effectLst/>
                          <a:highlight>
                            <a:srgbClr val="F1A983"/>
                          </a:highlight>
                        </a:rPr>
                        <a:t>Past 6 month's data</a:t>
                      </a:r>
                      <a:endParaRPr lang="en-US" sz="1100" b="1" i="0" u="none" strike="noStrike">
                        <a:solidFill>
                          <a:srgbClr val="000000"/>
                        </a:solidFill>
                        <a:effectLst/>
                        <a:highlight>
                          <a:srgbClr val="F1A983"/>
                        </a:highlight>
                        <a:latin typeface="Aptos Narrow" panose="020B000402020202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38174943"/>
                  </a:ext>
                </a:extLst>
              </a:tr>
              <a:tr h="442431">
                <a:tc>
                  <a:txBody>
                    <a:bodyPr/>
                    <a:lstStyle/>
                    <a:p>
                      <a:pPr algn="ctr" fontAlgn="b"/>
                      <a:r>
                        <a:rPr lang="en-US" sz="1100" u="none" strike="noStrike" dirty="0">
                          <a:effectLst/>
                        </a:rPr>
                        <a:t>Manual Activity</a:t>
                      </a:r>
                      <a:endParaRPr lang="en-US" sz="1100" b="0"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Discrepancy Type</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Effort(hour) per Activity</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6350" marR="6350" marT="6350" marB="0" anchor="b"/>
                </a:tc>
                <a:tc gridSpan="6">
                  <a:txBody>
                    <a:bodyPr/>
                    <a:lstStyle/>
                    <a:p>
                      <a:pPr algn="ctr" fontAlgn="b"/>
                      <a:r>
                        <a:rPr lang="en-US" sz="1100" u="none" strike="noStrike">
                          <a:effectLst/>
                        </a:rPr>
                        <a:t>last 6 Months count</a:t>
                      </a:r>
                      <a:endParaRPr lang="en-US" sz="1100" b="0" i="0" u="none" strike="noStrike">
                        <a:solidFill>
                          <a:srgbClr val="000000"/>
                        </a:solidFill>
                        <a:effectLst/>
                        <a:latin typeface="Aptos Narrow" panose="020B000402020202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100" u="none" strike="noStrike">
                          <a:effectLst/>
                        </a:rPr>
                        <a:t>Total Effor in last 6 month</a:t>
                      </a:r>
                      <a:endParaRPr lang="en-US" sz="1100" b="0"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1100" u="none" strike="noStrike">
                          <a:effectLst/>
                        </a:rPr>
                        <a:t>Monthly aferage effort</a:t>
                      </a:r>
                      <a:endParaRPr lang="en-US" sz="11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3050784226"/>
                  </a:ext>
                </a:extLst>
              </a:tr>
              <a:tr h="238485">
                <a:tc rowSpan="4">
                  <a:txBody>
                    <a:bodyPr/>
                    <a:lstStyle/>
                    <a:p>
                      <a:pPr algn="ctr" fontAlgn="ctr"/>
                      <a:r>
                        <a:rPr lang="en-US" sz="1100" u="none" strike="noStrike">
                          <a:effectLst/>
                        </a:rPr>
                        <a:t>Incident</a:t>
                      </a:r>
                      <a:endParaRPr lang="en-US" sz="1100" b="0"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Aug</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July</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June</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May</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Apr</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Mar</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ctr"/>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6350" marR="6350" marT="6350" marB="0" anchor="ctr"/>
                </a:tc>
                <a:tc>
                  <a:txBody>
                    <a:bodyPr/>
                    <a:lstStyle/>
                    <a:p>
                      <a:pPr algn="l"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855821300"/>
                  </a:ext>
                </a:extLst>
              </a:tr>
              <a:tr h="238485">
                <a:tc vMerge="1">
                  <a:txBody>
                    <a:bodyPr/>
                    <a:lstStyle/>
                    <a:p>
                      <a:endParaRPr lang="en-US"/>
                    </a:p>
                  </a:txBody>
                  <a:tcPr/>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Count</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22</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21</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18</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12</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22</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23</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ctr"/>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6350" marR="6350" marT="6350" marB="0" anchor="ctr"/>
                </a:tc>
                <a:tc>
                  <a:txBody>
                    <a:bodyPr/>
                    <a:lstStyle/>
                    <a:p>
                      <a:pPr algn="l"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182384187"/>
                  </a:ext>
                </a:extLst>
              </a:tr>
              <a:tr h="238485">
                <a:tc vMerge="1">
                  <a:txBody>
                    <a:bodyPr/>
                    <a:lstStyle/>
                    <a:p>
                      <a:endParaRPr lang="en-US"/>
                    </a:p>
                  </a:txBody>
                  <a:tcPr/>
                </a:tc>
                <a:tc>
                  <a:txBody>
                    <a:bodyPr/>
                    <a:lstStyle/>
                    <a:p>
                      <a:pPr algn="ctr" fontAlgn="b"/>
                      <a:r>
                        <a:rPr lang="en-US" sz="1100" u="none" strike="noStrike">
                          <a:effectLst/>
                        </a:rPr>
                        <a:t>Rehired</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2.5</a:t>
                      </a:r>
                      <a:endParaRPr lang="en-US" sz="1100" b="0" i="0" u="none" strike="noStrike">
                        <a:solidFill>
                          <a:srgbClr val="000000"/>
                        </a:solidFill>
                        <a:effectLst/>
                        <a:latin typeface="Aptos Narrow" panose="020B0004020202020204" pitchFamily="34" charset="0"/>
                      </a:endParaRPr>
                    </a:p>
                  </a:txBody>
                  <a:tcPr marL="6350" marR="6350" marT="6350" marB="0" anchor="b"/>
                </a:tc>
                <a:tc rowSpan="2">
                  <a:txBody>
                    <a:bodyPr/>
                    <a:lstStyle/>
                    <a:p>
                      <a:pPr algn="ctr" fontAlgn="ctr"/>
                      <a:r>
                        <a:rPr lang="en-US" sz="1100" u="none" strike="noStrike">
                          <a:effectLst/>
                        </a:rPr>
                        <a:t>Total Effor per month</a:t>
                      </a:r>
                      <a:endParaRPr lang="en-US" sz="1100" b="0"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1100" u="none" strike="noStrike">
                          <a:effectLst/>
                        </a:rPr>
                        <a:t>55</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52.5</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45</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30</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55</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57.5</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ctr"/>
                      <a:r>
                        <a:rPr lang="en-US" sz="1100" u="none" strike="noStrike">
                          <a:effectLst/>
                        </a:rPr>
                        <a:t>295</a:t>
                      </a:r>
                      <a:endParaRPr lang="en-US" sz="1100" b="0"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ctr"/>
                      <a:r>
                        <a:rPr lang="en-US" sz="1100" u="none" strike="noStrike">
                          <a:effectLst/>
                        </a:rPr>
                        <a:t>49</a:t>
                      </a:r>
                      <a:endParaRPr lang="en-US" sz="1100" b="0" i="0" u="none" strike="noStrike">
                        <a:solidFill>
                          <a:srgbClr val="000000"/>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3213247418"/>
                  </a:ext>
                </a:extLst>
              </a:tr>
              <a:tr h="238485">
                <a:tc vMerge="1">
                  <a:txBody>
                    <a:bodyPr/>
                    <a:lstStyle/>
                    <a:p>
                      <a:endParaRPr lang="en-US"/>
                    </a:p>
                  </a:txBody>
                  <a:tcPr/>
                </a:tc>
                <a:tc>
                  <a:txBody>
                    <a:bodyPr/>
                    <a:lstStyle/>
                    <a:p>
                      <a:pPr algn="ctr" fontAlgn="b"/>
                      <a:r>
                        <a:rPr lang="en-US" sz="1100" u="none" strike="noStrike">
                          <a:effectLst/>
                        </a:rPr>
                        <a:t>Terminated</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6350" marR="6350" marT="6350" marB="0" anchor="b"/>
                </a:tc>
                <a:tc vMerge="1">
                  <a:txBody>
                    <a:bodyPr/>
                    <a:lstStyle/>
                    <a:p>
                      <a:endParaRPr lang="en-US"/>
                    </a:p>
                  </a:txBody>
                  <a:tcPr/>
                </a:tc>
                <a:tc>
                  <a:txBody>
                    <a:bodyPr/>
                    <a:lstStyle/>
                    <a:p>
                      <a:pPr algn="ctr" fontAlgn="b"/>
                      <a:r>
                        <a:rPr lang="en-US" sz="1100" u="none" strike="noStrike">
                          <a:effectLst/>
                        </a:rPr>
                        <a:t>22</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21</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18</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12</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22</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23</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ctr"/>
                      <a:r>
                        <a:rPr lang="en-US" sz="1100" u="none" strike="noStrike">
                          <a:effectLst/>
                        </a:rPr>
                        <a:t>118</a:t>
                      </a:r>
                      <a:endParaRPr lang="en-US" sz="1100" b="0"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1100" u="none" strike="noStrike">
                          <a:effectLst/>
                        </a:rPr>
                        <a:t>20</a:t>
                      </a:r>
                      <a:endParaRPr lang="en-US" sz="11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2774887732"/>
                  </a:ext>
                </a:extLst>
              </a:tr>
              <a:tr h="238485">
                <a:tc rowSpan="4">
                  <a:txBody>
                    <a:bodyPr/>
                    <a:lstStyle/>
                    <a:p>
                      <a:pPr algn="ctr" fontAlgn="ctr"/>
                      <a:r>
                        <a:rPr lang="en-US" sz="1100" u="none" strike="noStrike">
                          <a:effectLst/>
                        </a:rPr>
                        <a:t>Discrepancy Fix</a:t>
                      </a:r>
                      <a:endParaRPr lang="en-US" sz="1100" b="0"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ctr"/>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6350" marR="6350" marT="6350" marB="0" anchor="ctr"/>
                </a:tc>
                <a:tc>
                  <a:txBody>
                    <a:bodyPr/>
                    <a:lstStyle/>
                    <a:p>
                      <a:pPr algn="l"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596464600"/>
                  </a:ext>
                </a:extLst>
              </a:tr>
              <a:tr h="238485">
                <a:tc vMerge="1">
                  <a:txBody>
                    <a:bodyPr/>
                    <a:lstStyle/>
                    <a:p>
                      <a:endParaRPr lang="en-US"/>
                    </a:p>
                  </a:txBody>
                  <a:tcPr/>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Days</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20</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20</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20</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20</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20</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20</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ctr"/>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6350" marR="6350" marT="6350" marB="0" anchor="ctr"/>
                </a:tc>
                <a:tc>
                  <a:txBody>
                    <a:bodyPr/>
                    <a:lstStyle/>
                    <a:p>
                      <a:pPr algn="l"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3105758020"/>
                  </a:ext>
                </a:extLst>
              </a:tr>
              <a:tr h="238485">
                <a:tc vMerge="1">
                  <a:txBody>
                    <a:bodyPr/>
                    <a:lstStyle/>
                    <a:p>
                      <a:endParaRPr lang="en-US"/>
                    </a:p>
                  </a:txBody>
                  <a:tcPr/>
                </a:tc>
                <a:tc>
                  <a:txBody>
                    <a:bodyPr/>
                    <a:lstStyle/>
                    <a:p>
                      <a:pPr algn="ctr" fontAlgn="b"/>
                      <a:r>
                        <a:rPr lang="en-US" sz="1100" u="none" strike="noStrike">
                          <a:effectLst/>
                        </a:rPr>
                        <a:t>Rehired</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2.5</a:t>
                      </a:r>
                      <a:endParaRPr lang="en-US" sz="1100" b="0" i="0" u="none" strike="noStrike">
                        <a:solidFill>
                          <a:srgbClr val="000000"/>
                        </a:solidFill>
                        <a:effectLst/>
                        <a:latin typeface="Aptos Narrow" panose="020B0004020202020204" pitchFamily="34" charset="0"/>
                      </a:endParaRPr>
                    </a:p>
                  </a:txBody>
                  <a:tcPr marL="6350" marR="6350" marT="6350" marB="0" anchor="b"/>
                </a:tc>
                <a:tc rowSpan="2">
                  <a:txBody>
                    <a:bodyPr/>
                    <a:lstStyle/>
                    <a:p>
                      <a:pPr algn="ctr" fontAlgn="ctr"/>
                      <a:r>
                        <a:rPr lang="en-US" sz="1100" u="none" strike="noStrike">
                          <a:effectLst/>
                        </a:rPr>
                        <a:t>Total Effor per month</a:t>
                      </a:r>
                      <a:endParaRPr lang="en-US" sz="1100" b="0"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1100" u="none" strike="noStrike">
                          <a:effectLst/>
                        </a:rPr>
                        <a:t>50</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50</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50</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50</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50</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50</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ctr"/>
                      <a:r>
                        <a:rPr lang="en-US" sz="1100" u="none" strike="noStrike">
                          <a:effectLst/>
                        </a:rPr>
                        <a:t>300</a:t>
                      </a:r>
                      <a:endParaRPr lang="en-US" sz="1100" b="0"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b"/>
                      <a:r>
                        <a:rPr lang="en-US" sz="1100" u="none" strike="noStrike">
                          <a:effectLst/>
                        </a:rPr>
                        <a:t>50</a:t>
                      </a:r>
                      <a:endParaRPr lang="en-US" sz="11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3496267595"/>
                  </a:ext>
                </a:extLst>
              </a:tr>
              <a:tr h="238485">
                <a:tc vMerge="1">
                  <a:txBody>
                    <a:bodyPr/>
                    <a:lstStyle/>
                    <a:p>
                      <a:endParaRPr lang="en-US"/>
                    </a:p>
                  </a:txBody>
                  <a:tcPr/>
                </a:tc>
                <a:tc>
                  <a:txBody>
                    <a:bodyPr/>
                    <a:lstStyle/>
                    <a:p>
                      <a:pPr algn="ctr" fontAlgn="b"/>
                      <a:r>
                        <a:rPr lang="en-US" sz="1100" u="none" strike="noStrike">
                          <a:effectLst/>
                        </a:rPr>
                        <a:t>Terminated</a:t>
                      </a:r>
                      <a:endParaRPr lang="en-US" sz="11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6350" marR="6350" marT="6350" marB="0" anchor="b"/>
                </a:tc>
                <a:tc vMerge="1">
                  <a:txBody>
                    <a:bodyPr/>
                    <a:lstStyle/>
                    <a:p>
                      <a:endParaRPr lang="en-US"/>
                    </a:p>
                  </a:txBody>
                  <a:tcPr/>
                </a:tc>
                <a:tc>
                  <a:txBody>
                    <a:bodyPr/>
                    <a:lstStyle/>
                    <a:p>
                      <a:pPr algn="ctr" fontAlgn="ctr"/>
                      <a:r>
                        <a:rPr lang="en-US" sz="1100" u="none" strike="noStrike">
                          <a:effectLst/>
                        </a:rPr>
                        <a:t>20</a:t>
                      </a:r>
                      <a:endParaRPr lang="en-US" sz="1100" b="0"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ctr"/>
                      <a:r>
                        <a:rPr lang="en-US" sz="1100" u="none" strike="noStrike">
                          <a:effectLst/>
                        </a:rPr>
                        <a:t>20</a:t>
                      </a:r>
                      <a:endParaRPr lang="en-US" sz="1100" b="0"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ctr"/>
                      <a:r>
                        <a:rPr lang="en-US" sz="1100" u="none" strike="noStrike">
                          <a:effectLst/>
                        </a:rPr>
                        <a:t>20</a:t>
                      </a:r>
                      <a:endParaRPr lang="en-US" sz="1100" b="0"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ctr"/>
                      <a:r>
                        <a:rPr lang="en-US" sz="1100" u="none" strike="noStrike">
                          <a:effectLst/>
                        </a:rPr>
                        <a:t>20</a:t>
                      </a:r>
                      <a:endParaRPr lang="en-US" sz="1100" b="0"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ctr"/>
                      <a:r>
                        <a:rPr lang="en-US" sz="1100" u="none" strike="noStrike">
                          <a:effectLst/>
                        </a:rPr>
                        <a:t>20</a:t>
                      </a:r>
                      <a:endParaRPr lang="en-US" sz="1100" b="0"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ctr"/>
                      <a:r>
                        <a:rPr lang="en-US" sz="1100" u="none" strike="noStrike">
                          <a:effectLst/>
                        </a:rPr>
                        <a:t>20</a:t>
                      </a:r>
                      <a:endParaRPr lang="en-US" sz="1100" b="0"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ctr"/>
                      <a:r>
                        <a:rPr lang="en-US" sz="1100" u="none" strike="noStrike">
                          <a:effectLst/>
                        </a:rPr>
                        <a:t>120</a:t>
                      </a:r>
                      <a:endParaRPr lang="en-US" sz="1100" b="0" i="0" u="none" strike="noStrike">
                        <a:solidFill>
                          <a:srgbClr val="000000"/>
                        </a:solidFill>
                        <a:effectLst/>
                        <a:latin typeface="Aptos Narrow" panose="020B0004020202020204" pitchFamily="34" charset="0"/>
                      </a:endParaRPr>
                    </a:p>
                  </a:txBody>
                  <a:tcPr marL="6350" marR="6350" marT="6350" marB="0" anchor="ctr"/>
                </a:tc>
                <a:tc>
                  <a:txBody>
                    <a:bodyPr/>
                    <a:lstStyle/>
                    <a:p>
                      <a:pPr algn="ctr" fontAlgn="ctr"/>
                      <a:r>
                        <a:rPr lang="en-US" sz="1100" u="none" strike="noStrike" dirty="0">
                          <a:effectLst/>
                        </a:rPr>
                        <a:t>20</a:t>
                      </a:r>
                      <a:endParaRPr lang="en-US" sz="1100" b="0" i="0" u="none" strike="noStrike" dirty="0">
                        <a:solidFill>
                          <a:srgbClr val="000000"/>
                        </a:solidFill>
                        <a:effectLst/>
                        <a:latin typeface="Aptos Narrow" panose="020B0004020202020204" pitchFamily="34" charset="0"/>
                      </a:endParaRPr>
                    </a:p>
                  </a:txBody>
                  <a:tcPr marL="6350" marR="6350" marT="6350" marB="0" anchor="ctr"/>
                </a:tc>
                <a:extLst>
                  <a:ext uri="{0D108BD9-81ED-4DB2-BD59-A6C34878D82A}">
                    <a16:rowId xmlns:a16="http://schemas.microsoft.com/office/drawing/2014/main" val="2770755292"/>
                  </a:ext>
                </a:extLst>
              </a:tr>
            </a:tbl>
          </a:graphicData>
        </a:graphic>
      </p:graphicFrame>
    </p:spTree>
    <p:extLst>
      <p:ext uri="{BB962C8B-B14F-4D97-AF65-F5344CB8AC3E}">
        <p14:creationId xmlns:p14="http://schemas.microsoft.com/office/powerpoint/2010/main" val="4015910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55A6E9-24CA-B3E2-76B9-8ADDE58DD251}"/>
              </a:ext>
            </a:extLst>
          </p:cNvPr>
          <p:cNvSpPr>
            <a:spLocks/>
          </p:cNvSpPr>
          <p:nvPr/>
        </p:nvSpPr>
        <p:spPr>
          <a:xfrm>
            <a:off x="1000726" y="1418626"/>
            <a:ext cx="1033365" cy="516618"/>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6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Workday</a:t>
            </a:r>
            <a:endParaRPr lang="en-US" sz="16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E5ECC65B-65F5-0A96-46F1-27346E5FAC56}"/>
              </a:ext>
            </a:extLst>
          </p:cNvPr>
          <p:cNvSpPr>
            <a:spLocks/>
          </p:cNvSpPr>
          <p:nvPr/>
        </p:nvSpPr>
        <p:spPr>
          <a:xfrm>
            <a:off x="2640119" y="1292233"/>
            <a:ext cx="2818622" cy="761264"/>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6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Sends the terminated users’ report in 12pm PST</a:t>
            </a:r>
            <a:endParaRPr lang="en-US" sz="16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7" name="Cylinder 6">
            <a:extLst>
              <a:ext uri="{FF2B5EF4-FFF2-40B4-BE49-F238E27FC236}">
                <a16:creationId xmlns:a16="http://schemas.microsoft.com/office/drawing/2014/main" id="{6807126B-C683-B90C-2805-D8822764BD48}"/>
              </a:ext>
            </a:extLst>
          </p:cNvPr>
          <p:cNvSpPr/>
          <p:nvPr/>
        </p:nvSpPr>
        <p:spPr>
          <a:xfrm>
            <a:off x="4061524" y="2424358"/>
            <a:ext cx="1083947" cy="846564"/>
          </a:xfrm>
          <a:prstGeom prst="can">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6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S3 bucket</a:t>
            </a:r>
            <a:endParaRPr lang="en-US" sz="16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1E42EFF1-416E-4CE9-DA65-D879D22163A1}"/>
              </a:ext>
            </a:extLst>
          </p:cNvPr>
          <p:cNvSpPr>
            <a:spLocks/>
          </p:cNvSpPr>
          <p:nvPr/>
        </p:nvSpPr>
        <p:spPr>
          <a:xfrm>
            <a:off x="8950001" y="2530874"/>
            <a:ext cx="2696843" cy="9376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600" kern="100" dirty="0">
                <a:solidFill>
                  <a:schemeClr val="accent4">
                    <a:lumMod val="75000"/>
                  </a:schemeClr>
                </a:solidFill>
                <a:effectLst/>
                <a:latin typeface="Tahoma" panose="020B0604030504040204" pitchFamily="34" charset="0"/>
                <a:ea typeface="Tahoma" panose="020B0604030504040204" pitchFamily="34" charset="0"/>
                <a:cs typeface="Tahoma" panose="020B0604030504040204" pitchFamily="34" charset="0"/>
              </a:rPr>
              <a:t>4. </a:t>
            </a:r>
            <a:r>
              <a:rPr lang="en-US" sz="1600" dirty="0">
                <a:solidFill>
                  <a:schemeClr val="accent4">
                    <a:lumMod val="75000"/>
                  </a:schemeClr>
                </a:solidFill>
                <a:latin typeface="Tahoma" panose="020B0604030504040204" pitchFamily="34" charset="0"/>
                <a:ea typeface="Tahoma" panose="020B0604030504040204" pitchFamily="34" charset="0"/>
                <a:cs typeface="Tahoma" panose="020B0604030504040204" pitchFamily="34" charset="0"/>
              </a:rPr>
              <a:t>Termination discrepancy fix custom task</a:t>
            </a:r>
            <a:endParaRPr lang="en-US" sz="1600" kern="100" dirty="0">
              <a:solidFill>
                <a:schemeClr val="accent4">
                  <a:lumMod val="75000"/>
                </a:schemeClr>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9" name="Rectangle 8">
            <a:extLst>
              <a:ext uri="{FF2B5EF4-FFF2-40B4-BE49-F238E27FC236}">
                <a16:creationId xmlns:a16="http://schemas.microsoft.com/office/drawing/2014/main" id="{BF91EFE1-20A2-3E8B-CA27-F37D4C317DC3}"/>
              </a:ext>
            </a:extLst>
          </p:cNvPr>
          <p:cNvSpPr>
            <a:spLocks/>
          </p:cNvSpPr>
          <p:nvPr/>
        </p:nvSpPr>
        <p:spPr>
          <a:xfrm>
            <a:off x="8058245" y="891750"/>
            <a:ext cx="3110499" cy="1254206"/>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6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Workday Delta Aggregation and Identity Refresh Synchronize Attributes Sequential Task</a:t>
            </a:r>
            <a:endParaRPr lang="en-US" sz="16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B4AA1862-3D41-BCC2-0FE4-97603DD8FF6F}"/>
              </a:ext>
            </a:extLst>
          </p:cNvPr>
          <p:cNvSpPr>
            <a:spLocks/>
          </p:cNvSpPr>
          <p:nvPr/>
        </p:nvSpPr>
        <p:spPr>
          <a:xfrm>
            <a:off x="5768244" y="2603078"/>
            <a:ext cx="2405744" cy="66646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600" kern="100" dirty="0">
                <a:solidFill>
                  <a:schemeClr val="accent4">
                    <a:lumMod val="75000"/>
                  </a:schemeClr>
                </a:solidFill>
                <a:effectLst/>
                <a:latin typeface="Tahoma" panose="020B0604030504040204" pitchFamily="34" charset="0"/>
                <a:ea typeface="Tahoma" panose="020B0604030504040204" pitchFamily="34" charset="0"/>
                <a:cs typeface="Tahoma" panose="020B0604030504040204" pitchFamily="34" charset="0"/>
              </a:rPr>
              <a:t>Retrieve single identity</a:t>
            </a:r>
          </a:p>
        </p:txBody>
      </p:sp>
      <p:sp>
        <p:nvSpPr>
          <p:cNvPr id="11" name="Rectangle 10">
            <a:extLst>
              <a:ext uri="{FF2B5EF4-FFF2-40B4-BE49-F238E27FC236}">
                <a16:creationId xmlns:a16="http://schemas.microsoft.com/office/drawing/2014/main" id="{A03ABB91-EAE4-CC39-E1A6-4958D24667B4}"/>
              </a:ext>
            </a:extLst>
          </p:cNvPr>
          <p:cNvSpPr>
            <a:spLocks/>
          </p:cNvSpPr>
          <p:nvPr/>
        </p:nvSpPr>
        <p:spPr>
          <a:xfrm>
            <a:off x="685669" y="2501251"/>
            <a:ext cx="2696843" cy="9376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600" kern="100" dirty="0">
                <a:solidFill>
                  <a:schemeClr val="accent4">
                    <a:lumMod val="75000"/>
                  </a:schemeClr>
                </a:solidFill>
                <a:effectLst/>
                <a:latin typeface="Tahoma" panose="020B0604030504040204" pitchFamily="34" charset="0"/>
                <a:ea typeface="Tahoma" panose="020B0604030504040204" pitchFamily="34" charset="0"/>
                <a:cs typeface="Tahoma" panose="020B0604030504040204" pitchFamily="34" charset="0"/>
              </a:rPr>
              <a:t>Single Account Workday Aggregation</a:t>
            </a:r>
          </a:p>
        </p:txBody>
      </p:sp>
      <p:sp>
        <p:nvSpPr>
          <p:cNvPr id="12" name="Rectangle 11">
            <a:extLst>
              <a:ext uri="{FF2B5EF4-FFF2-40B4-BE49-F238E27FC236}">
                <a16:creationId xmlns:a16="http://schemas.microsoft.com/office/drawing/2014/main" id="{6D188AC7-9427-94BA-91BA-8FADDD326378}"/>
              </a:ext>
            </a:extLst>
          </p:cNvPr>
          <p:cNvSpPr>
            <a:spLocks/>
          </p:cNvSpPr>
          <p:nvPr/>
        </p:nvSpPr>
        <p:spPr>
          <a:xfrm>
            <a:off x="685669" y="3886665"/>
            <a:ext cx="2577102" cy="752603"/>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600" kern="100" dirty="0">
                <a:solidFill>
                  <a:schemeClr val="accent4">
                    <a:lumMod val="75000"/>
                  </a:schemeClr>
                </a:solidFill>
                <a:effectLst/>
                <a:latin typeface="Tahoma" panose="020B0604030504040204" pitchFamily="34" charset="0"/>
                <a:ea typeface="Tahoma" panose="020B0604030504040204" pitchFamily="34" charset="0"/>
                <a:cs typeface="Tahoma" panose="020B0604030504040204" pitchFamily="34" charset="0"/>
              </a:rPr>
              <a:t>Single Identity Refresh</a:t>
            </a:r>
          </a:p>
        </p:txBody>
      </p:sp>
      <p:sp>
        <p:nvSpPr>
          <p:cNvPr id="13" name="Cylinder 12">
            <a:extLst>
              <a:ext uri="{FF2B5EF4-FFF2-40B4-BE49-F238E27FC236}">
                <a16:creationId xmlns:a16="http://schemas.microsoft.com/office/drawing/2014/main" id="{C1BBFB95-2463-6D94-B8EA-9E34FFF31F28}"/>
              </a:ext>
            </a:extLst>
          </p:cNvPr>
          <p:cNvSpPr/>
          <p:nvPr/>
        </p:nvSpPr>
        <p:spPr>
          <a:xfrm>
            <a:off x="7319142" y="3755030"/>
            <a:ext cx="1272503" cy="1014926"/>
          </a:xfrm>
          <a:prstGeom prst="can">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6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Custom Table</a:t>
            </a:r>
            <a:endParaRPr lang="en-US" sz="16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9767C279-8E3D-5B34-1BF9-1C78B7FCCB22}"/>
              </a:ext>
            </a:extLst>
          </p:cNvPr>
          <p:cNvSpPr>
            <a:spLocks/>
          </p:cNvSpPr>
          <p:nvPr/>
        </p:nvSpPr>
        <p:spPr>
          <a:xfrm>
            <a:off x="3800493" y="3929263"/>
            <a:ext cx="2689957" cy="666461"/>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600" kern="100" dirty="0">
                <a:solidFill>
                  <a:schemeClr val="accent4">
                    <a:lumMod val="75000"/>
                  </a:schemeClr>
                </a:solidFill>
                <a:effectLst/>
                <a:latin typeface="Tahoma" panose="020B0604030504040204" pitchFamily="34" charset="0"/>
                <a:ea typeface="Tahoma" panose="020B0604030504040204" pitchFamily="34" charset="0"/>
                <a:cs typeface="Tahoma" panose="020B0604030504040204" pitchFamily="34" charset="0"/>
              </a:rPr>
              <a:t>Store User in Custom Table</a:t>
            </a:r>
          </a:p>
        </p:txBody>
      </p:sp>
      <p:sp>
        <p:nvSpPr>
          <p:cNvPr id="15" name="Rectangle 14">
            <a:extLst>
              <a:ext uri="{FF2B5EF4-FFF2-40B4-BE49-F238E27FC236}">
                <a16:creationId xmlns:a16="http://schemas.microsoft.com/office/drawing/2014/main" id="{5538D1C4-6CCE-DE2E-C0DB-BA1555F0A7AC}"/>
              </a:ext>
            </a:extLst>
          </p:cNvPr>
          <p:cNvSpPr>
            <a:spLocks/>
          </p:cNvSpPr>
          <p:nvPr/>
        </p:nvSpPr>
        <p:spPr>
          <a:xfrm>
            <a:off x="9241099" y="3701608"/>
            <a:ext cx="2405745" cy="9376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600" kern="100" dirty="0">
                <a:solidFill>
                  <a:schemeClr val="accent4">
                    <a:lumMod val="75000"/>
                  </a:schemeClr>
                </a:solidFill>
                <a:latin typeface="Tahoma" panose="020B0604030504040204" pitchFamily="34" charset="0"/>
                <a:ea typeface="Tahoma" panose="020B0604030504040204" pitchFamily="34" charset="0"/>
                <a:cs typeface="Tahoma" panose="020B0604030504040204" pitchFamily="34" charset="0"/>
              </a:rPr>
              <a:t>5. Run </a:t>
            </a:r>
            <a:r>
              <a:rPr lang="en-US" sz="1600" kern="100" dirty="0">
                <a:solidFill>
                  <a:schemeClr val="accent4">
                    <a:lumMod val="75000"/>
                  </a:schemeClr>
                </a:solidFill>
                <a:effectLst/>
                <a:latin typeface="Tahoma" panose="020B0604030504040204" pitchFamily="34" charset="0"/>
                <a:ea typeface="Tahoma" panose="020B0604030504040204" pitchFamily="34" charset="0"/>
                <a:cs typeface="Tahoma" panose="020B0604030504040204" pitchFamily="34" charset="0"/>
              </a:rPr>
              <a:t>Target Aggregation Task</a:t>
            </a:r>
          </a:p>
        </p:txBody>
      </p:sp>
      <p:sp>
        <p:nvSpPr>
          <p:cNvPr id="16" name="Rectangle 15">
            <a:extLst>
              <a:ext uri="{FF2B5EF4-FFF2-40B4-BE49-F238E27FC236}">
                <a16:creationId xmlns:a16="http://schemas.microsoft.com/office/drawing/2014/main" id="{AA758732-D7B7-EE7A-0EAF-4AA79D5ADB1C}"/>
              </a:ext>
            </a:extLst>
          </p:cNvPr>
          <p:cNvSpPr>
            <a:spLocks/>
          </p:cNvSpPr>
          <p:nvPr/>
        </p:nvSpPr>
        <p:spPr>
          <a:xfrm>
            <a:off x="6270172" y="5198418"/>
            <a:ext cx="2696843" cy="9376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600" kern="100" dirty="0">
                <a:solidFill>
                  <a:schemeClr val="accent4">
                    <a:lumMod val="75000"/>
                  </a:schemeClr>
                </a:solidFill>
                <a:latin typeface="Tahoma" panose="020B0604030504040204" pitchFamily="34" charset="0"/>
                <a:ea typeface="Tahoma" panose="020B0604030504040204" pitchFamily="34" charset="0"/>
                <a:cs typeface="Tahoma" panose="020B0604030504040204" pitchFamily="34" charset="0"/>
              </a:rPr>
              <a:t>5.1 Run Single Identity OIG Aggregation</a:t>
            </a:r>
            <a:endParaRPr lang="en-US" sz="1600" kern="100" dirty="0">
              <a:solidFill>
                <a:schemeClr val="accent4">
                  <a:lumMod val="75000"/>
                </a:schemeClr>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8" name="Diamond 17">
            <a:extLst>
              <a:ext uri="{FF2B5EF4-FFF2-40B4-BE49-F238E27FC236}">
                <a16:creationId xmlns:a16="http://schemas.microsoft.com/office/drawing/2014/main" id="{1D7339C3-45B7-04AB-1113-1D28013154DA}"/>
              </a:ext>
            </a:extLst>
          </p:cNvPr>
          <p:cNvSpPr/>
          <p:nvPr/>
        </p:nvSpPr>
        <p:spPr>
          <a:xfrm>
            <a:off x="3619500" y="5208360"/>
            <a:ext cx="1718815" cy="947557"/>
          </a:xfrm>
          <a:prstGeom prst="diamond">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6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If user Active</a:t>
            </a:r>
            <a:endParaRPr lang="en-US" sz="16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336314E3-084C-56B0-9071-6E87F5FF556E}"/>
              </a:ext>
            </a:extLst>
          </p:cNvPr>
          <p:cNvSpPr>
            <a:spLocks/>
          </p:cNvSpPr>
          <p:nvPr/>
        </p:nvSpPr>
        <p:spPr>
          <a:xfrm>
            <a:off x="728538" y="5312718"/>
            <a:ext cx="2245419" cy="752603"/>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600" kern="100" dirty="0">
                <a:solidFill>
                  <a:schemeClr val="accent4">
                    <a:lumMod val="75000"/>
                  </a:schemeClr>
                </a:solidFill>
                <a:effectLst/>
                <a:latin typeface="Tahoma" panose="020B0604030504040204" pitchFamily="34" charset="0"/>
                <a:ea typeface="Tahoma" panose="020B0604030504040204" pitchFamily="34" charset="0"/>
                <a:cs typeface="Tahoma" panose="020B0604030504040204" pitchFamily="34" charset="0"/>
              </a:rPr>
              <a:t>Trigger Leaver Event</a:t>
            </a:r>
          </a:p>
        </p:txBody>
      </p:sp>
      <p:cxnSp>
        <p:nvCxnSpPr>
          <p:cNvPr id="23" name="Straight Arrow Connector 22">
            <a:extLst>
              <a:ext uri="{FF2B5EF4-FFF2-40B4-BE49-F238E27FC236}">
                <a16:creationId xmlns:a16="http://schemas.microsoft.com/office/drawing/2014/main" id="{840C5326-741B-1EB4-99B2-83EBB9FAB7D6}"/>
              </a:ext>
            </a:extLst>
          </p:cNvPr>
          <p:cNvCxnSpPr>
            <a:cxnSpLocks/>
            <a:stCxn id="4" idx="3"/>
            <a:endCxn id="5" idx="1"/>
          </p:cNvCxnSpPr>
          <p:nvPr/>
        </p:nvCxnSpPr>
        <p:spPr>
          <a:xfrm flipV="1">
            <a:off x="2034091" y="1672865"/>
            <a:ext cx="606028" cy="407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7391A4A1-E7AD-1A92-7002-1A848271DB4F}"/>
              </a:ext>
            </a:extLst>
          </p:cNvPr>
          <p:cNvCxnSpPr>
            <a:endCxn id="7" idx="1"/>
          </p:cNvCxnSpPr>
          <p:nvPr/>
        </p:nvCxnSpPr>
        <p:spPr>
          <a:xfrm>
            <a:off x="4603497" y="2053497"/>
            <a:ext cx="1" cy="370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78A0165A-1AEE-7A00-3CDD-29CC778D56F5}"/>
              </a:ext>
            </a:extLst>
          </p:cNvPr>
          <p:cNvCxnSpPr>
            <a:stCxn id="9" idx="2"/>
          </p:cNvCxnSpPr>
          <p:nvPr/>
        </p:nvCxnSpPr>
        <p:spPr>
          <a:xfrm flipH="1">
            <a:off x="9613494" y="2145956"/>
            <a:ext cx="1" cy="35529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6" name="Straight Arrow Connector 35">
            <a:extLst>
              <a:ext uri="{FF2B5EF4-FFF2-40B4-BE49-F238E27FC236}">
                <a16:creationId xmlns:a16="http://schemas.microsoft.com/office/drawing/2014/main" id="{63564F66-8376-38A5-9557-5A0D7E748C7E}"/>
              </a:ext>
            </a:extLst>
          </p:cNvPr>
          <p:cNvCxnSpPr>
            <a:stCxn id="8" idx="1"/>
          </p:cNvCxnSpPr>
          <p:nvPr/>
        </p:nvCxnSpPr>
        <p:spPr>
          <a:xfrm flipH="1">
            <a:off x="8173988" y="2999704"/>
            <a:ext cx="776013"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2" name="Straight Arrow Connector 41">
            <a:extLst>
              <a:ext uri="{FF2B5EF4-FFF2-40B4-BE49-F238E27FC236}">
                <a16:creationId xmlns:a16="http://schemas.microsoft.com/office/drawing/2014/main" id="{C7B2C8F7-A009-AA3D-9A2E-929163A54D90}"/>
              </a:ext>
            </a:extLst>
          </p:cNvPr>
          <p:cNvCxnSpPr>
            <a:stCxn id="10" idx="1"/>
          </p:cNvCxnSpPr>
          <p:nvPr/>
        </p:nvCxnSpPr>
        <p:spPr>
          <a:xfrm flipH="1">
            <a:off x="5145471" y="2950913"/>
            <a:ext cx="622773" cy="456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6" name="Straight Arrow Connector 45">
            <a:extLst>
              <a:ext uri="{FF2B5EF4-FFF2-40B4-BE49-F238E27FC236}">
                <a16:creationId xmlns:a16="http://schemas.microsoft.com/office/drawing/2014/main" id="{AD66AF37-C602-44D9-8972-31E242032E90}"/>
              </a:ext>
            </a:extLst>
          </p:cNvPr>
          <p:cNvCxnSpPr>
            <a:stCxn id="7" idx="2"/>
          </p:cNvCxnSpPr>
          <p:nvPr/>
        </p:nvCxnSpPr>
        <p:spPr>
          <a:xfrm flipH="1">
            <a:off x="3382512" y="2847640"/>
            <a:ext cx="67901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8" name="Straight Arrow Connector 47">
            <a:extLst>
              <a:ext uri="{FF2B5EF4-FFF2-40B4-BE49-F238E27FC236}">
                <a16:creationId xmlns:a16="http://schemas.microsoft.com/office/drawing/2014/main" id="{BA038993-2063-501A-59A3-B5B88A2DA093}"/>
              </a:ext>
            </a:extLst>
          </p:cNvPr>
          <p:cNvCxnSpPr>
            <a:stCxn id="11" idx="2"/>
          </p:cNvCxnSpPr>
          <p:nvPr/>
        </p:nvCxnSpPr>
        <p:spPr>
          <a:xfrm flipH="1">
            <a:off x="2034090" y="3438911"/>
            <a:ext cx="1" cy="44775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0" name="Straight Arrow Connector 49">
            <a:extLst>
              <a:ext uri="{FF2B5EF4-FFF2-40B4-BE49-F238E27FC236}">
                <a16:creationId xmlns:a16="http://schemas.microsoft.com/office/drawing/2014/main" id="{4CB1DDEB-1F1D-D858-DF71-F6F445370F10}"/>
              </a:ext>
            </a:extLst>
          </p:cNvPr>
          <p:cNvCxnSpPr>
            <a:stCxn id="12" idx="3"/>
            <a:endCxn id="14" idx="1"/>
          </p:cNvCxnSpPr>
          <p:nvPr/>
        </p:nvCxnSpPr>
        <p:spPr>
          <a:xfrm flipV="1">
            <a:off x="3262771" y="4262494"/>
            <a:ext cx="537722" cy="47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3" name="Straight Arrow Connector 52">
            <a:extLst>
              <a:ext uri="{FF2B5EF4-FFF2-40B4-BE49-F238E27FC236}">
                <a16:creationId xmlns:a16="http://schemas.microsoft.com/office/drawing/2014/main" id="{C346DD83-4363-088A-56DB-505BBAEA7738}"/>
              </a:ext>
            </a:extLst>
          </p:cNvPr>
          <p:cNvCxnSpPr>
            <a:stCxn id="14" idx="3"/>
            <a:endCxn id="13" idx="2"/>
          </p:cNvCxnSpPr>
          <p:nvPr/>
        </p:nvCxnSpPr>
        <p:spPr>
          <a:xfrm flipV="1">
            <a:off x="6490450" y="4262493"/>
            <a:ext cx="828692"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7" name="Straight Connector 66">
            <a:extLst>
              <a:ext uri="{FF2B5EF4-FFF2-40B4-BE49-F238E27FC236}">
                <a16:creationId xmlns:a16="http://schemas.microsoft.com/office/drawing/2014/main" id="{D99CFFB8-4AD2-36DC-78C0-F09C713865A5}"/>
              </a:ext>
            </a:extLst>
          </p:cNvPr>
          <p:cNvCxnSpPr>
            <a:stCxn id="15" idx="3"/>
          </p:cNvCxnSpPr>
          <p:nvPr/>
        </p:nvCxnSpPr>
        <p:spPr>
          <a:xfrm>
            <a:off x="11646844" y="4170438"/>
            <a:ext cx="370985"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69" name="Straight Connector 68">
            <a:extLst>
              <a:ext uri="{FF2B5EF4-FFF2-40B4-BE49-F238E27FC236}">
                <a16:creationId xmlns:a16="http://schemas.microsoft.com/office/drawing/2014/main" id="{1349AA2B-FDF0-F567-6607-8134FCD43B85}"/>
              </a:ext>
            </a:extLst>
          </p:cNvPr>
          <p:cNvCxnSpPr>
            <a:cxnSpLocks/>
          </p:cNvCxnSpPr>
          <p:nvPr/>
        </p:nvCxnSpPr>
        <p:spPr>
          <a:xfrm flipV="1">
            <a:off x="12006943" y="696695"/>
            <a:ext cx="0" cy="3473743"/>
          </a:xfrm>
          <a:prstGeom prst="line">
            <a:avLst/>
          </a:prstGeom>
        </p:spPr>
        <p:style>
          <a:lnRef idx="3">
            <a:schemeClr val="accent6"/>
          </a:lnRef>
          <a:fillRef idx="0">
            <a:schemeClr val="accent6"/>
          </a:fillRef>
          <a:effectRef idx="2">
            <a:schemeClr val="accent6"/>
          </a:effectRef>
          <a:fontRef idx="minor">
            <a:schemeClr val="tx1"/>
          </a:fontRef>
        </p:style>
      </p:cxnSp>
      <p:cxnSp>
        <p:nvCxnSpPr>
          <p:cNvPr id="71" name="Straight Connector 70">
            <a:extLst>
              <a:ext uri="{FF2B5EF4-FFF2-40B4-BE49-F238E27FC236}">
                <a16:creationId xmlns:a16="http://schemas.microsoft.com/office/drawing/2014/main" id="{EF3CE0E4-0D78-E355-63BC-EBF1BD019CE9}"/>
              </a:ext>
            </a:extLst>
          </p:cNvPr>
          <p:cNvCxnSpPr/>
          <p:nvPr/>
        </p:nvCxnSpPr>
        <p:spPr>
          <a:xfrm flipH="1">
            <a:off x="7195458" y="685809"/>
            <a:ext cx="482237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77" name="Straight Arrow Connector 76">
            <a:extLst>
              <a:ext uri="{FF2B5EF4-FFF2-40B4-BE49-F238E27FC236}">
                <a16:creationId xmlns:a16="http://schemas.microsoft.com/office/drawing/2014/main" id="{17573B9B-C897-30DF-EEB3-06CFB218D3B5}"/>
              </a:ext>
            </a:extLst>
          </p:cNvPr>
          <p:cNvCxnSpPr>
            <a:endCxn id="13" idx="1"/>
          </p:cNvCxnSpPr>
          <p:nvPr/>
        </p:nvCxnSpPr>
        <p:spPr>
          <a:xfrm>
            <a:off x="7955393" y="3269539"/>
            <a:ext cx="1" cy="48549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9" name="Straight Arrow Connector 78">
            <a:extLst>
              <a:ext uri="{FF2B5EF4-FFF2-40B4-BE49-F238E27FC236}">
                <a16:creationId xmlns:a16="http://schemas.microsoft.com/office/drawing/2014/main" id="{7044EDF6-153C-A080-3A35-9F8821296787}"/>
              </a:ext>
            </a:extLst>
          </p:cNvPr>
          <p:cNvCxnSpPr>
            <a:stCxn id="13" idx="3"/>
          </p:cNvCxnSpPr>
          <p:nvPr/>
        </p:nvCxnSpPr>
        <p:spPr>
          <a:xfrm flipH="1">
            <a:off x="7955393" y="4769956"/>
            <a:ext cx="1" cy="47744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3" name="Straight Arrow Connector 82">
            <a:extLst>
              <a:ext uri="{FF2B5EF4-FFF2-40B4-BE49-F238E27FC236}">
                <a16:creationId xmlns:a16="http://schemas.microsoft.com/office/drawing/2014/main" id="{A2572ED9-2A8F-F854-C814-C88A8707406C}"/>
              </a:ext>
            </a:extLst>
          </p:cNvPr>
          <p:cNvCxnSpPr>
            <a:stCxn id="16" idx="1"/>
            <a:endCxn id="18" idx="3"/>
          </p:cNvCxnSpPr>
          <p:nvPr/>
        </p:nvCxnSpPr>
        <p:spPr>
          <a:xfrm flipH="1">
            <a:off x="5338315" y="5667248"/>
            <a:ext cx="931857" cy="1489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6" name="Straight Arrow Connector 85">
            <a:extLst>
              <a:ext uri="{FF2B5EF4-FFF2-40B4-BE49-F238E27FC236}">
                <a16:creationId xmlns:a16="http://schemas.microsoft.com/office/drawing/2014/main" id="{08B06DEC-0E82-FBA4-A67A-71EAFBA928C1}"/>
              </a:ext>
            </a:extLst>
          </p:cNvPr>
          <p:cNvCxnSpPr>
            <a:stCxn id="18" idx="1"/>
            <a:endCxn id="19" idx="3"/>
          </p:cNvCxnSpPr>
          <p:nvPr/>
        </p:nvCxnSpPr>
        <p:spPr>
          <a:xfrm flipH="1">
            <a:off x="2973957" y="5682139"/>
            <a:ext cx="645543" cy="688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8" name="Straight Connector 87">
            <a:extLst>
              <a:ext uri="{FF2B5EF4-FFF2-40B4-BE49-F238E27FC236}">
                <a16:creationId xmlns:a16="http://schemas.microsoft.com/office/drawing/2014/main" id="{4D970205-CFD2-AB47-A381-48B2CE5FBAB1}"/>
              </a:ext>
            </a:extLst>
          </p:cNvPr>
          <p:cNvCxnSpPr>
            <a:stCxn id="19" idx="2"/>
          </p:cNvCxnSpPr>
          <p:nvPr/>
        </p:nvCxnSpPr>
        <p:spPr>
          <a:xfrm flipH="1">
            <a:off x="1851247" y="6065321"/>
            <a:ext cx="1" cy="369421"/>
          </a:xfrm>
          <a:prstGeom prst="line">
            <a:avLst/>
          </a:prstGeom>
        </p:spPr>
        <p:style>
          <a:lnRef idx="3">
            <a:schemeClr val="accent6"/>
          </a:lnRef>
          <a:fillRef idx="0">
            <a:schemeClr val="accent6"/>
          </a:fillRef>
          <a:effectRef idx="2">
            <a:schemeClr val="accent6"/>
          </a:effectRef>
          <a:fontRef idx="minor">
            <a:schemeClr val="tx1"/>
          </a:fontRef>
        </p:style>
      </p:cxnSp>
      <p:cxnSp>
        <p:nvCxnSpPr>
          <p:cNvPr id="90" name="Straight Connector 89">
            <a:extLst>
              <a:ext uri="{FF2B5EF4-FFF2-40B4-BE49-F238E27FC236}">
                <a16:creationId xmlns:a16="http://schemas.microsoft.com/office/drawing/2014/main" id="{6351101D-5102-620D-00C5-A5C1BD5DD642}"/>
              </a:ext>
            </a:extLst>
          </p:cNvPr>
          <p:cNvCxnSpPr/>
          <p:nvPr/>
        </p:nvCxnSpPr>
        <p:spPr>
          <a:xfrm>
            <a:off x="1851247" y="6444351"/>
            <a:ext cx="534421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92" name="Straight Arrow Connector 91">
            <a:extLst>
              <a:ext uri="{FF2B5EF4-FFF2-40B4-BE49-F238E27FC236}">
                <a16:creationId xmlns:a16="http://schemas.microsoft.com/office/drawing/2014/main" id="{1003DDF1-0EBD-7660-A9A9-5254F40C5E61}"/>
              </a:ext>
            </a:extLst>
          </p:cNvPr>
          <p:cNvCxnSpPr/>
          <p:nvPr/>
        </p:nvCxnSpPr>
        <p:spPr>
          <a:xfrm flipV="1">
            <a:off x="7200784" y="6136078"/>
            <a:ext cx="0" cy="29866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3" name="Rectangle 92">
            <a:extLst>
              <a:ext uri="{FF2B5EF4-FFF2-40B4-BE49-F238E27FC236}">
                <a16:creationId xmlns:a16="http://schemas.microsoft.com/office/drawing/2014/main" id="{1A60D0C5-33E7-AD2C-556E-3CDF2EB14170}"/>
              </a:ext>
            </a:extLst>
          </p:cNvPr>
          <p:cNvSpPr>
            <a:spLocks/>
          </p:cNvSpPr>
          <p:nvPr/>
        </p:nvSpPr>
        <p:spPr>
          <a:xfrm>
            <a:off x="3392699" y="376833"/>
            <a:ext cx="2064427" cy="761264"/>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600" kern="100" dirty="0">
                <a:solidFill>
                  <a:schemeClr val="accent4">
                    <a:lumMod val="75000"/>
                  </a:schemeClr>
                </a:solidFill>
                <a:latin typeface="Tahoma" panose="020B0604030504040204" pitchFamily="34" charset="0"/>
                <a:ea typeface="Aptos" panose="020B0004020202020204" pitchFamily="34" charset="0"/>
                <a:cs typeface="Times New Roman" panose="02020603050405020304" pitchFamily="18" charset="0"/>
              </a:rPr>
              <a:t>Move to Next user</a:t>
            </a:r>
            <a:endParaRPr lang="en-US" sz="1600" kern="100" dirty="0">
              <a:solidFill>
                <a:schemeClr val="accent4">
                  <a:lumMod val="75000"/>
                </a:schemeClr>
              </a:solidFill>
              <a:effectLst/>
              <a:ea typeface="Aptos" panose="020B0004020202020204" pitchFamily="34" charset="0"/>
              <a:cs typeface="Times New Roman" panose="02020603050405020304" pitchFamily="18" charset="0"/>
            </a:endParaRPr>
          </a:p>
        </p:txBody>
      </p:sp>
      <p:cxnSp>
        <p:nvCxnSpPr>
          <p:cNvPr id="95" name="Straight Arrow Connector 94">
            <a:extLst>
              <a:ext uri="{FF2B5EF4-FFF2-40B4-BE49-F238E27FC236}">
                <a16:creationId xmlns:a16="http://schemas.microsoft.com/office/drawing/2014/main" id="{CC6CD13F-3C68-9C1E-6341-0DD4D6226BDA}"/>
              </a:ext>
            </a:extLst>
          </p:cNvPr>
          <p:cNvCxnSpPr/>
          <p:nvPr/>
        </p:nvCxnSpPr>
        <p:spPr>
          <a:xfrm>
            <a:off x="7195458" y="696695"/>
            <a:ext cx="0" cy="190638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7" name="Straight Connector 96">
            <a:extLst>
              <a:ext uri="{FF2B5EF4-FFF2-40B4-BE49-F238E27FC236}">
                <a16:creationId xmlns:a16="http://schemas.microsoft.com/office/drawing/2014/main" id="{A5B73BA4-C1D7-B800-9081-44E0131B81D7}"/>
              </a:ext>
            </a:extLst>
          </p:cNvPr>
          <p:cNvCxnSpPr>
            <a:cxnSpLocks/>
            <a:stCxn id="18" idx="0"/>
          </p:cNvCxnSpPr>
          <p:nvPr/>
        </p:nvCxnSpPr>
        <p:spPr>
          <a:xfrm flipV="1">
            <a:off x="4478908" y="4769956"/>
            <a:ext cx="1" cy="438404"/>
          </a:xfrm>
          <a:prstGeom prst="line">
            <a:avLst/>
          </a:prstGeom>
        </p:spPr>
        <p:style>
          <a:lnRef idx="3">
            <a:schemeClr val="accent6"/>
          </a:lnRef>
          <a:fillRef idx="0">
            <a:schemeClr val="accent6"/>
          </a:fillRef>
          <a:effectRef idx="2">
            <a:schemeClr val="accent6"/>
          </a:effectRef>
          <a:fontRef idx="minor">
            <a:schemeClr val="tx1"/>
          </a:fontRef>
        </p:style>
      </p:cxnSp>
      <p:cxnSp>
        <p:nvCxnSpPr>
          <p:cNvPr id="100" name="Straight Connector 99">
            <a:extLst>
              <a:ext uri="{FF2B5EF4-FFF2-40B4-BE49-F238E27FC236}">
                <a16:creationId xmlns:a16="http://schemas.microsoft.com/office/drawing/2014/main" id="{D6693CC1-F612-8118-438A-A04D3A3B913B}"/>
              </a:ext>
            </a:extLst>
          </p:cNvPr>
          <p:cNvCxnSpPr/>
          <p:nvPr/>
        </p:nvCxnSpPr>
        <p:spPr>
          <a:xfrm flipH="1">
            <a:off x="204202" y="4769956"/>
            <a:ext cx="427470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2" name="Straight Connector 101">
            <a:extLst>
              <a:ext uri="{FF2B5EF4-FFF2-40B4-BE49-F238E27FC236}">
                <a16:creationId xmlns:a16="http://schemas.microsoft.com/office/drawing/2014/main" id="{76DD8C72-FDC4-5F59-7F21-4C5A03BC6657}"/>
              </a:ext>
            </a:extLst>
          </p:cNvPr>
          <p:cNvCxnSpPr/>
          <p:nvPr/>
        </p:nvCxnSpPr>
        <p:spPr>
          <a:xfrm flipV="1">
            <a:off x="204202" y="609600"/>
            <a:ext cx="0" cy="4160356"/>
          </a:xfrm>
          <a:prstGeom prst="line">
            <a:avLst/>
          </a:prstGeom>
        </p:spPr>
        <p:style>
          <a:lnRef idx="3">
            <a:schemeClr val="accent6"/>
          </a:lnRef>
          <a:fillRef idx="0">
            <a:schemeClr val="accent6"/>
          </a:fillRef>
          <a:effectRef idx="2">
            <a:schemeClr val="accent6"/>
          </a:effectRef>
          <a:fontRef idx="minor">
            <a:schemeClr val="tx1"/>
          </a:fontRef>
        </p:style>
      </p:cxnSp>
      <p:cxnSp>
        <p:nvCxnSpPr>
          <p:cNvPr id="104" name="Straight Arrow Connector 103">
            <a:extLst>
              <a:ext uri="{FF2B5EF4-FFF2-40B4-BE49-F238E27FC236}">
                <a16:creationId xmlns:a16="http://schemas.microsoft.com/office/drawing/2014/main" id="{690823E0-F5F2-BA81-F78C-E22AD592BC0A}"/>
              </a:ext>
            </a:extLst>
          </p:cNvPr>
          <p:cNvCxnSpPr/>
          <p:nvPr/>
        </p:nvCxnSpPr>
        <p:spPr>
          <a:xfrm>
            <a:off x="185056" y="609600"/>
            <a:ext cx="320764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6" name="Straight Connector 105">
            <a:extLst>
              <a:ext uri="{FF2B5EF4-FFF2-40B4-BE49-F238E27FC236}">
                <a16:creationId xmlns:a16="http://schemas.microsoft.com/office/drawing/2014/main" id="{ADCF9F0F-A2F6-4289-F2F3-AF7EBC171AFA}"/>
              </a:ext>
            </a:extLst>
          </p:cNvPr>
          <p:cNvCxnSpPr>
            <a:stCxn id="12" idx="1"/>
          </p:cNvCxnSpPr>
          <p:nvPr/>
        </p:nvCxnSpPr>
        <p:spPr>
          <a:xfrm flipH="1" flipV="1">
            <a:off x="391886" y="4262493"/>
            <a:ext cx="293783" cy="474"/>
          </a:xfrm>
          <a:prstGeom prst="line">
            <a:avLst/>
          </a:prstGeom>
        </p:spPr>
        <p:style>
          <a:lnRef idx="3">
            <a:schemeClr val="accent5"/>
          </a:lnRef>
          <a:fillRef idx="0">
            <a:schemeClr val="accent5"/>
          </a:fillRef>
          <a:effectRef idx="2">
            <a:schemeClr val="accent5"/>
          </a:effectRef>
          <a:fontRef idx="minor">
            <a:schemeClr val="tx1"/>
          </a:fontRef>
        </p:style>
      </p:cxnSp>
      <p:cxnSp>
        <p:nvCxnSpPr>
          <p:cNvPr id="108" name="Straight Connector 107">
            <a:extLst>
              <a:ext uri="{FF2B5EF4-FFF2-40B4-BE49-F238E27FC236}">
                <a16:creationId xmlns:a16="http://schemas.microsoft.com/office/drawing/2014/main" id="{4DBC1560-657E-2464-5656-41F19428B6D5}"/>
              </a:ext>
            </a:extLst>
          </p:cNvPr>
          <p:cNvCxnSpPr/>
          <p:nvPr/>
        </p:nvCxnSpPr>
        <p:spPr>
          <a:xfrm flipV="1">
            <a:off x="391886" y="1055914"/>
            <a:ext cx="0" cy="3206579"/>
          </a:xfrm>
          <a:prstGeom prst="line">
            <a:avLst/>
          </a:prstGeom>
        </p:spPr>
        <p:style>
          <a:lnRef idx="3">
            <a:schemeClr val="accent5"/>
          </a:lnRef>
          <a:fillRef idx="0">
            <a:schemeClr val="accent5"/>
          </a:fillRef>
          <a:effectRef idx="2">
            <a:schemeClr val="accent5"/>
          </a:effectRef>
          <a:fontRef idx="minor">
            <a:schemeClr val="tx1"/>
          </a:fontRef>
        </p:style>
      </p:cxnSp>
      <p:cxnSp>
        <p:nvCxnSpPr>
          <p:cNvPr id="110" name="Straight Arrow Connector 109">
            <a:extLst>
              <a:ext uri="{FF2B5EF4-FFF2-40B4-BE49-F238E27FC236}">
                <a16:creationId xmlns:a16="http://schemas.microsoft.com/office/drawing/2014/main" id="{504AC161-26D9-5DFC-E401-D0A92961CE95}"/>
              </a:ext>
            </a:extLst>
          </p:cNvPr>
          <p:cNvCxnSpPr/>
          <p:nvPr/>
        </p:nvCxnSpPr>
        <p:spPr>
          <a:xfrm>
            <a:off x="381001" y="1055914"/>
            <a:ext cx="3011698"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4" name="Straight Connector 113">
            <a:extLst>
              <a:ext uri="{FF2B5EF4-FFF2-40B4-BE49-F238E27FC236}">
                <a16:creationId xmlns:a16="http://schemas.microsoft.com/office/drawing/2014/main" id="{D9A0AD09-EB9D-54AF-7C8B-954A87B6610D}"/>
              </a:ext>
            </a:extLst>
          </p:cNvPr>
          <p:cNvCxnSpPr/>
          <p:nvPr/>
        </p:nvCxnSpPr>
        <p:spPr>
          <a:xfrm>
            <a:off x="5457126" y="609600"/>
            <a:ext cx="120493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16" name="Straight Arrow Connector 115">
            <a:extLst>
              <a:ext uri="{FF2B5EF4-FFF2-40B4-BE49-F238E27FC236}">
                <a16:creationId xmlns:a16="http://schemas.microsoft.com/office/drawing/2014/main" id="{337162C5-C5AD-7328-24CD-B862C21D1555}"/>
              </a:ext>
            </a:extLst>
          </p:cNvPr>
          <p:cNvCxnSpPr/>
          <p:nvPr/>
        </p:nvCxnSpPr>
        <p:spPr>
          <a:xfrm>
            <a:off x="6662057" y="609600"/>
            <a:ext cx="0" cy="199347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8" name="Straight Connector 117">
            <a:extLst>
              <a:ext uri="{FF2B5EF4-FFF2-40B4-BE49-F238E27FC236}">
                <a16:creationId xmlns:a16="http://schemas.microsoft.com/office/drawing/2014/main" id="{7E4AFEEB-5AE6-CA82-82D1-28E534DC1FCD}"/>
              </a:ext>
            </a:extLst>
          </p:cNvPr>
          <p:cNvCxnSpPr/>
          <p:nvPr/>
        </p:nvCxnSpPr>
        <p:spPr>
          <a:xfrm>
            <a:off x="5440916" y="891750"/>
            <a:ext cx="776013"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20" name="Straight Arrow Connector 119">
            <a:extLst>
              <a:ext uri="{FF2B5EF4-FFF2-40B4-BE49-F238E27FC236}">
                <a16:creationId xmlns:a16="http://schemas.microsoft.com/office/drawing/2014/main" id="{F465F9A8-37D8-D4AE-CACE-0AAD912F5AEA}"/>
              </a:ext>
            </a:extLst>
          </p:cNvPr>
          <p:cNvCxnSpPr/>
          <p:nvPr/>
        </p:nvCxnSpPr>
        <p:spPr>
          <a:xfrm>
            <a:off x="6216929" y="891750"/>
            <a:ext cx="0" cy="171132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2" name="Rectangle 121">
            <a:extLst>
              <a:ext uri="{FF2B5EF4-FFF2-40B4-BE49-F238E27FC236}">
                <a16:creationId xmlns:a16="http://schemas.microsoft.com/office/drawing/2014/main" id="{8CA717E7-AB90-150C-4BF2-90E8FE2993EA}"/>
              </a:ext>
            </a:extLst>
          </p:cNvPr>
          <p:cNvSpPr>
            <a:spLocks/>
          </p:cNvSpPr>
          <p:nvPr/>
        </p:nvSpPr>
        <p:spPr>
          <a:xfrm>
            <a:off x="9241099" y="5184906"/>
            <a:ext cx="2696843" cy="9376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600" kern="100" dirty="0">
                <a:solidFill>
                  <a:schemeClr val="accent4">
                    <a:lumMod val="75000"/>
                  </a:schemeClr>
                </a:solidFill>
                <a:latin typeface="Tahoma" panose="020B0604030504040204" pitchFamily="34" charset="0"/>
                <a:ea typeface="Tahoma" panose="020B0604030504040204" pitchFamily="34" charset="0"/>
                <a:cs typeface="Tahoma" panose="020B0604030504040204" pitchFamily="34" charset="0"/>
              </a:rPr>
              <a:t>5.2-4 Run Single Identity AD/OUD/Lenel Aggregation</a:t>
            </a:r>
            <a:endParaRPr lang="en-US" sz="1600" kern="100" dirty="0">
              <a:solidFill>
                <a:schemeClr val="accent4">
                  <a:lumMod val="75000"/>
                </a:schemeClr>
              </a:solidFill>
              <a:effectLst/>
              <a:latin typeface="Tahoma" panose="020B0604030504040204" pitchFamily="34" charset="0"/>
              <a:ea typeface="Tahoma" panose="020B0604030504040204" pitchFamily="34" charset="0"/>
              <a:cs typeface="Tahoma" panose="020B0604030504040204" pitchFamily="34" charset="0"/>
            </a:endParaRPr>
          </a:p>
        </p:txBody>
      </p:sp>
      <p:cxnSp>
        <p:nvCxnSpPr>
          <p:cNvPr id="126" name="Straight Connector 125">
            <a:extLst>
              <a:ext uri="{FF2B5EF4-FFF2-40B4-BE49-F238E27FC236}">
                <a16:creationId xmlns:a16="http://schemas.microsoft.com/office/drawing/2014/main" id="{1D64B4D5-E888-F3BF-B5C6-506363AB6D15}"/>
              </a:ext>
            </a:extLst>
          </p:cNvPr>
          <p:cNvCxnSpPr>
            <a:stCxn id="13" idx="4"/>
          </p:cNvCxnSpPr>
          <p:nvPr/>
        </p:nvCxnSpPr>
        <p:spPr>
          <a:xfrm>
            <a:off x="8591645" y="4262493"/>
            <a:ext cx="37537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B51CD169-AB69-5214-EB27-93F135EAAFB1}"/>
              </a:ext>
            </a:extLst>
          </p:cNvPr>
          <p:cNvCxnSpPr/>
          <p:nvPr/>
        </p:nvCxnSpPr>
        <p:spPr>
          <a:xfrm>
            <a:off x="8967015" y="4267198"/>
            <a:ext cx="0" cy="544285"/>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98E15C49-61C2-AC68-2A23-8847F603E870}"/>
              </a:ext>
            </a:extLst>
          </p:cNvPr>
          <p:cNvCxnSpPr/>
          <p:nvPr/>
        </p:nvCxnSpPr>
        <p:spPr>
          <a:xfrm>
            <a:off x="8967015" y="4825868"/>
            <a:ext cx="96075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A15C5FB1-FC2A-A906-A3F9-437B7470AE9E}"/>
              </a:ext>
            </a:extLst>
          </p:cNvPr>
          <p:cNvCxnSpPr/>
          <p:nvPr/>
        </p:nvCxnSpPr>
        <p:spPr>
          <a:xfrm>
            <a:off x="9927771" y="4825868"/>
            <a:ext cx="0" cy="3590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4353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B7CE-65F3-F54B-AF01-BA64C9B50502}"/>
              </a:ext>
            </a:extLst>
          </p:cNvPr>
          <p:cNvSpPr>
            <a:spLocks noGrp="1"/>
          </p:cNvSpPr>
          <p:nvPr>
            <p:ph type="title"/>
          </p:nvPr>
        </p:nvSpPr>
        <p:spPr/>
        <p:txBody>
          <a:bodyPr/>
          <a:lstStyle/>
          <a:p>
            <a:r>
              <a:rPr lang="en-US" u="sng" dirty="0">
                <a:latin typeface="+mn-lt"/>
                <a:ea typeface="Tahoma" panose="020B0604030504040204" pitchFamily="34" charset="0"/>
                <a:cs typeface="Tahoma" panose="020B0604030504040204" pitchFamily="34" charset="0"/>
              </a:rPr>
              <a:t>Key changes in Automation Steps</a:t>
            </a:r>
          </a:p>
        </p:txBody>
      </p:sp>
      <p:sp>
        <p:nvSpPr>
          <p:cNvPr id="3" name="Content Placeholder 2">
            <a:extLst>
              <a:ext uri="{FF2B5EF4-FFF2-40B4-BE49-F238E27FC236}">
                <a16:creationId xmlns:a16="http://schemas.microsoft.com/office/drawing/2014/main" id="{442CFBF1-BF00-4242-F9FD-8B1AFE3D28DC}"/>
              </a:ext>
            </a:extLst>
          </p:cNvPr>
          <p:cNvSpPr>
            <a:spLocks noGrp="1"/>
          </p:cNvSpPr>
          <p:nvPr>
            <p:ph idx="1"/>
          </p:nvPr>
        </p:nvSpPr>
        <p:spPr>
          <a:xfrm>
            <a:off x="838200" y="1825625"/>
            <a:ext cx="10515600" cy="2914541"/>
          </a:xfrm>
        </p:spPr>
        <p:txBody>
          <a:bodyPr>
            <a:normAutofit/>
          </a:bodyPr>
          <a:lstStyle/>
          <a:p>
            <a:r>
              <a:rPr lang="en-US" sz="1800" dirty="0"/>
              <a:t>Creation of Custom table/file with custom column along with selective attributes which will hold only terminated users for the day.</a:t>
            </a:r>
          </a:p>
          <a:p>
            <a:r>
              <a:rPr lang="en-US" sz="1800" dirty="0"/>
              <a:t>Run Full Workday Aggregation for all those users irrespective of manual validation in Workday in manual discrepancy fix</a:t>
            </a:r>
          </a:p>
          <a:p>
            <a:r>
              <a:rPr lang="en-US" sz="1800" dirty="0"/>
              <a:t>Run single identity refresh for all those users irrespective of manual validation in downstream application.</a:t>
            </a:r>
          </a:p>
          <a:p>
            <a:r>
              <a:rPr lang="en-US" sz="1800" dirty="0"/>
              <a:t>Run Bulk Account Aggregation of all downstream applications instead of manual checks in each applications.</a:t>
            </a:r>
          </a:p>
        </p:txBody>
      </p:sp>
    </p:spTree>
    <p:extLst>
      <p:ext uri="{BB962C8B-B14F-4D97-AF65-F5344CB8AC3E}">
        <p14:creationId xmlns:p14="http://schemas.microsoft.com/office/powerpoint/2010/main" val="3081539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F2ACB-BB03-CC50-CEE7-5DE815496E96}"/>
              </a:ext>
            </a:extLst>
          </p:cNvPr>
          <p:cNvSpPr>
            <a:spLocks noGrp="1"/>
          </p:cNvSpPr>
          <p:nvPr>
            <p:ph type="title"/>
          </p:nvPr>
        </p:nvSpPr>
        <p:spPr>
          <a:xfrm>
            <a:off x="838200" y="-145237"/>
            <a:ext cx="10515600" cy="1325563"/>
          </a:xfrm>
        </p:spPr>
        <p:txBody>
          <a:bodyPr/>
          <a:lstStyle/>
          <a:p>
            <a:r>
              <a:rPr lang="en-US" dirty="0"/>
              <a:t>Root Cause (Cont.)</a:t>
            </a:r>
          </a:p>
        </p:txBody>
      </p:sp>
      <p:sp>
        <p:nvSpPr>
          <p:cNvPr id="3" name="Content Placeholder 2">
            <a:extLst>
              <a:ext uri="{FF2B5EF4-FFF2-40B4-BE49-F238E27FC236}">
                <a16:creationId xmlns:a16="http://schemas.microsoft.com/office/drawing/2014/main" id="{1058897B-1F58-0B6D-3AA2-209BBF5A80EF}"/>
              </a:ext>
            </a:extLst>
          </p:cNvPr>
          <p:cNvSpPr>
            <a:spLocks noGrp="1"/>
          </p:cNvSpPr>
          <p:nvPr>
            <p:ph idx="1"/>
          </p:nvPr>
        </p:nvSpPr>
        <p:spPr>
          <a:xfrm>
            <a:off x="255181" y="932432"/>
            <a:ext cx="11717079" cy="5776711"/>
          </a:xfrm>
        </p:spPr>
        <p:txBody>
          <a:bodyPr>
            <a:normAutofit/>
          </a:bodyPr>
          <a:lstStyle/>
          <a:p>
            <a:r>
              <a:rPr lang="en-US" sz="1700" dirty="0"/>
              <a:t>Workday don’t include the past terminated users’ details in their daily termed users’ report.</a:t>
            </a:r>
          </a:p>
          <a:p>
            <a:r>
              <a:rPr lang="en-US" sz="1700" dirty="0"/>
              <a:t>Long running FG instances create obstacle in auto launching of scheduled sequential tasks.</a:t>
            </a:r>
          </a:p>
          <a:p>
            <a:pPr marL="0" indent="0">
              <a:buNone/>
            </a:pPr>
            <a:endParaRPr lang="en-US" sz="1700" dirty="0"/>
          </a:p>
          <a:p>
            <a:pPr marL="0" indent="0">
              <a:buNone/>
            </a:pPr>
            <a:endParaRPr lang="en-US" sz="1700" dirty="0"/>
          </a:p>
          <a:p>
            <a:r>
              <a:rPr lang="en-US" sz="1700" dirty="0"/>
              <a:t>SailPoint Connector Exception while connecting target system during the rapid setup leaver task.</a:t>
            </a:r>
          </a:p>
          <a:p>
            <a:endParaRPr lang="en-US" sz="1700" dirty="0"/>
          </a:p>
          <a:p>
            <a:endParaRPr lang="en-US" sz="1700" dirty="0"/>
          </a:p>
          <a:p>
            <a:endParaRPr lang="en-US" sz="1700" dirty="0"/>
          </a:p>
          <a:p>
            <a:endParaRPr lang="en-US" sz="1700" dirty="0"/>
          </a:p>
          <a:p>
            <a:endParaRPr lang="en-US" sz="1700" dirty="0"/>
          </a:p>
          <a:p>
            <a:r>
              <a:rPr lang="en-US" sz="1700" dirty="0"/>
              <a:t>User not available in target while triggering the Leaver Event</a:t>
            </a:r>
          </a:p>
        </p:txBody>
      </p:sp>
      <p:pic>
        <p:nvPicPr>
          <p:cNvPr id="9" name="Picture 8">
            <a:extLst>
              <a:ext uri="{FF2B5EF4-FFF2-40B4-BE49-F238E27FC236}">
                <a16:creationId xmlns:a16="http://schemas.microsoft.com/office/drawing/2014/main" id="{1EC68140-7731-F4EE-6863-285BB8449BEE}"/>
              </a:ext>
            </a:extLst>
          </p:cNvPr>
          <p:cNvPicPr>
            <a:picLocks noChangeAspect="1"/>
          </p:cNvPicPr>
          <p:nvPr/>
        </p:nvPicPr>
        <p:blipFill>
          <a:blip r:embed="rId2"/>
          <a:stretch>
            <a:fillRect/>
          </a:stretch>
        </p:blipFill>
        <p:spPr>
          <a:xfrm>
            <a:off x="562994" y="2669529"/>
            <a:ext cx="7621064" cy="1867161"/>
          </a:xfrm>
          <a:prstGeom prst="rect">
            <a:avLst/>
          </a:prstGeom>
        </p:spPr>
      </p:pic>
      <p:pic>
        <p:nvPicPr>
          <p:cNvPr id="10" name="Picture 9">
            <a:extLst>
              <a:ext uri="{FF2B5EF4-FFF2-40B4-BE49-F238E27FC236}">
                <a16:creationId xmlns:a16="http://schemas.microsoft.com/office/drawing/2014/main" id="{4F584BA7-2102-A194-0CCA-AE60FC2B44AD}"/>
              </a:ext>
            </a:extLst>
          </p:cNvPr>
          <p:cNvPicPr>
            <a:picLocks noChangeAspect="1"/>
          </p:cNvPicPr>
          <p:nvPr/>
        </p:nvPicPr>
        <p:blipFill>
          <a:blip r:embed="rId3"/>
          <a:stretch>
            <a:fillRect/>
          </a:stretch>
        </p:blipFill>
        <p:spPr>
          <a:xfrm>
            <a:off x="562994" y="1602493"/>
            <a:ext cx="7144747" cy="655502"/>
          </a:xfrm>
          <a:prstGeom prst="rect">
            <a:avLst/>
          </a:prstGeom>
        </p:spPr>
      </p:pic>
      <p:pic>
        <p:nvPicPr>
          <p:cNvPr id="12" name="Picture 11">
            <a:extLst>
              <a:ext uri="{FF2B5EF4-FFF2-40B4-BE49-F238E27FC236}">
                <a16:creationId xmlns:a16="http://schemas.microsoft.com/office/drawing/2014/main" id="{F9F3E025-943C-8AD4-447C-A9AAFCCD1107}"/>
              </a:ext>
            </a:extLst>
          </p:cNvPr>
          <p:cNvPicPr>
            <a:picLocks noChangeAspect="1"/>
          </p:cNvPicPr>
          <p:nvPr/>
        </p:nvPicPr>
        <p:blipFill>
          <a:blip r:embed="rId4"/>
          <a:stretch>
            <a:fillRect/>
          </a:stretch>
        </p:blipFill>
        <p:spPr>
          <a:xfrm>
            <a:off x="562994" y="4813189"/>
            <a:ext cx="7554379" cy="1848108"/>
          </a:xfrm>
          <a:prstGeom prst="rect">
            <a:avLst/>
          </a:prstGeom>
        </p:spPr>
      </p:pic>
    </p:spTree>
    <p:extLst>
      <p:ext uri="{BB962C8B-B14F-4D97-AF65-F5344CB8AC3E}">
        <p14:creationId xmlns:p14="http://schemas.microsoft.com/office/powerpoint/2010/main" val="267306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E1B0F827-19BD-DD3C-74FE-F3B1650F443A}"/>
              </a:ext>
            </a:extLst>
          </p:cNvPr>
          <p:cNvSpPr/>
          <p:nvPr/>
        </p:nvSpPr>
        <p:spPr>
          <a:xfrm>
            <a:off x="739609" y="297512"/>
            <a:ext cx="6796906" cy="2934257"/>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38" name="Rectangle 137">
            <a:extLst>
              <a:ext uri="{FF2B5EF4-FFF2-40B4-BE49-F238E27FC236}">
                <a16:creationId xmlns:a16="http://schemas.microsoft.com/office/drawing/2014/main" id="{CC96F784-E1D3-8C77-E0BE-76FE8354F26D}"/>
              </a:ext>
            </a:extLst>
          </p:cNvPr>
          <p:cNvSpPr>
            <a:spLocks/>
          </p:cNvSpPr>
          <p:nvPr/>
        </p:nvSpPr>
        <p:spPr>
          <a:xfrm>
            <a:off x="860748" y="370849"/>
            <a:ext cx="1584999" cy="815053"/>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Workday Aggregation task for Terminated users</a:t>
            </a:r>
            <a:b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b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(Midnight PST)</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39" name="Diamond 138">
            <a:extLst>
              <a:ext uri="{FF2B5EF4-FFF2-40B4-BE49-F238E27FC236}">
                <a16:creationId xmlns:a16="http://schemas.microsoft.com/office/drawing/2014/main" id="{ECD2C32D-2C61-8EA3-E4A6-48CB7C9E26F1}"/>
              </a:ext>
            </a:extLst>
          </p:cNvPr>
          <p:cNvSpPr/>
          <p:nvPr/>
        </p:nvSpPr>
        <p:spPr>
          <a:xfrm>
            <a:off x="2864867" y="344815"/>
            <a:ext cx="1823751" cy="744855"/>
          </a:xfrm>
          <a:prstGeom prst="diamond">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just">
              <a:lnSpc>
                <a:spcPct val="115000"/>
              </a:lnSpc>
              <a:spcBef>
                <a:spcPts val="0"/>
              </a:spcBef>
              <a:spcAft>
                <a:spcPts val="800"/>
              </a:spcAft>
            </a:pPr>
            <a:r>
              <a:rPr lang="en-US" sz="1000" kern="10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Workday File Transfer</a:t>
            </a:r>
            <a:endParaRPr lang="en-US" sz="1000" kern="10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40" name="Rectangle 139">
            <a:extLst>
              <a:ext uri="{FF2B5EF4-FFF2-40B4-BE49-F238E27FC236}">
                <a16:creationId xmlns:a16="http://schemas.microsoft.com/office/drawing/2014/main" id="{D73C3EAD-F0A9-A0CB-770C-253925E9EFF9}"/>
              </a:ext>
            </a:extLst>
          </p:cNvPr>
          <p:cNvSpPr>
            <a:spLocks/>
          </p:cNvSpPr>
          <p:nvPr/>
        </p:nvSpPr>
        <p:spPr>
          <a:xfrm>
            <a:off x="2916937" y="1374785"/>
            <a:ext cx="1532368" cy="54419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Get the terminated users from WD</a:t>
            </a:r>
            <a:endParaRPr lang="en-US" sz="1000" kern="10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41" name="Rectangle 140">
            <a:extLst>
              <a:ext uri="{FF2B5EF4-FFF2-40B4-BE49-F238E27FC236}">
                <a16:creationId xmlns:a16="http://schemas.microsoft.com/office/drawing/2014/main" id="{26E6E927-3815-5C15-4E0D-17A4C0073142}"/>
              </a:ext>
            </a:extLst>
          </p:cNvPr>
          <p:cNvSpPr/>
          <p:nvPr/>
        </p:nvSpPr>
        <p:spPr>
          <a:xfrm>
            <a:off x="4541467" y="2163396"/>
            <a:ext cx="1823751" cy="63944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Store/</a:t>
            </a:r>
            <a:r>
              <a:rPr lang="en-US" sz="1000" kern="100" dirty="0">
                <a:solidFill>
                  <a:schemeClr val="accent5">
                    <a:lumMod val="75000"/>
                  </a:schemeClr>
                </a:solidFill>
                <a:latin typeface="Tahoma" panose="020B0604030504040204" pitchFamily="34" charset="0"/>
                <a:ea typeface="Aptos" panose="020B0004020202020204" pitchFamily="34" charset="0"/>
                <a:cs typeface="Times New Roman" panose="02020603050405020304" pitchFamily="18" charset="0"/>
              </a:rPr>
              <a:t>verify</a:t>
            </a: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 the termed users in S3 bucket as file OR in custom table</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42" name="Rectangle 141">
            <a:extLst>
              <a:ext uri="{FF2B5EF4-FFF2-40B4-BE49-F238E27FC236}">
                <a16:creationId xmlns:a16="http://schemas.microsoft.com/office/drawing/2014/main" id="{3B20424D-3A90-2D5E-9CB6-29B3C94A7689}"/>
              </a:ext>
            </a:extLst>
          </p:cNvPr>
          <p:cNvSpPr/>
          <p:nvPr/>
        </p:nvSpPr>
        <p:spPr>
          <a:xfrm>
            <a:off x="4659377" y="1268456"/>
            <a:ext cx="1929348" cy="68534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000" kern="10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Replace the main file/table with latest data and take the backup of old data</a:t>
            </a:r>
            <a:endParaRPr lang="en-US" sz="1000" kern="10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43" name="Rectangle 142">
            <a:extLst>
              <a:ext uri="{FF2B5EF4-FFF2-40B4-BE49-F238E27FC236}">
                <a16:creationId xmlns:a16="http://schemas.microsoft.com/office/drawing/2014/main" id="{478549AA-A291-008C-848B-EE1CF4DF7B9C}"/>
              </a:ext>
            </a:extLst>
          </p:cNvPr>
          <p:cNvSpPr>
            <a:spLocks/>
          </p:cNvSpPr>
          <p:nvPr/>
        </p:nvSpPr>
        <p:spPr>
          <a:xfrm>
            <a:off x="828861" y="1304548"/>
            <a:ext cx="1638300" cy="8103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Internal task of IIQ to find the termed users with effective end date as ‘sysdate’</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44" name="Cylinder 143">
            <a:extLst>
              <a:ext uri="{FF2B5EF4-FFF2-40B4-BE49-F238E27FC236}">
                <a16:creationId xmlns:a16="http://schemas.microsoft.com/office/drawing/2014/main" id="{2E8ABAD8-3A86-321E-FC38-063638BE2A19}"/>
              </a:ext>
            </a:extLst>
          </p:cNvPr>
          <p:cNvSpPr/>
          <p:nvPr/>
        </p:nvSpPr>
        <p:spPr>
          <a:xfrm>
            <a:off x="6557824" y="2029997"/>
            <a:ext cx="914400" cy="846564"/>
          </a:xfrm>
          <a:prstGeom prst="ca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Custom table or file in S3 bucket</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45" name="Cylinder 144">
            <a:extLst>
              <a:ext uri="{FF2B5EF4-FFF2-40B4-BE49-F238E27FC236}">
                <a16:creationId xmlns:a16="http://schemas.microsoft.com/office/drawing/2014/main" id="{216348A6-8E99-76F4-CA2F-0DECD13A223A}"/>
              </a:ext>
            </a:extLst>
          </p:cNvPr>
          <p:cNvSpPr/>
          <p:nvPr/>
        </p:nvSpPr>
        <p:spPr>
          <a:xfrm>
            <a:off x="5020057" y="348624"/>
            <a:ext cx="1345162" cy="812081"/>
          </a:xfrm>
          <a:prstGeom prst="ca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Old tables/files containing historic data</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46" name="Rectangle 145">
            <a:extLst>
              <a:ext uri="{FF2B5EF4-FFF2-40B4-BE49-F238E27FC236}">
                <a16:creationId xmlns:a16="http://schemas.microsoft.com/office/drawing/2014/main" id="{8DE08ABA-045B-9E31-948F-974852EA213B}"/>
              </a:ext>
            </a:extLst>
          </p:cNvPr>
          <p:cNvSpPr>
            <a:spLocks/>
          </p:cNvSpPr>
          <p:nvPr/>
        </p:nvSpPr>
        <p:spPr>
          <a:xfrm>
            <a:off x="833502" y="2233941"/>
            <a:ext cx="2031365" cy="87687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Call SPT_IDENTITY to retrieve User Status, Employee Number, Inactive, NEEDS_REFRESH</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47" name="Cylinder 146">
            <a:extLst>
              <a:ext uri="{FF2B5EF4-FFF2-40B4-BE49-F238E27FC236}">
                <a16:creationId xmlns:a16="http://schemas.microsoft.com/office/drawing/2014/main" id="{2708C00A-EC92-75D5-5DAC-C719D35E354A}"/>
              </a:ext>
            </a:extLst>
          </p:cNvPr>
          <p:cNvSpPr/>
          <p:nvPr/>
        </p:nvSpPr>
        <p:spPr>
          <a:xfrm>
            <a:off x="3115720" y="2253069"/>
            <a:ext cx="1233141" cy="575945"/>
          </a:xfrm>
          <a:prstGeom prst="ca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SPT_IDENTITY table</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62" name="Rectangle 161">
            <a:extLst>
              <a:ext uri="{FF2B5EF4-FFF2-40B4-BE49-F238E27FC236}">
                <a16:creationId xmlns:a16="http://schemas.microsoft.com/office/drawing/2014/main" id="{6817BE2F-0827-888A-DDD9-831AA2438108}"/>
              </a:ext>
            </a:extLst>
          </p:cNvPr>
          <p:cNvSpPr>
            <a:spLocks/>
          </p:cNvSpPr>
          <p:nvPr/>
        </p:nvSpPr>
        <p:spPr>
          <a:xfrm>
            <a:off x="9884956" y="1754060"/>
            <a:ext cx="1922145" cy="42383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4. Refresh Terminated Users Task</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63" name="Rectangle 162">
            <a:extLst>
              <a:ext uri="{FF2B5EF4-FFF2-40B4-BE49-F238E27FC236}">
                <a16:creationId xmlns:a16="http://schemas.microsoft.com/office/drawing/2014/main" id="{B7245425-0F14-8416-9E0C-C18D5B3D8FA9}"/>
              </a:ext>
            </a:extLst>
          </p:cNvPr>
          <p:cNvSpPr>
            <a:spLocks/>
          </p:cNvSpPr>
          <p:nvPr/>
        </p:nvSpPr>
        <p:spPr>
          <a:xfrm>
            <a:off x="7739267" y="1496267"/>
            <a:ext cx="1908175" cy="71111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4.1 Workday Bulk Aggregation Task for terminated users</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64" name="Rectangle 163">
            <a:extLst>
              <a:ext uri="{FF2B5EF4-FFF2-40B4-BE49-F238E27FC236}">
                <a16:creationId xmlns:a16="http://schemas.microsoft.com/office/drawing/2014/main" id="{F5AA8957-856A-BA5E-5899-D2D7F92E4554}"/>
              </a:ext>
            </a:extLst>
          </p:cNvPr>
          <p:cNvSpPr>
            <a:spLocks/>
          </p:cNvSpPr>
          <p:nvPr/>
        </p:nvSpPr>
        <p:spPr>
          <a:xfrm>
            <a:off x="7795039" y="2477675"/>
            <a:ext cx="1921394" cy="71111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Fetch Users from Custom table to do bulk WD Aggregation</a:t>
            </a:r>
            <a:endParaRPr lang="en-US" sz="1000" kern="10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65" name="Rectangle 164">
            <a:extLst>
              <a:ext uri="{FF2B5EF4-FFF2-40B4-BE49-F238E27FC236}">
                <a16:creationId xmlns:a16="http://schemas.microsoft.com/office/drawing/2014/main" id="{3B1A9735-7613-3173-CE6D-EC64D2C66156}"/>
              </a:ext>
            </a:extLst>
          </p:cNvPr>
          <p:cNvSpPr>
            <a:spLocks/>
          </p:cNvSpPr>
          <p:nvPr/>
        </p:nvSpPr>
        <p:spPr>
          <a:xfrm>
            <a:off x="7818758" y="351719"/>
            <a:ext cx="1711959" cy="866993"/>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Workday Delta Aggregation and Identity Refresh Synchronize Attributes Sequential Task</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66" name="Rectangle 165">
            <a:extLst>
              <a:ext uri="{FF2B5EF4-FFF2-40B4-BE49-F238E27FC236}">
                <a16:creationId xmlns:a16="http://schemas.microsoft.com/office/drawing/2014/main" id="{CE2DF0A7-6AD4-0088-EA79-C59F2790E84E}"/>
              </a:ext>
            </a:extLst>
          </p:cNvPr>
          <p:cNvSpPr>
            <a:spLocks/>
          </p:cNvSpPr>
          <p:nvPr/>
        </p:nvSpPr>
        <p:spPr>
          <a:xfrm>
            <a:off x="9789239" y="351720"/>
            <a:ext cx="2080625" cy="11902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342900" marR="0" lvl="0" indent="-342900">
              <a:lnSpc>
                <a:spcPct val="115000"/>
              </a:lnSpc>
              <a:spcBef>
                <a:spcPts val="0"/>
              </a:spcBef>
              <a:spcAft>
                <a:spcPts val="0"/>
              </a:spcAft>
              <a:buFont typeface="+mj-lt"/>
              <a:buAutoNum type="arabicPeriod"/>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Workday Delta Aggregation</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Refresh Identity Cube for Synch Attribute</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Font typeface="+mj-lt"/>
              <a:buAutoNum type="arabicPeriod"/>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Refresh Identity Cube for Role Assignment</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70" name="Diamond 169">
            <a:extLst>
              <a:ext uri="{FF2B5EF4-FFF2-40B4-BE49-F238E27FC236}">
                <a16:creationId xmlns:a16="http://schemas.microsoft.com/office/drawing/2014/main" id="{ABD909CF-E47E-6CB6-CC5D-E45A328237C8}"/>
              </a:ext>
            </a:extLst>
          </p:cNvPr>
          <p:cNvSpPr/>
          <p:nvPr/>
        </p:nvSpPr>
        <p:spPr>
          <a:xfrm>
            <a:off x="10012903" y="2459720"/>
            <a:ext cx="1610239" cy="857250"/>
          </a:xfrm>
          <a:prstGeom prst="diamond">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NEEDS_REFRESH = 0</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75" name="Rectangle 174">
            <a:extLst>
              <a:ext uri="{FF2B5EF4-FFF2-40B4-BE49-F238E27FC236}">
                <a16:creationId xmlns:a16="http://schemas.microsoft.com/office/drawing/2014/main" id="{C671172B-C96D-5FDC-744B-F095E7D609A0}"/>
              </a:ext>
            </a:extLst>
          </p:cNvPr>
          <p:cNvSpPr>
            <a:spLocks/>
          </p:cNvSpPr>
          <p:nvPr/>
        </p:nvSpPr>
        <p:spPr>
          <a:xfrm>
            <a:off x="7444425" y="4645091"/>
            <a:ext cx="1902460" cy="44073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4.2 Bulk Single Identity Refresh Task</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76" name="Rectangle 175">
            <a:extLst>
              <a:ext uri="{FF2B5EF4-FFF2-40B4-BE49-F238E27FC236}">
                <a16:creationId xmlns:a16="http://schemas.microsoft.com/office/drawing/2014/main" id="{91AF7A8B-553F-0DD7-6755-AAC9D5B0001A}"/>
              </a:ext>
            </a:extLst>
          </p:cNvPr>
          <p:cNvSpPr>
            <a:spLocks/>
          </p:cNvSpPr>
          <p:nvPr/>
        </p:nvSpPr>
        <p:spPr>
          <a:xfrm>
            <a:off x="7637564" y="3627928"/>
            <a:ext cx="1844362" cy="658333"/>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Ensure all users are refreshed with NEEDS_REFRESH value 0</a:t>
            </a:r>
            <a:endParaRPr lang="en-US" sz="1000" kern="10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77" name="Rectangle 176">
            <a:extLst>
              <a:ext uri="{FF2B5EF4-FFF2-40B4-BE49-F238E27FC236}">
                <a16:creationId xmlns:a16="http://schemas.microsoft.com/office/drawing/2014/main" id="{024E0FB0-A783-43B3-988A-1592DD83813C}"/>
              </a:ext>
            </a:extLst>
          </p:cNvPr>
          <p:cNvSpPr>
            <a:spLocks/>
          </p:cNvSpPr>
          <p:nvPr/>
        </p:nvSpPr>
        <p:spPr>
          <a:xfrm>
            <a:off x="9654648" y="4388287"/>
            <a:ext cx="2247833" cy="4222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Workday Bulk Aggregation task is complete</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78" name="Rectangle 177">
            <a:extLst>
              <a:ext uri="{FF2B5EF4-FFF2-40B4-BE49-F238E27FC236}">
                <a16:creationId xmlns:a16="http://schemas.microsoft.com/office/drawing/2014/main" id="{3B7F46D1-F805-9216-93F6-D3EBC6D7AA6C}"/>
              </a:ext>
            </a:extLst>
          </p:cNvPr>
          <p:cNvSpPr>
            <a:spLocks/>
          </p:cNvSpPr>
          <p:nvPr/>
        </p:nvSpPr>
        <p:spPr>
          <a:xfrm>
            <a:off x="9617760" y="3598798"/>
            <a:ext cx="2282190" cy="595578"/>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Feed the users in WD Bulk Aggregation &amp; Bulk single Identity refresh task at same time</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303" name="Rectangle 302">
            <a:extLst>
              <a:ext uri="{FF2B5EF4-FFF2-40B4-BE49-F238E27FC236}">
                <a16:creationId xmlns:a16="http://schemas.microsoft.com/office/drawing/2014/main" id="{C6C280BD-BCBA-8A85-7057-4AB2EDA3769F}"/>
              </a:ext>
            </a:extLst>
          </p:cNvPr>
          <p:cNvSpPr>
            <a:spLocks/>
          </p:cNvSpPr>
          <p:nvPr/>
        </p:nvSpPr>
        <p:spPr>
          <a:xfrm>
            <a:off x="2354403" y="3444225"/>
            <a:ext cx="2472355" cy="90641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Confirmed all users are refreshed with NEEDS_REFRESH = 0, Discard ‘Active’ users as they REHIRED. Accept only users with Inactive = true</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304" name="Rectangle 303">
            <a:extLst>
              <a:ext uri="{FF2B5EF4-FFF2-40B4-BE49-F238E27FC236}">
                <a16:creationId xmlns:a16="http://schemas.microsoft.com/office/drawing/2014/main" id="{2A83B6ED-EDE6-0BFA-C4CB-64F85DA47E86}"/>
              </a:ext>
            </a:extLst>
          </p:cNvPr>
          <p:cNvSpPr>
            <a:spLocks/>
          </p:cNvSpPr>
          <p:nvPr/>
        </p:nvSpPr>
        <p:spPr>
          <a:xfrm>
            <a:off x="650856" y="4261012"/>
            <a:ext cx="1520986" cy="52006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OIG Bulk Aggregation Single Account</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305" name="Rectangle 304">
            <a:extLst>
              <a:ext uri="{FF2B5EF4-FFF2-40B4-BE49-F238E27FC236}">
                <a16:creationId xmlns:a16="http://schemas.microsoft.com/office/drawing/2014/main" id="{8E8FF8EB-855A-163D-BB97-6B0C018C9367}"/>
              </a:ext>
            </a:extLst>
          </p:cNvPr>
          <p:cNvSpPr>
            <a:spLocks/>
          </p:cNvSpPr>
          <p:nvPr/>
        </p:nvSpPr>
        <p:spPr>
          <a:xfrm>
            <a:off x="2341551" y="4695418"/>
            <a:ext cx="3521803" cy="1669248"/>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Verification of below values from respective applications.</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USER_STATUS = ACTIVE in OIG</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userAccountControl = 514, bbyHREmployeeStatus = Inactive in AD</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ds-pwp-account-disabled = true, bbEmploymentStatus = Inactive in OUD</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Font typeface="+mj-lt"/>
              <a:buAutoNum type="arabicPeriod"/>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EMP_TYP_CDE, EMP_STAT_CDE = Inactive in Lenel</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306" name="Diamond 305">
            <a:extLst>
              <a:ext uri="{FF2B5EF4-FFF2-40B4-BE49-F238E27FC236}">
                <a16:creationId xmlns:a16="http://schemas.microsoft.com/office/drawing/2014/main" id="{516B97C6-E959-2A98-385D-748563BBC9D6}"/>
              </a:ext>
            </a:extLst>
          </p:cNvPr>
          <p:cNvSpPr/>
          <p:nvPr/>
        </p:nvSpPr>
        <p:spPr>
          <a:xfrm>
            <a:off x="6017955" y="5137044"/>
            <a:ext cx="1191260" cy="847725"/>
          </a:xfrm>
          <a:prstGeom prst="diamond">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If true</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307" name="Rectangle 306">
            <a:extLst>
              <a:ext uri="{FF2B5EF4-FFF2-40B4-BE49-F238E27FC236}">
                <a16:creationId xmlns:a16="http://schemas.microsoft.com/office/drawing/2014/main" id="{C9E1AECF-0E3A-D9D3-3C69-F6BD8CB5EE42}"/>
              </a:ext>
            </a:extLst>
          </p:cNvPr>
          <p:cNvSpPr>
            <a:spLocks/>
          </p:cNvSpPr>
          <p:nvPr/>
        </p:nvSpPr>
        <p:spPr>
          <a:xfrm>
            <a:off x="650856" y="4858236"/>
            <a:ext cx="1520986" cy="49974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AD Bulk Aggregation Single Account</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308" name="Rectangle 307">
            <a:extLst>
              <a:ext uri="{FF2B5EF4-FFF2-40B4-BE49-F238E27FC236}">
                <a16:creationId xmlns:a16="http://schemas.microsoft.com/office/drawing/2014/main" id="{3A18DD68-FB1E-2EB6-D134-64CDA6B77FBA}"/>
              </a:ext>
            </a:extLst>
          </p:cNvPr>
          <p:cNvSpPr>
            <a:spLocks/>
          </p:cNvSpPr>
          <p:nvPr/>
        </p:nvSpPr>
        <p:spPr>
          <a:xfrm>
            <a:off x="647103" y="5445314"/>
            <a:ext cx="1507603" cy="49974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OUD Bulk Aggregation Single Account</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309" name="Rectangle 308">
            <a:extLst>
              <a:ext uri="{FF2B5EF4-FFF2-40B4-BE49-F238E27FC236}">
                <a16:creationId xmlns:a16="http://schemas.microsoft.com/office/drawing/2014/main" id="{C3F071E0-9F42-7202-CD9E-7D18B8FD6F1D}"/>
              </a:ext>
            </a:extLst>
          </p:cNvPr>
          <p:cNvSpPr>
            <a:spLocks/>
          </p:cNvSpPr>
          <p:nvPr/>
        </p:nvSpPr>
        <p:spPr>
          <a:xfrm>
            <a:off x="630226" y="6041468"/>
            <a:ext cx="1562246" cy="43683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LENEL Bulk Aggregation Single Account</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318" name="Rectangle 317">
            <a:extLst>
              <a:ext uri="{FF2B5EF4-FFF2-40B4-BE49-F238E27FC236}">
                <a16:creationId xmlns:a16="http://schemas.microsoft.com/office/drawing/2014/main" id="{1F0F16AB-BAF2-ED21-B26B-4A8002547728}"/>
              </a:ext>
            </a:extLst>
          </p:cNvPr>
          <p:cNvSpPr>
            <a:spLocks/>
          </p:cNvSpPr>
          <p:nvPr/>
        </p:nvSpPr>
        <p:spPr>
          <a:xfrm>
            <a:off x="6139058" y="6189724"/>
            <a:ext cx="797092" cy="41550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Else Exit</a:t>
            </a:r>
            <a:endParaRPr lang="en-US" sz="1000" kern="100">
              <a:solidFill>
                <a:schemeClr val="accent4">
                  <a:lumMod val="75000"/>
                </a:schemeClr>
              </a:solidFill>
              <a:effectLst/>
              <a:ea typeface="Aptos" panose="020B0004020202020204" pitchFamily="34" charset="0"/>
              <a:cs typeface="Times New Roman" panose="02020603050405020304" pitchFamily="18" charset="0"/>
            </a:endParaRPr>
          </a:p>
        </p:txBody>
      </p:sp>
      <p:sp>
        <p:nvSpPr>
          <p:cNvPr id="326" name="Diamond 325">
            <a:extLst>
              <a:ext uri="{FF2B5EF4-FFF2-40B4-BE49-F238E27FC236}">
                <a16:creationId xmlns:a16="http://schemas.microsoft.com/office/drawing/2014/main" id="{DC56C010-21D7-EE3A-4621-11CC1A808967}"/>
              </a:ext>
            </a:extLst>
          </p:cNvPr>
          <p:cNvSpPr/>
          <p:nvPr/>
        </p:nvSpPr>
        <p:spPr>
          <a:xfrm>
            <a:off x="5920973" y="4099292"/>
            <a:ext cx="1426284" cy="847725"/>
          </a:xfrm>
          <a:prstGeom prst="diamond">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Connect IIQ DB</a:t>
            </a:r>
            <a:r>
              <a:rPr lang="en-US" sz="1000" kern="100" dirty="0">
                <a:solidFill>
                  <a:schemeClr val="accent4">
                    <a:lumMod val="75000"/>
                  </a:schemeClr>
                </a:solidFill>
                <a:latin typeface="Tahoma" panose="020B0604030504040204" pitchFamily="34" charset="0"/>
                <a:ea typeface="Aptos" panose="020B0004020202020204" pitchFamily="34" charset="0"/>
                <a:cs typeface="Times New Roman" panose="02020603050405020304" pitchFamily="18" charset="0"/>
              </a:rPr>
              <a:t>/ Read File</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329" name="Rectangle 328">
            <a:extLst>
              <a:ext uri="{FF2B5EF4-FFF2-40B4-BE49-F238E27FC236}">
                <a16:creationId xmlns:a16="http://schemas.microsoft.com/office/drawing/2014/main" id="{EF833AB7-E88E-1951-E366-B204EABA47BC}"/>
              </a:ext>
            </a:extLst>
          </p:cNvPr>
          <p:cNvSpPr/>
          <p:nvPr/>
        </p:nvSpPr>
        <p:spPr>
          <a:xfrm>
            <a:off x="7653279" y="5545546"/>
            <a:ext cx="1590675" cy="598168"/>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000" kern="10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updated the value CUSTOM_LEAVER = 1 in custom table</a:t>
            </a:r>
            <a:endParaRPr lang="en-US" sz="1000" kern="100">
              <a:solidFill>
                <a:schemeClr val="accent4">
                  <a:lumMod val="75000"/>
                </a:schemeClr>
              </a:solidFill>
              <a:effectLst/>
              <a:ea typeface="Aptos" panose="020B0004020202020204" pitchFamily="34" charset="0"/>
              <a:cs typeface="Times New Roman" panose="02020603050405020304" pitchFamily="18" charset="0"/>
            </a:endParaRPr>
          </a:p>
        </p:txBody>
      </p:sp>
      <p:sp>
        <p:nvSpPr>
          <p:cNvPr id="333" name="Rectangle 332">
            <a:extLst>
              <a:ext uri="{FF2B5EF4-FFF2-40B4-BE49-F238E27FC236}">
                <a16:creationId xmlns:a16="http://schemas.microsoft.com/office/drawing/2014/main" id="{D9CCE15F-943B-6377-FA49-0664FCABBF22}"/>
              </a:ext>
            </a:extLst>
          </p:cNvPr>
          <p:cNvSpPr/>
          <p:nvPr/>
        </p:nvSpPr>
        <p:spPr>
          <a:xfrm>
            <a:off x="5417611" y="3381547"/>
            <a:ext cx="1749491" cy="5695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update the value CUSTOM_LEAVER = 1 in custom table</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cxnSp>
        <p:nvCxnSpPr>
          <p:cNvPr id="339" name="Straight Connector 338">
            <a:extLst>
              <a:ext uri="{FF2B5EF4-FFF2-40B4-BE49-F238E27FC236}">
                <a16:creationId xmlns:a16="http://schemas.microsoft.com/office/drawing/2014/main" id="{9C5B4A2D-CC4D-C603-3C62-136401EA4453}"/>
              </a:ext>
            </a:extLst>
          </p:cNvPr>
          <p:cNvCxnSpPr>
            <a:cxnSpLocks/>
          </p:cNvCxnSpPr>
          <p:nvPr/>
        </p:nvCxnSpPr>
        <p:spPr>
          <a:xfrm>
            <a:off x="11986591" y="234012"/>
            <a:ext cx="0" cy="2019057"/>
          </a:xfrm>
          <a:prstGeom prst="line">
            <a:avLst/>
          </a:prstGeom>
        </p:spPr>
        <p:style>
          <a:lnRef idx="3">
            <a:schemeClr val="accent2"/>
          </a:lnRef>
          <a:fillRef idx="0">
            <a:schemeClr val="accent2"/>
          </a:fillRef>
          <a:effectRef idx="2">
            <a:schemeClr val="accent2"/>
          </a:effectRef>
          <a:fontRef idx="minor">
            <a:schemeClr val="tx1"/>
          </a:fontRef>
        </p:style>
      </p:cxnSp>
      <p:sp>
        <p:nvSpPr>
          <p:cNvPr id="370" name="Rectangle 369">
            <a:extLst>
              <a:ext uri="{FF2B5EF4-FFF2-40B4-BE49-F238E27FC236}">
                <a16:creationId xmlns:a16="http://schemas.microsoft.com/office/drawing/2014/main" id="{D4D15FA1-C982-854C-F015-420BFC5A2C0A}"/>
              </a:ext>
            </a:extLst>
          </p:cNvPr>
          <p:cNvSpPr/>
          <p:nvPr/>
        </p:nvSpPr>
        <p:spPr>
          <a:xfrm>
            <a:off x="9664042" y="5093367"/>
            <a:ext cx="2383293" cy="154749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Trigger Leaver Event for those users CUSTOM_LEAVER = 1</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a:p>
            <a:pPr marL="457200" marR="0" indent="-228600" algn="just">
              <a:lnSpc>
                <a:spcPct val="115000"/>
              </a:lnSpc>
              <a:spcBef>
                <a:spcPts val="0"/>
              </a:spcBef>
              <a:spcAft>
                <a:spcPts val="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1. Task: BBY Update Rapid Setup Attribute Task</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a:p>
            <a:pPr marL="457200" marR="0" indent="-228600" algn="just">
              <a:lnSpc>
                <a:spcPct val="115000"/>
              </a:lnSpc>
              <a:spcBef>
                <a:spcPts val="0"/>
              </a:spcBef>
              <a:spcAft>
                <a:spcPts val="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2. Rule: WDBulkAggregation</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a:p>
            <a:pPr marL="457200" marR="0" indent="-228600" algn="just">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3. Run 'Single Identity Refresh Job'</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371" name="Diamond 370">
            <a:extLst>
              <a:ext uri="{FF2B5EF4-FFF2-40B4-BE49-F238E27FC236}">
                <a16:creationId xmlns:a16="http://schemas.microsoft.com/office/drawing/2014/main" id="{A58BDAD9-1CC3-340C-E198-0561C34D9CB9}"/>
              </a:ext>
            </a:extLst>
          </p:cNvPr>
          <p:cNvSpPr/>
          <p:nvPr/>
        </p:nvSpPr>
        <p:spPr>
          <a:xfrm>
            <a:off x="537104" y="3505681"/>
            <a:ext cx="1391681" cy="712470"/>
          </a:xfrm>
          <a:prstGeom prst="diamond">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000" kern="10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Inactive = true</a:t>
            </a:r>
            <a:endParaRPr lang="en-US" sz="1000" kern="100">
              <a:solidFill>
                <a:schemeClr val="accent4">
                  <a:lumMod val="75000"/>
                </a:schemeClr>
              </a:solidFill>
              <a:effectLst/>
              <a:ea typeface="Aptos" panose="020B0004020202020204" pitchFamily="34" charset="0"/>
              <a:cs typeface="Times New Roman" panose="02020603050405020304" pitchFamily="18" charset="0"/>
            </a:endParaRPr>
          </a:p>
        </p:txBody>
      </p:sp>
      <p:cxnSp>
        <p:nvCxnSpPr>
          <p:cNvPr id="375" name="Straight Connector 374">
            <a:extLst>
              <a:ext uri="{FF2B5EF4-FFF2-40B4-BE49-F238E27FC236}">
                <a16:creationId xmlns:a16="http://schemas.microsoft.com/office/drawing/2014/main" id="{0C558E46-6229-2B8C-8D78-1EEA7563E8C4}"/>
              </a:ext>
            </a:extLst>
          </p:cNvPr>
          <p:cNvCxnSpPr>
            <a:cxnSpLocks/>
            <a:stCxn id="326" idx="1"/>
          </p:cNvCxnSpPr>
          <p:nvPr/>
        </p:nvCxnSpPr>
        <p:spPr>
          <a:xfrm flipH="1" flipV="1">
            <a:off x="5123864" y="4517027"/>
            <a:ext cx="797109" cy="6128"/>
          </a:xfrm>
          <a:prstGeom prst="line">
            <a:avLst/>
          </a:prstGeom>
        </p:spPr>
        <p:style>
          <a:lnRef idx="3">
            <a:schemeClr val="accent5"/>
          </a:lnRef>
          <a:fillRef idx="0">
            <a:schemeClr val="accent5"/>
          </a:fillRef>
          <a:effectRef idx="2">
            <a:schemeClr val="accent5"/>
          </a:effectRef>
          <a:fontRef idx="minor">
            <a:schemeClr val="tx1"/>
          </a:fontRef>
        </p:style>
      </p:cxnSp>
      <p:cxnSp>
        <p:nvCxnSpPr>
          <p:cNvPr id="379" name="Straight Connector 378">
            <a:extLst>
              <a:ext uri="{FF2B5EF4-FFF2-40B4-BE49-F238E27FC236}">
                <a16:creationId xmlns:a16="http://schemas.microsoft.com/office/drawing/2014/main" id="{DC7AD3F9-75E8-F395-F9AE-987F6F8CC103}"/>
              </a:ext>
            </a:extLst>
          </p:cNvPr>
          <p:cNvCxnSpPr/>
          <p:nvPr/>
        </p:nvCxnSpPr>
        <p:spPr>
          <a:xfrm flipV="1">
            <a:off x="5118100" y="3314120"/>
            <a:ext cx="0" cy="1213959"/>
          </a:xfrm>
          <a:prstGeom prst="line">
            <a:avLst/>
          </a:prstGeom>
        </p:spPr>
        <p:style>
          <a:lnRef idx="3">
            <a:schemeClr val="accent5"/>
          </a:lnRef>
          <a:fillRef idx="0">
            <a:schemeClr val="accent5"/>
          </a:fillRef>
          <a:effectRef idx="2">
            <a:schemeClr val="accent5"/>
          </a:effectRef>
          <a:fontRef idx="minor">
            <a:schemeClr val="tx1"/>
          </a:fontRef>
        </p:style>
      </p:cxnSp>
      <p:cxnSp>
        <p:nvCxnSpPr>
          <p:cNvPr id="381" name="Straight Connector 380">
            <a:extLst>
              <a:ext uri="{FF2B5EF4-FFF2-40B4-BE49-F238E27FC236}">
                <a16:creationId xmlns:a16="http://schemas.microsoft.com/office/drawing/2014/main" id="{97BDCD6C-3790-04AC-9C97-F5AB1523F6CA}"/>
              </a:ext>
            </a:extLst>
          </p:cNvPr>
          <p:cNvCxnSpPr/>
          <p:nvPr/>
        </p:nvCxnSpPr>
        <p:spPr>
          <a:xfrm flipH="1">
            <a:off x="1849184" y="3316970"/>
            <a:ext cx="3281616"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85" name="Straight Arrow Connector 384">
            <a:extLst>
              <a:ext uri="{FF2B5EF4-FFF2-40B4-BE49-F238E27FC236}">
                <a16:creationId xmlns:a16="http://schemas.microsoft.com/office/drawing/2014/main" id="{715B0E12-888D-2C3C-5318-E281DC680001}"/>
              </a:ext>
            </a:extLst>
          </p:cNvPr>
          <p:cNvCxnSpPr>
            <a:endCxn id="146" idx="2"/>
          </p:cNvCxnSpPr>
          <p:nvPr/>
        </p:nvCxnSpPr>
        <p:spPr>
          <a:xfrm flipV="1">
            <a:off x="1849184" y="3110811"/>
            <a:ext cx="1" cy="2033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90" name="Straight Connector 389">
            <a:extLst>
              <a:ext uri="{FF2B5EF4-FFF2-40B4-BE49-F238E27FC236}">
                <a16:creationId xmlns:a16="http://schemas.microsoft.com/office/drawing/2014/main" id="{276045BA-9068-0737-5AAA-35FDC91B6801}"/>
              </a:ext>
            </a:extLst>
          </p:cNvPr>
          <p:cNvCxnSpPr>
            <a:cxnSpLocks/>
          </p:cNvCxnSpPr>
          <p:nvPr/>
        </p:nvCxnSpPr>
        <p:spPr>
          <a:xfrm flipV="1">
            <a:off x="6845300" y="234012"/>
            <a:ext cx="0" cy="1913629"/>
          </a:xfrm>
          <a:prstGeom prst="line">
            <a:avLst/>
          </a:prstGeom>
        </p:spPr>
        <p:style>
          <a:lnRef idx="3">
            <a:schemeClr val="accent5"/>
          </a:lnRef>
          <a:fillRef idx="0">
            <a:schemeClr val="accent5"/>
          </a:fillRef>
          <a:effectRef idx="2">
            <a:schemeClr val="accent5"/>
          </a:effectRef>
          <a:fontRef idx="minor">
            <a:schemeClr val="tx1"/>
          </a:fontRef>
        </p:style>
      </p:cxnSp>
      <p:cxnSp>
        <p:nvCxnSpPr>
          <p:cNvPr id="392" name="Straight Connector 391">
            <a:extLst>
              <a:ext uri="{FF2B5EF4-FFF2-40B4-BE49-F238E27FC236}">
                <a16:creationId xmlns:a16="http://schemas.microsoft.com/office/drawing/2014/main" id="{3EE8AE76-6B30-5EBD-0FDA-907A3C6DFA6E}"/>
              </a:ext>
            </a:extLst>
          </p:cNvPr>
          <p:cNvCxnSpPr>
            <a:cxnSpLocks/>
          </p:cNvCxnSpPr>
          <p:nvPr/>
        </p:nvCxnSpPr>
        <p:spPr>
          <a:xfrm flipH="1" flipV="1">
            <a:off x="479144" y="234012"/>
            <a:ext cx="6366156" cy="6649"/>
          </a:xfrm>
          <a:prstGeom prst="line">
            <a:avLst/>
          </a:prstGeom>
        </p:spPr>
        <p:style>
          <a:lnRef idx="3">
            <a:schemeClr val="accent5"/>
          </a:lnRef>
          <a:fillRef idx="0">
            <a:schemeClr val="accent5"/>
          </a:fillRef>
          <a:effectRef idx="2">
            <a:schemeClr val="accent5"/>
          </a:effectRef>
          <a:fontRef idx="minor">
            <a:schemeClr val="tx1"/>
          </a:fontRef>
        </p:style>
      </p:cxnSp>
      <p:cxnSp>
        <p:nvCxnSpPr>
          <p:cNvPr id="394" name="Straight Connector 393">
            <a:extLst>
              <a:ext uri="{FF2B5EF4-FFF2-40B4-BE49-F238E27FC236}">
                <a16:creationId xmlns:a16="http://schemas.microsoft.com/office/drawing/2014/main" id="{FCAD7A2C-79F5-6024-4AA5-35DD98E16C53}"/>
              </a:ext>
            </a:extLst>
          </p:cNvPr>
          <p:cNvCxnSpPr>
            <a:cxnSpLocks/>
          </p:cNvCxnSpPr>
          <p:nvPr/>
        </p:nvCxnSpPr>
        <p:spPr>
          <a:xfrm>
            <a:off x="479144" y="240661"/>
            <a:ext cx="0" cy="3133909"/>
          </a:xfrm>
          <a:prstGeom prst="line">
            <a:avLst/>
          </a:prstGeom>
        </p:spPr>
        <p:style>
          <a:lnRef idx="3">
            <a:schemeClr val="accent5"/>
          </a:lnRef>
          <a:fillRef idx="0">
            <a:schemeClr val="accent5"/>
          </a:fillRef>
          <a:effectRef idx="2">
            <a:schemeClr val="accent5"/>
          </a:effectRef>
          <a:fontRef idx="minor">
            <a:schemeClr val="tx1"/>
          </a:fontRef>
        </p:style>
      </p:cxnSp>
      <p:cxnSp>
        <p:nvCxnSpPr>
          <p:cNvPr id="396" name="Straight Connector 395">
            <a:extLst>
              <a:ext uri="{FF2B5EF4-FFF2-40B4-BE49-F238E27FC236}">
                <a16:creationId xmlns:a16="http://schemas.microsoft.com/office/drawing/2014/main" id="{840EF1C1-FCE0-73C0-D3B1-481AD75AB1ED}"/>
              </a:ext>
            </a:extLst>
          </p:cNvPr>
          <p:cNvCxnSpPr>
            <a:cxnSpLocks/>
          </p:cNvCxnSpPr>
          <p:nvPr/>
        </p:nvCxnSpPr>
        <p:spPr>
          <a:xfrm>
            <a:off x="479144" y="3374570"/>
            <a:ext cx="1449641"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400" name="Straight Arrow Connector 399">
            <a:extLst>
              <a:ext uri="{FF2B5EF4-FFF2-40B4-BE49-F238E27FC236}">
                <a16:creationId xmlns:a16="http://schemas.microsoft.com/office/drawing/2014/main" id="{6989B595-CD15-FB4B-F9A5-4F9AB29CA900}"/>
              </a:ext>
            </a:extLst>
          </p:cNvPr>
          <p:cNvCxnSpPr/>
          <p:nvPr/>
        </p:nvCxnSpPr>
        <p:spPr>
          <a:xfrm>
            <a:off x="1928785" y="3671724"/>
            <a:ext cx="425618"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04" name="Straight Connector 403">
            <a:extLst>
              <a:ext uri="{FF2B5EF4-FFF2-40B4-BE49-F238E27FC236}">
                <a16:creationId xmlns:a16="http://schemas.microsoft.com/office/drawing/2014/main" id="{5A24B685-71E8-ABDB-E9DA-2F88708A82BD}"/>
              </a:ext>
            </a:extLst>
          </p:cNvPr>
          <p:cNvCxnSpPr/>
          <p:nvPr/>
        </p:nvCxnSpPr>
        <p:spPr>
          <a:xfrm>
            <a:off x="1928785" y="3384802"/>
            <a:ext cx="0" cy="302801"/>
          </a:xfrm>
          <a:prstGeom prst="line">
            <a:avLst/>
          </a:prstGeom>
        </p:spPr>
        <p:style>
          <a:lnRef idx="3">
            <a:schemeClr val="accent5"/>
          </a:lnRef>
          <a:fillRef idx="0">
            <a:schemeClr val="accent5"/>
          </a:fillRef>
          <a:effectRef idx="2">
            <a:schemeClr val="accent5"/>
          </a:effectRef>
          <a:fontRef idx="minor">
            <a:schemeClr val="tx1"/>
          </a:fontRef>
        </p:style>
      </p:cxnSp>
      <p:cxnSp>
        <p:nvCxnSpPr>
          <p:cNvPr id="409" name="Straight Connector 408">
            <a:extLst>
              <a:ext uri="{FF2B5EF4-FFF2-40B4-BE49-F238E27FC236}">
                <a16:creationId xmlns:a16="http://schemas.microsoft.com/office/drawing/2014/main" id="{38988BD6-61BC-B7C5-F845-A66E65AFFC3C}"/>
              </a:ext>
            </a:extLst>
          </p:cNvPr>
          <p:cNvCxnSpPr/>
          <p:nvPr/>
        </p:nvCxnSpPr>
        <p:spPr>
          <a:xfrm flipV="1">
            <a:off x="7341494" y="234012"/>
            <a:ext cx="0" cy="1913629"/>
          </a:xfrm>
          <a:prstGeom prst="line">
            <a:avLst/>
          </a:prstGeom>
        </p:spPr>
        <p:style>
          <a:lnRef idx="3">
            <a:schemeClr val="accent2"/>
          </a:lnRef>
          <a:fillRef idx="0">
            <a:schemeClr val="accent2"/>
          </a:fillRef>
          <a:effectRef idx="2">
            <a:schemeClr val="accent2"/>
          </a:effectRef>
          <a:fontRef idx="minor">
            <a:schemeClr val="tx1"/>
          </a:fontRef>
        </p:style>
      </p:cxnSp>
      <p:cxnSp>
        <p:nvCxnSpPr>
          <p:cNvPr id="411" name="Straight Connector 410">
            <a:extLst>
              <a:ext uri="{FF2B5EF4-FFF2-40B4-BE49-F238E27FC236}">
                <a16:creationId xmlns:a16="http://schemas.microsoft.com/office/drawing/2014/main" id="{D8CDA098-255E-18FE-C924-992E067B4CF0}"/>
              </a:ext>
            </a:extLst>
          </p:cNvPr>
          <p:cNvCxnSpPr/>
          <p:nvPr/>
        </p:nvCxnSpPr>
        <p:spPr>
          <a:xfrm>
            <a:off x="7341494" y="234012"/>
            <a:ext cx="4645097" cy="6649"/>
          </a:xfrm>
          <a:prstGeom prst="line">
            <a:avLst/>
          </a:prstGeom>
        </p:spPr>
        <p:style>
          <a:lnRef idx="3">
            <a:schemeClr val="accent2"/>
          </a:lnRef>
          <a:fillRef idx="0">
            <a:schemeClr val="accent2"/>
          </a:fillRef>
          <a:effectRef idx="2">
            <a:schemeClr val="accent2"/>
          </a:effectRef>
          <a:fontRef idx="minor">
            <a:schemeClr val="tx1"/>
          </a:fontRef>
        </p:style>
      </p:cxnSp>
      <p:cxnSp>
        <p:nvCxnSpPr>
          <p:cNvPr id="418" name="Straight Connector 417">
            <a:extLst>
              <a:ext uri="{FF2B5EF4-FFF2-40B4-BE49-F238E27FC236}">
                <a16:creationId xmlns:a16="http://schemas.microsoft.com/office/drawing/2014/main" id="{CFA48A58-B418-9BFB-98BF-0F729A99F670}"/>
              </a:ext>
            </a:extLst>
          </p:cNvPr>
          <p:cNvCxnSpPr/>
          <p:nvPr/>
        </p:nvCxnSpPr>
        <p:spPr>
          <a:xfrm flipH="1">
            <a:off x="10818022" y="2253069"/>
            <a:ext cx="116856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28" name="Straight Arrow Connector 427">
            <a:extLst>
              <a:ext uri="{FF2B5EF4-FFF2-40B4-BE49-F238E27FC236}">
                <a16:creationId xmlns:a16="http://schemas.microsoft.com/office/drawing/2014/main" id="{3D979E90-0D5C-C4E4-A116-AB24DD594D60}"/>
              </a:ext>
            </a:extLst>
          </p:cNvPr>
          <p:cNvCxnSpPr>
            <a:endCxn id="170" idx="0"/>
          </p:cNvCxnSpPr>
          <p:nvPr/>
        </p:nvCxnSpPr>
        <p:spPr>
          <a:xfrm flipH="1">
            <a:off x="10818023" y="2253069"/>
            <a:ext cx="11528" cy="20665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0" name="Straight Connector 429">
            <a:extLst>
              <a:ext uri="{FF2B5EF4-FFF2-40B4-BE49-F238E27FC236}">
                <a16:creationId xmlns:a16="http://schemas.microsoft.com/office/drawing/2014/main" id="{3D6F2946-96CF-1522-5FEA-0820188E8C89}"/>
              </a:ext>
            </a:extLst>
          </p:cNvPr>
          <p:cNvCxnSpPr>
            <a:cxnSpLocks/>
            <a:stCxn id="170" idx="3"/>
          </p:cNvCxnSpPr>
          <p:nvPr/>
        </p:nvCxnSpPr>
        <p:spPr>
          <a:xfrm>
            <a:off x="11623142" y="2888345"/>
            <a:ext cx="369213" cy="2830"/>
          </a:xfrm>
          <a:prstGeom prst="line">
            <a:avLst/>
          </a:prstGeom>
        </p:spPr>
        <p:style>
          <a:lnRef idx="3">
            <a:schemeClr val="accent2"/>
          </a:lnRef>
          <a:fillRef idx="0">
            <a:schemeClr val="accent2"/>
          </a:fillRef>
          <a:effectRef idx="2">
            <a:schemeClr val="accent2"/>
          </a:effectRef>
          <a:fontRef idx="minor">
            <a:schemeClr val="tx1"/>
          </a:fontRef>
        </p:style>
      </p:cxnSp>
      <p:cxnSp>
        <p:nvCxnSpPr>
          <p:cNvPr id="432" name="Straight Connector 431">
            <a:extLst>
              <a:ext uri="{FF2B5EF4-FFF2-40B4-BE49-F238E27FC236}">
                <a16:creationId xmlns:a16="http://schemas.microsoft.com/office/drawing/2014/main" id="{29B05E46-D47F-DD65-32B4-4A96C26C0D0E}"/>
              </a:ext>
            </a:extLst>
          </p:cNvPr>
          <p:cNvCxnSpPr/>
          <p:nvPr/>
        </p:nvCxnSpPr>
        <p:spPr>
          <a:xfrm>
            <a:off x="11986591" y="2891176"/>
            <a:ext cx="0" cy="2012409"/>
          </a:xfrm>
          <a:prstGeom prst="line">
            <a:avLst/>
          </a:prstGeom>
        </p:spPr>
        <p:style>
          <a:lnRef idx="3">
            <a:schemeClr val="accent2"/>
          </a:lnRef>
          <a:fillRef idx="0">
            <a:schemeClr val="accent2"/>
          </a:fillRef>
          <a:effectRef idx="2">
            <a:schemeClr val="accent2"/>
          </a:effectRef>
          <a:fontRef idx="minor">
            <a:schemeClr val="tx1"/>
          </a:fontRef>
        </p:style>
      </p:cxnSp>
      <p:cxnSp>
        <p:nvCxnSpPr>
          <p:cNvPr id="434" name="Straight Connector 433">
            <a:extLst>
              <a:ext uri="{FF2B5EF4-FFF2-40B4-BE49-F238E27FC236}">
                <a16:creationId xmlns:a16="http://schemas.microsoft.com/office/drawing/2014/main" id="{E0044642-05B5-4896-A69D-9CB77F1461C2}"/>
              </a:ext>
            </a:extLst>
          </p:cNvPr>
          <p:cNvCxnSpPr/>
          <p:nvPr/>
        </p:nvCxnSpPr>
        <p:spPr>
          <a:xfrm flipH="1">
            <a:off x="9477197" y="4903585"/>
            <a:ext cx="2503631" cy="14182"/>
          </a:xfrm>
          <a:prstGeom prst="line">
            <a:avLst/>
          </a:prstGeom>
        </p:spPr>
        <p:style>
          <a:lnRef idx="3">
            <a:schemeClr val="accent2"/>
          </a:lnRef>
          <a:fillRef idx="0">
            <a:schemeClr val="accent2"/>
          </a:fillRef>
          <a:effectRef idx="2">
            <a:schemeClr val="accent2"/>
          </a:effectRef>
          <a:fontRef idx="minor">
            <a:schemeClr val="tx1"/>
          </a:fontRef>
        </p:style>
      </p:cxnSp>
      <p:cxnSp>
        <p:nvCxnSpPr>
          <p:cNvPr id="442" name="Straight Connector 441">
            <a:extLst>
              <a:ext uri="{FF2B5EF4-FFF2-40B4-BE49-F238E27FC236}">
                <a16:creationId xmlns:a16="http://schemas.microsoft.com/office/drawing/2014/main" id="{AB0CE937-395B-933B-5F93-68170CDCB24F}"/>
              </a:ext>
            </a:extLst>
          </p:cNvPr>
          <p:cNvCxnSpPr/>
          <p:nvPr/>
        </p:nvCxnSpPr>
        <p:spPr>
          <a:xfrm flipH="1">
            <a:off x="7341494" y="5457214"/>
            <a:ext cx="213570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44" name="Straight Connector 443">
            <a:extLst>
              <a:ext uri="{FF2B5EF4-FFF2-40B4-BE49-F238E27FC236}">
                <a16:creationId xmlns:a16="http://schemas.microsoft.com/office/drawing/2014/main" id="{FEFF67A8-7210-2431-969E-705892DB549C}"/>
              </a:ext>
            </a:extLst>
          </p:cNvPr>
          <p:cNvCxnSpPr/>
          <p:nvPr/>
        </p:nvCxnSpPr>
        <p:spPr>
          <a:xfrm>
            <a:off x="7341494" y="5457214"/>
            <a:ext cx="0" cy="811519"/>
          </a:xfrm>
          <a:prstGeom prst="line">
            <a:avLst/>
          </a:prstGeom>
        </p:spPr>
        <p:style>
          <a:lnRef idx="3">
            <a:schemeClr val="accent2"/>
          </a:lnRef>
          <a:fillRef idx="0">
            <a:schemeClr val="accent2"/>
          </a:fillRef>
          <a:effectRef idx="2">
            <a:schemeClr val="accent2"/>
          </a:effectRef>
          <a:fontRef idx="minor">
            <a:schemeClr val="tx1"/>
          </a:fontRef>
        </p:style>
      </p:cxnSp>
      <p:cxnSp>
        <p:nvCxnSpPr>
          <p:cNvPr id="446" name="Straight Arrow Connector 445">
            <a:extLst>
              <a:ext uri="{FF2B5EF4-FFF2-40B4-BE49-F238E27FC236}">
                <a16:creationId xmlns:a16="http://schemas.microsoft.com/office/drawing/2014/main" id="{71C1B92E-5757-123B-3430-11873921CEFA}"/>
              </a:ext>
            </a:extLst>
          </p:cNvPr>
          <p:cNvCxnSpPr/>
          <p:nvPr/>
        </p:nvCxnSpPr>
        <p:spPr>
          <a:xfrm flipH="1">
            <a:off x="6936150" y="6268733"/>
            <a:ext cx="40534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48" name="Straight Connector 447">
            <a:extLst>
              <a:ext uri="{FF2B5EF4-FFF2-40B4-BE49-F238E27FC236}">
                <a16:creationId xmlns:a16="http://schemas.microsoft.com/office/drawing/2014/main" id="{17E18BA1-0FE0-D741-07B6-47126341BFA2}"/>
              </a:ext>
            </a:extLst>
          </p:cNvPr>
          <p:cNvCxnSpPr/>
          <p:nvPr/>
        </p:nvCxnSpPr>
        <p:spPr>
          <a:xfrm>
            <a:off x="9477197" y="4917767"/>
            <a:ext cx="0" cy="539447"/>
          </a:xfrm>
          <a:prstGeom prst="line">
            <a:avLst/>
          </a:prstGeom>
        </p:spPr>
        <p:style>
          <a:lnRef idx="3">
            <a:schemeClr val="accent2"/>
          </a:lnRef>
          <a:fillRef idx="0">
            <a:schemeClr val="accent2"/>
          </a:fillRef>
          <a:effectRef idx="2">
            <a:schemeClr val="accent2"/>
          </a:effectRef>
          <a:fontRef idx="minor">
            <a:schemeClr val="tx1"/>
          </a:fontRef>
        </p:style>
      </p:cxnSp>
      <p:cxnSp>
        <p:nvCxnSpPr>
          <p:cNvPr id="456" name="Straight Arrow Connector 455">
            <a:extLst>
              <a:ext uri="{FF2B5EF4-FFF2-40B4-BE49-F238E27FC236}">
                <a16:creationId xmlns:a16="http://schemas.microsoft.com/office/drawing/2014/main" id="{4629BE20-BB37-DE10-4BE9-6FFA9F9D08AC}"/>
              </a:ext>
            </a:extLst>
          </p:cNvPr>
          <p:cNvCxnSpPr>
            <a:cxnSpLocks/>
          </p:cNvCxnSpPr>
          <p:nvPr/>
        </p:nvCxnSpPr>
        <p:spPr>
          <a:xfrm flipH="1" flipV="1">
            <a:off x="1928785" y="3854389"/>
            <a:ext cx="425618" cy="702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63" name="Straight Connector 462">
            <a:extLst>
              <a:ext uri="{FF2B5EF4-FFF2-40B4-BE49-F238E27FC236}">
                <a16:creationId xmlns:a16="http://schemas.microsoft.com/office/drawing/2014/main" id="{4AB740E0-1B53-5521-EACC-64BEC9478026}"/>
              </a:ext>
            </a:extLst>
          </p:cNvPr>
          <p:cNvCxnSpPr>
            <a:stCxn id="371" idx="0"/>
          </p:cNvCxnSpPr>
          <p:nvPr/>
        </p:nvCxnSpPr>
        <p:spPr>
          <a:xfrm flipV="1">
            <a:off x="1232945" y="3423404"/>
            <a:ext cx="60" cy="82277"/>
          </a:xfrm>
          <a:prstGeom prst="line">
            <a:avLst/>
          </a:prstGeom>
        </p:spPr>
        <p:style>
          <a:lnRef idx="3">
            <a:schemeClr val="accent6"/>
          </a:lnRef>
          <a:fillRef idx="0">
            <a:schemeClr val="accent6"/>
          </a:fillRef>
          <a:effectRef idx="2">
            <a:schemeClr val="accent6"/>
          </a:effectRef>
          <a:fontRef idx="minor">
            <a:schemeClr val="tx1"/>
          </a:fontRef>
        </p:style>
      </p:cxnSp>
      <p:cxnSp>
        <p:nvCxnSpPr>
          <p:cNvPr id="465" name="Straight Connector 464">
            <a:extLst>
              <a:ext uri="{FF2B5EF4-FFF2-40B4-BE49-F238E27FC236}">
                <a16:creationId xmlns:a16="http://schemas.microsoft.com/office/drawing/2014/main" id="{75B7122A-4EF9-F498-9CB6-6DEF227936CE}"/>
              </a:ext>
            </a:extLst>
          </p:cNvPr>
          <p:cNvCxnSpPr>
            <a:cxnSpLocks/>
          </p:cNvCxnSpPr>
          <p:nvPr/>
        </p:nvCxnSpPr>
        <p:spPr>
          <a:xfrm flipH="1">
            <a:off x="181662" y="3432170"/>
            <a:ext cx="1051253" cy="11921"/>
          </a:xfrm>
          <a:prstGeom prst="line">
            <a:avLst/>
          </a:prstGeom>
        </p:spPr>
        <p:style>
          <a:lnRef idx="3">
            <a:schemeClr val="accent6"/>
          </a:lnRef>
          <a:fillRef idx="0">
            <a:schemeClr val="accent6"/>
          </a:fillRef>
          <a:effectRef idx="2">
            <a:schemeClr val="accent6"/>
          </a:effectRef>
          <a:fontRef idx="minor">
            <a:schemeClr val="tx1"/>
          </a:fontRef>
        </p:style>
      </p:cxnSp>
      <p:cxnSp>
        <p:nvCxnSpPr>
          <p:cNvPr id="468" name="Straight Connector 467">
            <a:extLst>
              <a:ext uri="{FF2B5EF4-FFF2-40B4-BE49-F238E27FC236}">
                <a16:creationId xmlns:a16="http://schemas.microsoft.com/office/drawing/2014/main" id="{FFEA5461-0A27-EFF8-28D4-02A2F30F245A}"/>
              </a:ext>
            </a:extLst>
          </p:cNvPr>
          <p:cNvCxnSpPr>
            <a:cxnSpLocks/>
          </p:cNvCxnSpPr>
          <p:nvPr/>
        </p:nvCxnSpPr>
        <p:spPr>
          <a:xfrm>
            <a:off x="181662" y="3451062"/>
            <a:ext cx="0" cy="3096414"/>
          </a:xfrm>
          <a:prstGeom prst="line">
            <a:avLst/>
          </a:prstGeom>
        </p:spPr>
        <p:style>
          <a:lnRef idx="3">
            <a:schemeClr val="accent6"/>
          </a:lnRef>
          <a:fillRef idx="0">
            <a:schemeClr val="accent6"/>
          </a:fillRef>
          <a:effectRef idx="2">
            <a:schemeClr val="accent6"/>
          </a:effectRef>
          <a:fontRef idx="minor">
            <a:schemeClr val="tx1"/>
          </a:fontRef>
        </p:style>
      </p:cxnSp>
      <p:cxnSp>
        <p:nvCxnSpPr>
          <p:cNvPr id="479" name="Straight Connector 478">
            <a:extLst>
              <a:ext uri="{FF2B5EF4-FFF2-40B4-BE49-F238E27FC236}">
                <a16:creationId xmlns:a16="http://schemas.microsoft.com/office/drawing/2014/main" id="{6DB6EA4B-DC3D-C631-210D-781CC6C49AE5}"/>
              </a:ext>
            </a:extLst>
          </p:cNvPr>
          <p:cNvCxnSpPr>
            <a:stCxn id="371" idx="1"/>
          </p:cNvCxnSpPr>
          <p:nvPr/>
        </p:nvCxnSpPr>
        <p:spPr>
          <a:xfrm flipH="1" flipV="1">
            <a:off x="275561" y="3844209"/>
            <a:ext cx="261543" cy="11266"/>
          </a:xfrm>
          <a:prstGeom prst="line">
            <a:avLst/>
          </a:prstGeom>
        </p:spPr>
        <p:style>
          <a:lnRef idx="3">
            <a:schemeClr val="accent6"/>
          </a:lnRef>
          <a:fillRef idx="0">
            <a:schemeClr val="accent6"/>
          </a:fillRef>
          <a:effectRef idx="2">
            <a:schemeClr val="accent6"/>
          </a:effectRef>
          <a:fontRef idx="minor">
            <a:schemeClr val="tx1"/>
          </a:fontRef>
        </p:style>
      </p:cxnSp>
      <p:cxnSp>
        <p:nvCxnSpPr>
          <p:cNvPr id="481" name="Straight Connector 480">
            <a:extLst>
              <a:ext uri="{FF2B5EF4-FFF2-40B4-BE49-F238E27FC236}">
                <a16:creationId xmlns:a16="http://schemas.microsoft.com/office/drawing/2014/main" id="{E1DA1736-CDE9-BB41-8508-D3604A75A0C2}"/>
              </a:ext>
            </a:extLst>
          </p:cNvPr>
          <p:cNvCxnSpPr>
            <a:cxnSpLocks/>
          </p:cNvCxnSpPr>
          <p:nvPr/>
        </p:nvCxnSpPr>
        <p:spPr>
          <a:xfrm>
            <a:off x="275173" y="3854389"/>
            <a:ext cx="0" cy="2414344"/>
          </a:xfrm>
          <a:prstGeom prst="line">
            <a:avLst/>
          </a:prstGeom>
        </p:spPr>
        <p:style>
          <a:lnRef idx="3">
            <a:schemeClr val="accent6"/>
          </a:lnRef>
          <a:fillRef idx="0">
            <a:schemeClr val="accent6"/>
          </a:fillRef>
          <a:effectRef idx="2">
            <a:schemeClr val="accent6"/>
          </a:effectRef>
          <a:fontRef idx="minor">
            <a:schemeClr val="tx1"/>
          </a:fontRef>
        </p:style>
      </p:cxnSp>
      <p:cxnSp>
        <p:nvCxnSpPr>
          <p:cNvPr id="483" name="Straight Arrow Connector 482">
            <a:extLst>
              <a:ext uri="{FF2B5EF4-FFF2-40B4-BE49-F238E27FC236}">
                <a16:creationId xmlns:a16="http://schemas.microsoft.com/office/drawing/2014/main" id="{9789453C-DED7-8E83-E2DD-841599441B44}"/>
              </a:ext>
            </a:extLst>
          </p:cNvPr>
          <p:cNvCxnSpPr>
            <a:cxnSpLocks/>
          </p:cNvCxnSpPr>
          <p:nvPr/>
        </p:nvCxnSpPr>
        <p:spPr>
          <a:xfrm>
            <a:off x="272764" y="6241767"/>
            <a:ext cx="35746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84" name="Straight Arrow Connector 483">
            <a:extLst>
              <a:ext uri="{FF2B5EF4-FFF2-40B4-BE49-F238E27FC236}">
                <a16:creationId xmlns:a16="http://schemas.microsoft.com/office/drawing/2014/main" id="{A451BCFD-6999-73D7-A9DD-6DDC223A2814}"/>
              </a:ext>
            </a:extLst>
          </p:cNvPr>
          <p:cNvCxnSpPr>
            <a:cxnSpLocks/>
          </p:cNvCxnSpPr>
          <p:nvPr/>
        </p:nvCxnSpPr>
        <p:spPr>
          <a:xfrm>
            <a:off x="272764" y="5805889"/>
            <a:ext cx="36548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85" name="Straight Arrow Connector 484">
            <a:extLst>
              <a:ext uri="{FF2B5EF4-FFF2-40B4-BE49-F238E27FC236}">
                <a16:creationId xmlns:a16="http://schemas.microsoft.com/office/drawing/2014/main" id="{01C15641-CEDC-4630-AB91-9937964DDD78}"/>
              </a:ext>
            </a:extLst>
          </p:cNvPr>
          <p:cNvCxnSpPr>
            <a:cxnSpLocks/>
          </p:cNvCxnSpPr>
          <p:nvPr/>
        </p:nvCxnSpPr>
        <p:spPr>
          <a:xfrm>
            <a:off x="295280" y="5207517"/>
            <a:ext cx="350994"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86" name="Straight Arrow Connector 485">
            <a:extLst>
              <a:ext uri="{FF2B5EF4-FFF2-40B4-BE49-F238E27FC236}">
                <a16:creationId xmlns:a16="http://schemas.microsoft.com/office/drawing/2014/main" id="{F99E5426-74DA-3EB1-A150-E1CBBAD29C07}"/>
              </a:ext>
            </a:extLst>
          </p:cNvPr>
          <p:cNvCxnSpPr>
            <a:cxnSpLocks/>
          </p:cNvCxnSpPr>
          <p:nvPr/>
        </p:nvCxnSpPr>
        <p:spPr>
          <a:xfrm>
            <a:off x="279335" y="4639632"/>
            <a:ext cx="37656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94" name="Straight Arrow Connector 493">
            <a:extLst>
              <a:ext uri="{FF2B5EF4-FFF2-40B4-BE49-F238E27FC236}">
                <a16:creationId xmlns:a16="http://schemas.microsoft.com/office/drawing/2014/main" id="{CE2DCB9C-FBC7-9A56-A9F0-E57752C52F8C}"/>
              </a:ext>
            </a:extLst>
          </p:cNvPr>
          <p:cNvCxnSpPr/>
          <p:nvPr/>
        </p:nvCxnSpPr>
        <p:spPr>
          <a:xfrm>
            <a:off x="181662" y="6547476"/>
            <a:ext cx="5957396"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98" name="Straight Connector 497">
            <a:extLst>
              <a:ext uri="{FF2B5EF4-FFF2-40B4-BE49-F238E27FC236}">
                <a16:creationId xmlns:a16="http://schemas.microsoft.com/office/drawing/2014/main" id="{EB7DD686-CD8B-7221-095D-D4598F793573}"/>
              </a:ext>
            </a:extLst>
          </p:cNvPr>
          <p:cNvCxnSpPr/>
          <p:nvPr/>
        </p:nvCxnSpPr>
        <p:spPr>
          <a:xfrm flipH="1" flipV="1">
            <a:off x="7101875" y="24530"/>
            <a:ext cx="25668" cy="2088453"/>
          </a:xfrm>
          <a:prstGeom prst="line">
            <a:avLst/>
          </a:prstGeom>
        </p:spPr>
        <p:style>
          <a:lnRef idx="3">
            <a:schemeClr val="accent6"/>
          </a:lnRef>
          <a:fillRef idx="0">
            <a:schemeClr val="accent6"/>
          </a:fillRef>
          <a:effectRef idx="2">
            <a:schemeClr val="accent6"/>
          </a:effectRef>
          <a:fontRef idx="minor">
            <a:schemeClr val="tx1"/>
          </a:fontRef>
        </p:style>
      </p:cxnSp>
      <p:cxnSp>
        <p:nvCxnSpPr>
          <p:cNvPr id="500" name="Straight Connector 499">
            <a:extLst>
              <a:ext uri="{FF2B5EF4-FFF2-40B4-BE49-F238E27FC236}">
                <a16:creationId xmlns:a16="http://schemas.microsoft.com/office/drawing/2014/main" id="{5D4E3969-CFA3-D73F-B59E-25DCE62F02FC}"/>
              </a:ext>
            </a:extLst>
          </p:cNvPr>
          <p:cNvCxnSpPr/>
          <p:nvPr/>
        </p:nvCxnSpPr>
        <p:spPr>
          <a:xfrm flipH="1" flipV="1">
            <a:off x="20689" y="71293"/>
            <a:ext cx="7106854" cy="7551"/>
          </a:xfrm>
          <a:prstGeom prst="line">
            <a:avLst/>
          </a:prstGeom>
        </p:spPr>
        <p:style>
          <a:lnRef idx="3">
            <a:schemeClr val="accent6"/>
          </a:lnRef>
          <a:fillRef idx="0">
            <a:schemeClr val="accent6"/>
          </a:fillRef>
          <a:effectRef idx="2">
            <a:schemeClr val="accent6"/>
          </a:effectRef>
          <a:fontRef idx="minor">
            <a:schemeClr val="tx1"/>
          </a:fontRef>
        </p:style>
      </p:cxnSp>
      <p:cxnSp>
        <p:nvCxnSpPr>
          <p:cNvPr id="504" name="Straight Connector 503">
            <a:extLst>
              <a:ext uri="{FF2B5EF4-FFF2-40B4-BE49-F238E27FC236}">
                <a16:creationId xmlns:a16="http://schemas.microsoft.com/office/drawing/2014/main" id="{6D5EE620-D513-83A8-202C-17752B02A20D}"/>
              </a:ext>
            </a:extLst>
          </p:cNvPr>
          <p:cNvCxnSpPr>
            <a:cxnSpLocks/>
          </p:cNvCxnSpPr>
          <p:nvPr/>
        </p:nvCxnSpPr>
        <p:spPr>
          <a:xfrm>
            <a:off x="60024" y="78844"/>
            <a:ext cx="0" cy="6707863"/>
          </a:xfrm>
          <a:prstGeom prst="line">
            <a:avLst/>
          </a:prstGeom>
        </p:spPr>
        <p:style>
          <a:lnRef idx="3">
            <a:schemeClr val="accent6"/>
          </a:lnRef>
          <a:fillRef idx="0">
            <a:schemeClr val="accent6"/>
          </a:fillRef>
          <a:effectRef idx="2">
            <a:schemeClr val="accent6"/>
          </a:effectRef>
          <a:fontRef idx="minor">
            <a:schemeClr val="tx1"/>
          </a:fontRef>
        </p:style>
      </p:cxnSp>
      <p:cxnSp>
        <p:nvCxnSpPr>
          <p:cNvPr id="507" name="Straight Connector 506">
            <a:extLst>
              <a:ext uri="{FF2B5EF4-FFF2-40B4-BE49-F238E27FC236}">
                <a16:creationId xmlns:a16="http://schemas.microsoft.com/office/drawing/2014/main" id="{03971540-9137-892F-6C3C-6833CAEAEA20}"/>
              </a:ext>
            </a:extLst>
          </p:cNvPr>
          <p:cNvCxnSpPr>
            <a:cxnSpLocks/>
          </p:cNvCxnSpPr>
          <p:nvPr/>
        </p:nvCxnSpPr>
        <p:spPr>
          <a:xfrm>
            <a:off x="20689" y="6766560"/>
            <a:ext cx="869151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511" name="Straight Connector 510">
            <a:extLst>
              <a:ext uri="{FF2B5EF4-FFF2-40B4-BE49-F238E27FC236}">
                <a16:creationId xmlns:a16="http://schemas.microsoft.com/office/drawing/2014/main" id="{7B2E965D-9027-F06D-037E-96E23297E80C}"/>
              </a:ext>
            </a:extLst>
          </p:cNvPr>
          <p:cNvCxnSpPr>
            <a:stCxn id="304" idx="3"/>
          </p:cNvCxnSpPr>
          <p:nvPr/>
        </p:nvCxnSpPr>
        <p:spPr>
          <a:xfrm flipV="1">
            <a:off x="2171842" y="4516076"/>
            <a:ext cx="693025" cy="4969"/>
          </a:xfrm>
          <a:prstGeom prst="line">
            <a:avLst/>
          </a:prstGeom>
        </p:spPr>
        <p:style>
          <a:lnRef idx="3">
            <a:schemeClr val="accent6"/>
          </a:lnRef>
          <a:fillRef idx="0">
            <a:schemeClr val="accent6"/>
          </a:fillRef>
          <a:effectRef idx="2">
            <a:schemeClr val="accent6"/>
          </a:effectRef>
          <a:fontRef idx="minor">
            <a:schemeClr val="tx1"/>
          </a:fontRef>
        </p:style>
      </p:cxnSp>
      <p:cxnSp>
        <p:nvCxnSpPr>
          <p:cNvPr id="513" name="Straight Arrow Connector 512">
            <a:extLst>
              <a:ext uri="{FF2B5EF4-FFF2-40B4-BE49-F238E27FC236}">
                <a16:creationId xmlns:a16="http://schemas.microsoft.com/office/drawing/2014/main" id="{B114E946-82BA-697C-47F1-ED5D6A1DE8AC}"/>
              </a:ext>
            </a:extLst>
          </p:cNvPr>
          <p:cNvCxnSpPr/>
          <p:nvPr/>
        </p:nvCxnSpPr>
        <p:spPr>
          <a:xfrm>
            <a:off x="2864867" y="4516076"/>
            <a:ext cx="0" cy="17934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15" name="Straight Arrow Connector 514">
            <a:extLst>
              <a:ext uri="{FF2B5EF4-FFF2-40B4-BE49-F238E27FC236}">
                <a16:creationId xmlns:a16="http://schemas.microsoft.com/office/drawing/2014/main" id="{D6368B80-9C2B-27D3-A865-E90DB6D72826}"/>
              </a:ext>
            </a:extLst>
          </p:cNvPr>
          <p:cNvCxnSpPr>
            <a:stCxn id="307" idx="3"/>
          </p:cNvCxnSpPr>
          <p:nvPr/>
        </p:nvCxnSpPr>
        <p:spPr>
          <a:xfrm flipV="1">
            <a:off x="2171842" y="5093367"/>
            <a:ext cx="169709" cy="1474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17" name="Straight Arrow Connector 516">
            <a:extLst>
              <a:ext uri="{FF2B5EF4-FFF2-40B4-BE49-F238E27FC236}">
                <a16:creationId xmlns:a16="http://schemas.microsoft.com/office/drawing/2014/main" id="{A762E768-C932-559F-16FF-D11752E58611}"/>
              </a:ext>
            </a:extLst>
          </p:cNvPr>
          <p:cNvCxnSpPr>
            <a:stCxn id="308" idx="3"/>
          </p:cNvCxnSpPr>
          <p:nvPr/>
        </p:nvCxnSpPr>
        <p:spPr>
          <a:xfrm flipV="1">
            <a:off x="2154706" y="5688531"/>
            <a:ext cx="186845" cy="665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19" name="Straight Arrow Connector 518">
            <a:extLst>
              <a:ext uri="{FF2B5EF4-FFF2-40B4-BE49-F238E27FC236}">
                <a16:creationId xmlns:a16="http://schemas.microsoft.com/office/drawing/2014/main" id="{2182C520-AE28-109F-8559-87C186373EA2}"/>
              </a:ext>
            </a:extLst>
          </p:cNvPr>
          <p:cNvCxnSpPr>
            <a:stCxn id="309" idx="3"/>
          </p:cNvCxnSpPr>
          <p:nvPr/>
        </p:nvCxnSpPr>
        <p:spPr>
          <a:xfrm flipV="1">
            <a:off x="2192472" y="6194665"/>
            <a:ext cx="149079" cy="1427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22" name="Straight Arrow Connector 521">
            <a:extLst>
              <a:ext uri="{FF2B5EF4-FFF2-40B4-BE49-F238E27FC236}">
                <a16:creationId xmlns:a16="http://schemas.microsoft.com/office/drawing/2014/main" id="{9B15DFD2-4763-31BB-7796-C35366287EE0}"/>
              </a:ext>
            </a:extLst>
          </p:cNvPr>
          <p:cNvCxnSpPr/>
          <p:nvPr/>
        </p:nvCxnSpPr>
        <p:spPr>
          <a:xfrm flipV="1">
            <a:off x="8699500" y="6143714"/>
            <a:ext cx="0" cy="64299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24" name="Straight Arrow Connector 523">
            <a:extLst>
              <a:ext uri="{FF2B5EF4-FFF2-40B4-BE49-F238E27FC236}">
                <a16:creationId xmlns:a16="http://schemas.microsoft.com/office/drawing/2014/main" id="{5438124D-496E-A965-E8A7-F2E4608787E4}"/>
              </a:ext>
            </a:extLst>
          </p:cNvPr>
          <p:cNvCxnSpPr>
            <a:stCxn id="329" idx="3"/>
            <a:endCxn id="370" idx="1"/>
          </p:cNvCxnSpPr>
          <p:nvPr/>
        </p:nvCxnSpPr>
        <p:spPr>
          <a:xfrm>
            <a:off x="9243954" y="5844630"/>
            <a:ext cx="420088" cy="2248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30" name="Straight Arrow Connector 529">
            <a:extLst>
              <a:ext uri="{FF2B5EF4-FFF2-40B4-BE49-F238E27FC236}">
                <a16:creationId xmlns:a16="http://schemas.microsoft.com/office/drawing/2014/main" id="{56A9461A-B385-A62C-AC66-22013E263D20}"/>
              </a:ext>
            </a:extLst>
          </p:cNvPr>
          <p:cNvCxnSpPr>
            <a:cxnSpLocks/>
            <a:stCxn id="305" idx="3"/>
          </p:cNvCxnSpPr>
          <p:nvPr/>
        </p:nvCxnSpPr>
        <p:spPr>
          <a:xfrm>
            <a:off x="5863354" y="5547365"/>
            <a:ext cx="176923" cy="233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33" name="Straight Arrow Connector 532">
            <a:extLst>
              <a:ext uri="{FF2B5EF4-FFF2-40B4-BE49-F238E27FC236}">
                <a16:creationId xmlns:a16="http://schemas.microsoft.com/office/drawing/2014/main" id="{0ED89EB3-07D0-D079-8BAB-8881DFEFBF98}"/>
              </a:ext>
            </a:extLst>
          </p:cNvPr>
          <p:cNvCxnSpPr>
            <a:cxnSpLocks/>
          </p:cNvCxnSpPr>
          <p:nvPr/>
        </p:nvCxnSpPr>
        <p:spPr>
          <a:xfrm flipH="1" flipV="1">
            <a:off x="6609268" y="4947017"/>
            <a:ext cx="3045" cy="19002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35" name="Straight Arrow Connector 534">
            <a:extLst>
              <a:ext uri="{FF2B5EF4-FFF2-40B4-BE49-F238E27FC236}">
                <a16:creationId xmlns:a16="http://schemas.microsoft.com/office/drawing/2014/main" id="{FBD7935B-D6B5-5DA7-15EF-12469F220DB4}"/>
              </a:ext>
            </a:extLst>
          </p:cNvPr>
          <p:cNvCxnSpPr>
            <a:cxnSpLocks/>
            <a:stCxn id="306" idx="2"/>
          </p:cNvCxnSpPr>
          <p:nvPr/>
        </p:nvCxnSpPr>
        <p:spPr>
          <a:xfrm flipH="1">
            <a:off x="6611514" y="5984769"/>
            <a:ext cx="2071" cy="20495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39" name="Straight Arrow Connector 538">
            <a:extLst>
              <a:ext uri="{FF2B5EF4-FFF2-40B4-BE49-F238E27FC236}">
                <a16:creationId xmlns:a16="http://schemas.microsoft.com/office/drawing/2014/main" id="{199A4692-F21C-1413-1E55-DCEE0BC9E138}"/>
              </a:ext>
            </a:extLst>
          </p:cNvPr>
          <p:cNvCxnSpPr>
            <a:cxnSpLocks/>
            <a:stCxn id="165" idx="3"/>
          </p:cNvCxnSpPr>
          <p:nvPr/>
        </p:nvCxnSpPr>
        <p:spPr>
          <a:xfrm>
            <a:off x="9530717" y="785216"/>
            <a:ext cx="275456" cy="82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2" name="Straight Arrow Connector 541">
            <a:extLst>
              <a:ext uri="{FF2B5EF4-FFF2-40B4-BE49-F238E27FC236}">
                <a16:creationId xmlns:a16="http://schemas.microsoft.com/office/drawing/2014/main" id="{4589CCC4-2F84-4AC6-68BA-699459A16781}"/>
              </a:ext>
            </a:extLst>
          </p:cNvPr>
          <p:cNvCxnSpPr>
            <a:stCxn id="166" idx="2"/>
            <a:endCxn id="162" idx="0"/>
          </p:cNvCxnSpPr>
          <p:nvPr/>
        </p:nvCxnSpPr>
        <p:spPr>
          <a:xfrm>
            <a:off x="10834903" y="1541929"/>
            <a:ext cx="5775" cy="2121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4" name="Straight Arrow Connector 543">
            <a:extLst>
              <a:ext uri="{FF2B5EF4-FFF2-40B4-BE49-F238E27FC236}">
                <a16:creationId xmlns:a16="http://schemas.microsoft.com/office/drawing/2014/main" id="{C7F36A61-9832-BBF5-FB26-B7FE8F757E68}"/>
              </a:ext>
            </a:extLst>
          </p:cNvPr>
          <p:cNvCxnSpPr>
            <a:stCxn id="162" idx="1"/>
          </p:cNvCxnSpPr>
          <p:nvPr/>
        </p:nvCxnSpPr>
        <p:spPr>
          <a:xfrm flipH="1">
            <a:off x="9647442" y="1969533"/>
            <a:ext cx="237514" cy="74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6" name="Straight Arrow Connector 545">
            <a:extLst>
              <a:ext uri="{FF2B5EF4-FFF2-40B4-BE49-F238E27FC236}">
                <a16:creationId xmlns:a16="http://schemas.microsoft.com/office/drawing/2014/main" id="{A52D511B-4951-16CE-00C5-BEE548280085}"/>
              </a:ext>
            </a:extLst>
          </p:cNvPr>
          <p:cNvCxnSpPr>
            <a:stCxn id="163" idx="2"/>
            <a:endCxn id="164" idx="0"/>
          </p:cNvCxnSpPr>
          <p:nvPr/>
        </p:nvCxnSpPr>
        <p:spPr>
          <a:xfrm>
            <a:off x="8722166" y="2207386"/>
            <a:ext cx="4759" cy="2702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9" name="Straight Arrow Connector 548">
            <a:extLst>
              <a:ext uri="{FF2B5EF4-FFF2-40B4-BE49-F238E27FC236}">
                <a16:creationId xmlns:a16="http://schemas.microsoft.com/office/drawing/2014/main" id="{5219BF56-721D-F0F5-5522-922148EE5063}"/>
              </a:ext>
            </a:extLst>
          </p:cNvPr>
          <p:cNvCxnSpPr>
            <a:cxnSpLocks/>
          </p:cNvCxnSpPr>
          <p:nvPr/>
        </p:nvCxnSpPr>
        <p:spPr>
          <a:xfrm>
            <a:off x="10813763" y="3316970"/>
            <a:ext cx="3805" cy="2818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51" name="Straight Arrow Connector 550">
            <a:extLst>
              <a:ext uri="{FF2B5EF4-FFF2-40B4-BE49-F238E27FC236}">
                <a16:creationId xmlns:a16="http://schemas.microsoft.com/office/drawing/2014/main" id="{4E733166-0F00-DAD9-1CA7-83E4D9BA55A2}"/>
              </a:ext>
            </a:extLst>
          </p:cNvPr>
          <p:cNvCxnSpPr>
            <a:stCxn id="178" idx="2"/>
            <a:endCxn id="177" idx="0"/>
          </p:cNvCxnSpPr>
          <p:nvPr/>
        </p:nvCxnSpPr>
        <p:spPr>
          <a:xfrm>
            <a:off x="10766938" y="4194376"/>
            <a:ext cx="3545" cy="1939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53" name="Straight Arrow Connector 552">
            <a:extLst>
              <a:ext uri="{FF2B5EF4-FFF2-40B4-BE49-F238E27FC236}">
                <a16:creationId xmlns:a16="http://schemas.microsoft.com/office/drawing/2014/main" id="{79625AD4-2D1A-7183-789F-DB0697180748}"/>
              </a:ext>
            </a:extLst>
          </p:cNvPr>
          <p:cNvCxnSpPr/>
          <p:nvPr/>
        </p:nvCxnSpPr>
        <p:spPr>
          <a:xfrm flipH="1">
            <a:off x="9346885" y="4740128"/>
            <a:ext cx="314097"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55" name="Straight Arrow Connector 554">
            <a:extLst>
              <a:ext uri="{FF2B5EF4-FFF2-40B4-BE49-F238E27FC236}">
                <a16:creationId xmlns:a16="http://schemas.microsoft.com/office/drawing/2014/main" id="{05F66A32-E2DC-3EA0-44D6-B08AFB2FCAC6}"/>
              </a:ext>
            </a:extLst>
          </p:cNvPr>
          <p:cNvCxnSpPr>
            <a:stCxn id="175" idx="0"/>
          </p:cNvCxnSpPr>
          <p:nvPr/>
        </p:nvCxnSpPr>
        <p:spPr>
          <a:xfrm flipV="1">
            <a:off x="8395655" y="4273702"/>
            <a:ext cx="0" cy="37138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57" name="Straight Connector 556">
            <a:extLst>
              <a:ext uri="{FF2B5EF4-FFF2-40B4-BE49-F238E27FC236}">
                <a16:creationId xmlns:a16="http://schemas.microsoft.com/office/drawing/2014/main" id="{5ECC9EA1-9595-C8DA-D81E-D69BF57ABA4F}"/>
              </a:ext>
            </a:extLst>
          </p:cNvPr>
          <p:cNvCxnSpPr>
            <a:cxnSpLocks/>
          </p:cNvCxnSpPr>
          <p:nvPr/>
        </p:nvCxnSpPr>
        <p:spPr>
          <a:xfrm>
            <a:off x="7956818" y="4296993"/>
            <a:ext cx="0" cy="219083"/>
          </a:xfrm>
          <a:prstGeom prst="line">
            <a:avLst/>
          </a:prstGeom>
        </p:spPr>
        <p:style>
          <a:lnRef idx="3">
            <a:schemeClr val="accent5"/>
          </a:lnRef>
          <a:fillRef idx="0">
            <a:schemeClr val="accent5"/>
          </a:fillRef>
          <a:effectRef idx="2">
            <a:schemeClr val="accent5"/>
          </a:effectRef>
          <a:fontRef idx="minor">
            <a:schemeClr val="tx1"/>
          </a:fontRef>
        </p:style>
      </p:cxnSp>
      <p:cxnSp>
        <p:nvCxnSpPr>
          <p:cNvPr id="559" name="Straight Arrow Connector 558">
            <a:extLst>
              <a:ext uri="{FF2B5EF4-FFF2-40B4-BE49-F238E27FC236}">
                <a16:creationId xmlns:a16="http://schemas.microsoft.com/office/drawing/2014/main" id="{86F09723-A391-6AD9-7754-7BA276FBDC9F}"/>
              </a:ext>
            </a:extLst>
          </p:cNvPr>
          <p:cNvCxnSpPr>
            <a:cxnSpLocks/>
            <a:endCxn id="326" idx="3"/>
          </p:cNvCxnSpPr>
          <p:nvPr/>
        </p:nvCxnSpPr>
        <p:spPr>
          <a:xfrm flipH="1">
            <a:off x="7347257" y="4516076"/>
            <a:ext cx="611213" cy="707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64" name="Straight Arrow Connector 563">
            <a:extLst>
              <a:ext uri="{FF2B5EF4-FFF2-40B4-BE49-F238E27FC236}">
                <a16:creationId xmlns:a16="http://schemas.microsoft.com/office/drawing/2014/main" id="{F71329BD-75D0-8E89-08A3-D7927F841E45}"/>
              </a:ext>
            </a:extLst>
          </p:cNvPr>
          <p:cNvCxnSpPr>
            <a:cxnSpLocks/>
            <a:endCxn id="144" idx="3"/>
          </p:cNvCxnSpPr>
          <p:nvPr/>
        </p:nvCxnSpPr>
        <p:spPr>
          <a:xfrm flipV="1">
            <a:off x="7015024" y="2876561"/>
            <a:ext cx="0" cy="49800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71" name="Straight Connector 570">
            <a:extLst>
              <a:ext uri="{FF2B5EF4-FFF2-40B4-BE49-F238E27FC236}">
                <a16:creationId xmlns:a16="http://schemas.microsoft.com/office/drawing/2014/main" id="{E4FED3BA-6982-6388-7845-2D4DCE4C2319}"/>
              </a:ext>
            </a:extLst>
          </p:cNvPr>
          <p:cNvCxnSpPr/>
          <p:nvPr/>
        </p:nvCxnSpPr>
        <p:spPr>
          <a:xfrm>
            <a:off x="7956818" y="3188794"/>
            <a:ext cx="0" cy="234610"/>
          </a:xfrm>
          <a:prstGeom prst="line">
            <a:avLst/>
          </a:prstGeom>
        </p:spPr>
        <p:style>
          <a:lnRef idx="3">
            <a:schemeClr val="accent2"/>
          </a:lnRef>
          <a:fillRef idx="0">
            <a:schemeClr val="accent2"/>
          </a:fillRef>
          <a:effectRef idx="2">
            <a:schemeClr val="accent2"/>
          </a:effectRef>
          <a:fontRef idx="minor">
            <a:schemeClr val="tx1"/>
          </a:fontRef>
        </p:style>
      </p:cxnSp>
      <p:cxnSp>
        <p:nvCxnSpPr>
          <p:cNvPr id="573" name="Straight Connector 572">
            <a:extLst>
              <a:ext uri="{FF2B5EF4-FFF2-40B4-BE49-F238E27FC236}">
                <a16:creationId xmlns:a16="http://schemas.microsoft.com/office/drawing/2014/main" id="{F742C1DE-0C51-C725-A2F7-F80E6C8081CC}"/>
              </a:ext>
            </a:extLst>
          </p:cNvPr>
          <p:cNvCxnSpPr>
            <a:cxnSpLocks/>
          </p:cNvCxnSpPr>
          <p:nvPr/>
        </p:nvCxnSpPr>
        <p:spPr>
          <a:xfrm flipH="1">
            <a:off x="7341494" y="3429000"/>
            <a:ext cx="615324" cy="2684"/>
          </a:xfrm>
          <a:prstGeom prst="line">
            <a:avLst/>
          </a:prstGeom>
        </p:spPr>
        <p:style>
          <a:lnRef idx="3">
            <a:schemeClr val="accent2"/>
          </a:lnRef>
          <a:fillRef idx="0">
            <a:schemeClr val="accent2"/>
          </a:fillRef>
          <a:effectRef idx="2">
            <a:schemeClr val="accent2"/>
          </a:effectRef>
          <a:fontRef idx="minor">
            <a:schemeClr val="tx1"/>
          </a:fontRef>
        </p:style>
      </p:cxnSp>
      <p:cxnSp>
        <p:nvCxnSpPr>
          <p:cNvPr id="576" name="Straight Connector 575">
            <a:extLst>
              <a:ext uri="{FF2B5EF4-FFF2-40B4-BE49-F238E27FC236}">
                <a16:creationId xmlns:a16="http://schemas.microsoft.com/office/drawing/2014/main" id="{22C01804-32FE-6F45-AE38-78742A72FB3C}"/>
              </a:ext>
            </a:extLst>
          </p:cNvPr>
          <p:cNvCxnSpPr/>
          <p:nvPr/>
        </p:nvCxnSpPr>
        <p:spPr>
          <a:xfrm>
            <a:off x="7341494" y="3431684"/>
            <a:ext cx="0" cy="890093"/>
          </a:xfrm>
          <a:prstGeom prst="line">
            <a:avLst/>
          </a:prstGeom>
        </p:spPr>
        <p:style>
          <a:lnRef idx="3">
            <a:schemeClr val="accent2"/>
          </a:lnRef>
          <a:fillRef idx="0">
            <a:schemeClr val="accent2"/>
          </a:fillRef>
          <a:effectRef idx="2">
            <a:schemeClr val="accent2"/>
          </a:effectRef>
          <a:fontRef idx="minor">
            <a:schemeClr val="tx1"/>
          </a:fontRef>
        </p:style>
      </p:cxnSp>
      <p:cxnSp>
        <p:nvCxnSpPr>
          <p:cNvPr id="578" name="Straight Arrow Connector 577">
            <a:extLst>
              <a:ext uri="{FF2B5EF4-FFF2-40B4-BE49-F238E27FC236}">
                <a16:creationId xmlns:a16="http://schemas.microsoft.com/office/drawing/2014/main" id="{867377B3-F4CB-6B6C-5E98-8ACDF96261A6}"/>
              </a:ext>
            </a:extLst>
          </p:cNvPr>
          <p:cNvCxnSpPr>
            <a:cxnSpLocks/>
          </p:cNvCxnSpPr>
          <p:nvPr/>
        </p:nvCxnSpPr>
        <p:spPr>
          <a:xfrm flipH="1">
            <a:off x="6924230" y="4296993"/>
            <a:ext cx="41726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2" name="Straight Arrow Connector 581">
            <a:extLst>
              <a:ext uri="{FF2B5EF4-FFF2-40B4-BE49-F238E27FC236}">
                <a16:creationId xmlns:a16="http://schemas.microsoft.com/office/drawing/2014/main" id="{4077D798-7B9C-EED8-1D49-C07457DFAA12}"/>
              </a:ext>
            </a:extLst>
          </p:cNvPr>
          <p:cNvCxnSpPr>
            <a:stCxn id="146" idx="3"/>
          </p:cNvCxnSpPr>
          <p:nvPr/>
        </p:nvCxnSpPr>
        <p:spPr>
          <a:xfrm>
            <a:off x="2864867" y="2672376"/>
            <a:ext cx="250853"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84" name="Straight Arrow Connector 583">
            <a:extLst>
              <a:ext uri="{FF2B5EF4-FFF2-40B4-BE49-F238E27FC236}">
                <a16:creationId xmlns:a16="http://schemas.microsoft.com/office/drawing/2014/main" id="{22777AC5-9ADB-3A3D-F5A3-77BF836FF4B6}"/>
              </a:ext>
            </a:extLst>
          </p:cNvPr>
          <p:cNvCxnSpPr>
            <a:cxnSpLocks/>
          </p:cNvCxnSpPr>
          <p:nvPr/>
        </p:nvCxnSpPr>
        <p:spPr>
          <a:xfrm>
            <a:off x="4337431" y="2672376"/>
            <a:ext cx="20403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86" name="Straight Arrow Connector 585">
            <a:extLst>
              <a:ext uri="{FF2B5EF4-FFF2-40B4-BE49-F238E27FC236}">
                <a16:creationId xmlns:a16="http://schemas.microsoft.com/office/drawing/2014/main" id="{1A22AFE0-8688-B0C9-1DAD-54B58CF56C26}"/>
              </a:ext>
            </a:extLst>
          </p:cNvPr>
          <p:cNvCxnSpPr/>
          <p:nvPr/>
        </p:nvCxnSpPr>
        <p:spPr>
          <a:xfrm>
            <a:off x="6365218" y="2672376"/>
            <a:ext cx="19260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88" name="Straight Arrow Connector 587">
            <a:extLst>
              <a:ext uri="{FF2B5EF4-FFF2-40B4-BE49-F238E27FC236}">
                <a16:creationId xmlns:a16="http://schemas.microsoft.com/office/drawing/2014/main" id="{C7F85EAA-D744-8E71-EF9B-A1F245D9A062}"/>
              </a:ext>
            </a:extLst>
          </p:cNvPr>
          <p:cNvCxnSpPr>
            <a:cxnSpLocks/>
          </p:cNvCxnSpPr>
          <p:nvPr/>
        </p:nvCxnSpPr>
        <p:spPr>
          <a:xfrm>
            <a:off x="2840167" y="2497754"/>
            <a:ext cx="293717" cy="39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0" name="Straight Arrow Connector 589">
            <a:extLst>
              <a:ext uri="{FF2B5EF4-FFF2-40B4-BE49-F238E27FC236}">
                <a16:creationId xmlns:a16="http://schemas.microsoft.com/office/drawing/2014/main" id="{91A8DAAD-4D2C-6A11-66CF-565F6B5DC96E}"/>
              </a:ext>
            </a:extLst>
          </p:cNvPr>
          <p:cNvCxnSpPr/>
          <p:nvPr/>
        </p:nvCxnSpPr>
        <p:spPr>
          <a:xfrm flipV="1">
            <a:off x="4337431" y="2480706"/>
            <a:ext cx="221362" cy="86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3" name="Straight Arrow Connector 592">
            <a:extLst>
              <a:ext uri="{FF2B5EF4-FFF2-40B4-BE49-F238E27FC236}">
                <a16:creationId xmlns:a16="http://schemas.microsoft.com/office/drawing/2014/main" id="{3C97FF19-EBDE-195B-8F47-D2F29D3B7BA9}"/>
              </a:ext>
            </a:extLst>
          </p:cNvPr>
          <p:cNvCxnSpPr/>
          <p:nvPr/>
        </p:nvCxnSpPr>
        <p:spPr>
          <a:xfrm flipV="1">
            <a:off x="6365218" y="2348759"/>
            <a:ext cx="223507" cy="14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5" name="Straight Arrow Connector 594">
            <a:extLst>
              <a:ext uri="{FF2B5EF4-FFF2-40B4-BE49-F238E27FC236}">
                <a16:creationId xmlns:a16="http://schemas.microsoft.com/office/drawing/2014/main" id="{97314035-92C3-5B58-0FBF-0EB3AEF573CF}"/>
              </a:ext>
            </a:extLst>
          </p:cNvPr>
          <p:cNvCxnSpPr>
            <a:cxnSpLocks/>
          </p:cNvCxnSpPr>
          <p:nvPr/>
        </p:nvCxnSpPr>
        <p:spPr>
          <a:xfrm flipV="1">
            <a:off x="2445747" y="725098"/>
            <a:ext cx="419120" cy="28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8" name="Straight Arrow Connector 597">
            <a:extLst>
              <a:ext uri="{FF2B5EF4-FFF2-40B4-BE49-F238E27FC236}">
                <a16:creationId xmlns:a16="http://schemas.microsoft.com/office/drawing/2014/main" id="{5CF7236D-D59C-8E2D-D792-70EC3B7F471E}"/>
              </a:ext>
            </a:extLst>
          </p:cNvPr>
          <p:cNvCxnSpPr>
            <a:cxnSpLocks/>
          </p:cNvCxnSpPr>
          <p:nvPr/>
        </p:nvCxnSpPr>
        <p:spPr>
          <a:xfrm flipH="1">
            <a:off x="3761581" y="1089670"/>
            <a:ext cx="495" cy="2851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0" name="Straight Connector 599">
            <a:extLst>
              <a:ext uri="{FF2B5EF4-FFF2-40B4-BE49-F238E27FC236}">
                <a16:creationId xmlns:a16="http://schemas.microsoft.com/office/drawing/2014/main" id="{336EA220-E13B-1E9F-DA9A-A00272888CAC}"/>
              </a:ext>
            </a:extLst>
          </p:cNvPr>
          <p:cNvCxnSpPr>
            <a:stCxn id="140" idx="1"/>
          </p:cNvCxnSpPr>
          <p:nvPr/>
        </p:nvCxnSpPr>
        <p:spPr>
          <a:xfrm flipH="1" flipV="1">
            <a:off x="2651799" y="1644351"/>
            <a:ext cx="265138" cy="2531"/>
          </a:xfrm>
          <a:prstGeom prst="line">
            <a:avLst/>
          </a:prstGeom>
        </p:spPr>
        <p:style>
          <a:lnRef idx="2">
            <a:schemeClr val="accent1"/>
          </a:lnRef>
          <a:fillRef idx="0">
            <a:schemeClr val="accent1"/>
          </a:fillRef>
          <a:effectRef idx="1">
            <a:schemeClr val="accent1"/>
          </a:effectRef>
          <a:fontRef idx="minor">
            <a:schemeClr val="tx1"/>
          </a:fontRef>
        </p:style>
      </p:cxnSp>
      <p:cxnSp>
        <p:nvCxnSpPr>
          <p:cNvPr id="602" name="Straight Arrow Connector 601">
            <a:extLst>
              <a:ext uri="{FF2B5EF4-FFF2-40B4-BE49-F238E27FC236}">
                <a16:creationId xmlns:a16="http://schemas.microsoft.com/office/drawing/2014/main" id="{E4E93AE9-02C8-33B5-3801-BF2710AFB126}"/>
              </a:ext>
            </a:extLst>
          </p:cNvPr>
          <p:cNvCxnSpPr/>
          <p:nvPr/>
        </p:nvCxnSpPr>
        <p:spPr>
          <a:xfrm>
            <a:off x="2651799" y="1644533"/>
            <a:ext cx="0" cy="5971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5" name="Straight Arrow Connector 604">
            <a:extLst>
              <a:ext uri="{FF2B5EF4-FFF2-40B4-BE49-F238E27FC236}">
                <a16:creationId xmlns:a16="http://schemas.microsoft.com/office/drawing/2014/main" id="{C708F4F5-86D2-DA4E-6B56-DA11397B7779}"/>
              </a:ext>
            </a:extLst>
          </p:cNvPr>
          <p:cNvCxnSpPr/>
          <p:nvPr/>
        </p:nvCxnSpPr>
        <p:spPr>
          <a:xfrm>
            <a:off x="1524809" y="1168717"/>
            <a:ext cx="0" cy="1380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E43A06D9-B549-4445-53D0-83471B5D471D}"/>
              </a:ext>
            </a:extLst>
          </p:cNvPr>
          <p:cNvCxnSpPr>
            <a:stCxn id="143" idx="2"/>
          </p:cNvCxnSpPr>
          <p:nvPr/>
        </p:nvCxnSpPr>
        <p:spPr>
          <a:xfrm>
            <a:off x="1648011" y="2114869"/>
            <a:ext cx="0" cy="13820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611" name="Straight Arrow Connector 610">
            <a:extLst>
              <a:ext uri="{FF2B5EF4-FFF2-40B4-BE49-F238E27FC236}">
                <a16:creationId xmlns:a16="http://schemas.microsoft.com/office/drawing/2014/main" id="{F8304C7E-11DA-28A1-1B5A-90577B167416}"/>
              </a:ext>
            </a:extLst>
          </p:cNvPr>
          <p:cNvCxnSpPr>
            <a:stCxn id="141" idx="0"/>
          </p:cNvCxnSpPr>
          <p:nvPr/>
        </p:nvCxnSpPr>
        <p:spPr>
          <a:xfrm flipH="1" flipV="1">
            <a:off x="5453342" y="1953796"/>
            <a:ext cx="1" cy="2096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3" name="Straight Arrow Connector 612">
            <a:extLst>
              <a:ext uri="{FF2B5EF4-FFF2-40B4-BE49-F238E27FC236}">
                <a16:creationId xmlns:a16="http://schemas.microsoft.com/office/drawing/2014/main" id="{8997FA6C-9AAF-838A-CF90-F7D9D0820200}"/>
              </a:ext>
            </a:extLst>
          </p:cNvPr>
          <p:cNvCxnSpPr>
            <a:stCxn id="142" idx="0"/>
            <a:endCxn id="145" idx="3"/>
          </p:cNvCxnSpPr>
          <p:nvPr/>
        </p:nvCxnSpPr>
        <p:spPr>
          <a:xfrm flipV="1">
            <a:off x="5657874" y="1160705"/>
            <a:ext cx="941" cy="1077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5" name="Straight Connector 614">
            <a:extLst>
              <a:ext uri="{FF2B5EF4-FFF2-40B4-BE49-F238E27FC236}">
                <a16:creationId xmlns:a16="http://schemas.microsoft.com/office/drawing/2014/main" id="{666625DC-725E-D518-5375-FE6CF00E0BD0}"/>
              </a:ext>
            </a:extLst>
          </p:cNvPr>
          <p:cNvCxnSpPr/>
          <p:nvPr/>
        </p:nvCxnSpPr>
        <p:spPr>
          <a:xfrm flipH="1">
            <a:off x="5307496" y="4218151"/>
            <a:ext cx="111318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17" name="Straight Connector 616">
            <a:extLst>
              <a:ext uri="{FF2B5EF4-FFF2-40B4-BE49-F238E27FC236}">
                <a16:creationId xmlns:a16="http://schemas.microsoft.com/office/drawing/2014/main" id="{4A224455-402D-B1E9-5365-872EF3530F72}"/>
              </a:ext>
            </a:extLst>
          </p:cNvPr>
          <p:cNvCxnSpPr/>
          <p:nvPr/>
        </p:nvCxnSpPr>
        <p:spPr>
          <a:xfrm flipV="1">
            <a:off x="5327374" y="3110811"/>
            <a:ext cx="0" cy="1107340"/>
          </a:xfrm>
          <a:prstGeom prst="line">
            <a:avLst/>
          </a:prstGeom>
        </p:spPr>
        <p:style>
          <a:lnRef idx="3">
            <a:schemeClr val="accent2"/>
          </a:lnRef>
          <a:fillRef idx="0">
            <a:schemeClr val="accent2"/>
          </a:fillRef>
          <a:effectRef idx="2">
            <a:schemeClr val="accent2"/>
          </a:effectRef>
          <a:fontRef idx="minor">
            <a:schemeClr val="tx1"/>
          </a:fontRef>
        </p:style>
      </p:cxnSp>
      <p:cxnSp>
        <p:nvCxnSpPr>
          <p:cNvPr id="619" name="Straight Connector 618">
            <a:extLst>
              <a:ext uri="{FF2B5EF4-FFF2-40B4-BE49-F238E27FC236}">
                <a16:creationId xmlns:a16="http://schemas.microsoft.com/office/drawing/2014/main" id="{49082861-F9AF-90CE-6EF3-3BD44D2146F7}"/>
              </a:ext>
            </a:extLst>
          </p:cNvPr>
          <p:cNvCxnSpPr/>
          <p:nvPr/>
        </p:nvCxnSpPr>
        <p:spPr>
          <a:xfrm>
            <a:off x="5307496" y="3110811"/>
            <a:ext cx="153780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21" name="Straight Arrow Connector 620">
            <a:extLst>
              <a:ext uri="{FF2B5EF4-FFF2-40B4-BE49-F238E27FC236}">
                <a16:creationId xmlns:a16="http://schemas.microsoft.com/office/drawing/2014/main" id="{5400209E-2239-EC92-BC21-4101A64A52FE}"/>
              </a:ext>
            </a:extLst>
          </p:cNvPr>
          <p:cNvCxnSpPr/>
          <p:nvPr/>
        </p:nvCxnSpPr>
        <p:spPr>
          <a:xfrm flipV="1">
            <a:off x="6845300" y="2876561"/>
            <a:ext cx="0" cy="2342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9" name="Straight Connector 628">
            <a:extLst>
              <a:ext uri="{FF2B5EF4-FFF2-40B4-BE49-F238E27FC236}">
                <a16:creationId xmlns:a16="http://schemas.microsoft.com/office/drawing/2014/main" id="{4C746DD1-C65C-1050-8DED-A668B7CC2390}"/>
              </a:ext>
            </a:extLst>
          </p:cNvPr>
          <p:cNvCxnSpPr>
            <a:stCxn id="326" idx="0"/>
          </p:cNvCxnSpPr>
          <p:nvPr/>
        </p:nvCxnSpPr>
        <p:spPr>
          <a:xfrm flipH="1" flipV="1">
            <a:off x="6633633" y="4013200"/>
            <a:ext cx="482" cy="86092"/>
          </a:xfrm>
          <a:prstGeom prst="line">
            <a:avLst/>
          </a:prstGeom>
        </p:spPr>
        <p:style>
          <a:lnRef idx="3">
            <a:schemeClr val="accent6"/>
          </a:lnRef>
          <a:fillRef idx="0">
            <a:schemeClr val="accent6"/>
          </a:fillRef>
          <a:effectRef idx="2">
            <a:schemeClr val="accent6"/>
          </a:effectRef>
          <a:fontRef idx="minor">
            <a:schemeClr val="tx1"/>
          </a:fontRef>
        </p:style>
      </p:cxnSp>
      <p:cxnSp>
        <p:nvCxnSpPr>
          <p:cNvPr id="631" name="Straight Connector 630">
            <a:extLst>
              <a:ext uri="{FF2B5EF4-FFF2-40B4-BE49-F238E27FC236}">
                <a16:creationId xmlns:a16="http://schemas.microsoft.com/office/drawing/2014/main" id="{343CE48C-CD4E-62E9-56F4-AE0618DBBA14}"/>
              </a:ext>
            </a:extLst>
          </p:cNvPr>
          <p:cNvCxnSpPr/>
          <p:nvPr/>
        </p:nvCxnSpPr>
        <p:spPr>
          <a:xfrm>
            <a:off x="6633634" y="4002617"/>
            <a:ext cx="41179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633" name="Straight Arrow Connector 632">
            <a:extLst>
              <a:ext uri="{FF2B5EF4-FFF2-40B4-BE49-F238E27FC236}">
                <a16:creationId xmlns:a16="http://schemas.microsoft.com/office/drawing/2014/main" id="{9B4D4F1A-645A-0B9A-1712-3D258C712EEC}"/>
              </a:ext>
            </a:extLst>
          </p:cNvPr>
          <p:cNvCxnSpPr/>
          <p:nvPr/>
        </p:nvCxnSpPr>
        <p:spPr>
          <a:xfrm flipV="1">
            <a:off x="7059083" y="3951122"/>
            <a:ext cx="0" cy="6207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52960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AA77-10A5-2728-51CF-FCE0703637AF}"/>
              </a:ext>
            </a:extLst>
          </p:cNvPr>
          <p:cNvSpPr>
            <a:spLocks noGrp="1"/>
          </p:cNvSpPr>
          <p:nvPr>
            <p:ph type="ctrTitle"/>
          </p:nvPr>
        </p:nvSpPr>
        <p:spPr>
          <a:xfrm>
            <a:off x="1524000" y="727788"/>
            <a:ext cx="9144000" cy="4973215"/>
          </a:xfrm>
        </p:spPr>
        <p:txBody>
          <a:bodyPr>
            <a:noAutofit/>
          </a:bodyPr>
          <a:lstStyle/>
          <a:p>
            <a:pPr algn="l"/>
            <a:r>
              <a:rPr lang="en-US" sz="2800" u="sng" dirty="0"/>
              <a:t>Why discrepancy analysis is important:</a:t>
            </a:r>
            <a:br>
              <a:rPr lang="en-US" sz="2800" dirty="0"/>
            </a:br>
            <a:br>
              <a:rPr lang="en-US" sz="2800" dirty="0"/>
            </a:br>
            <a:br>
              <a:rPr lang="en-US" sz="2800" dirty="0"/>
            </a:br>
            <a:r>
              <a:rPr lang="en-US" sz="2000" dirty="0"/>
              <a:t>Every System needs a regular discrepancy analysis process.</a:t>
            </a:r>
            <a:br>
              <a:rPr lang="en-US" sz="2000" dirty="0"/>
            </a:br>
            <a:br>
              <a:rPr lang="en-US" sz="2000" dirty="0"/>
            </a:br>
            <a:r>
              <a:rPr lang="en-US" sz="2000" dirty="0"/>
              <a:t>Number of different vendor products are integrated, and it is very important to validate their collaboration.</a:t>
            </a:r>
            <a:br>
              <a:rPr lang="en-US" sz="2000" dirty="0"/>
            </a:br>
            <a:br>
              <a:rPr lang="en-US" sz="2000" dirty="0"/>
            </a:br>
            <a:r>
              <a:rPr lang="en-US" sz="2000" dirty="0"/>
              <a:t>No matter an organization keep it for always or for specific duration until system gets stable and stream-lined.</a:t>
            </a:r>
            <a:br>
              <a:rPr lang="en-US" sz="2000" dirty="0"/>
            </a:br>
            <a:br>
              <a:rPr lang="en-US" sz="2000" dirty="0"/>
            </a:br>
            <a:r>
              <a:rPr lang="en-US" sz="2000" dirty="0"/>
              <a:t>This analysis process can be manual or automated depends on complexity, effort, and time.</a:t>
            </a:r>
            <a:br>
              <a:rPr lang="en-US" sz="2000" dirty="0"/>
            </a:br>
            <a:br>
              <a:rPr lang="en-US" sz="2000" dirty="0"/>
            </a:br>
            <a:r>
              <a:rPr lang="en-US" sz="2000" dirty="0"/>
              <a:t>Discrepancy analysis is a pro-active action to identify and resolve the issue.</a:t>
            </a:r>
            <a:endParaRPr lang="en-US" sz="2400" dirty="0"/>
          </a:p>
        </p:txBody>
      </p:sp>
    </p:spTree>
    <p:extLst>
      <p:ext uri="{BB962C8B-B14F-4D97-AF65-F5344CB8AC3E}">
        <p14:creationId xmlns:p14="http://schemas.microsoft.com/office/powerpoint/2010/main" val="2402696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A34B-4603-38B8-B678-3701D1EA31FA}"/>
              </a:ext>
            </a:extLst>
          </p:cNvPr>
          <p:cNvSpPr>
            <a:spLocks noGrp="1"/>
          </p:cNvSpPr>
          <p:nvPr>
            <p:ph type="title"/>
          </p:nvPr>
        </p:nvSpPr>
        <p:spPr>
          <a:xfrm>
            <a:off x="838200" y="365126"/>
            <a:ext cx="10515600" cy="756104"/>
          </a:xfrm>
        </p:spPr>
        <p:txBody>
          <a:bodyPr/>
          <a:lstStyle/>
          <a:p>
            <a:r>
              <a:rPr lang="en-US" dirty="0"/>
              <a:t>Observations</a:t>
            </a:r>
          </a:p>
        </p:txBody>
      </p:sp>
      <p:sp>
        <p:nvSpPr>
          <p:cNvPr id="3" name="Content Placeholder 2">
            <a:extLst>
              <a:ext uri="{FF2B5EF4-FFF2-40B4-BE49-F238E27FC236}">
                <a16:creationId xmlns:a16="http://schemas.microsoft.com/office/drawing/2014/main" id="{CA131FC8-C2E2-AAEB-6C12-E69F0E267CDA}"/>
              </a:ext>
            </a:extLst>
          </p:cNvPr>
          <p:cNvSpPr>
            <a:spLocks noGrp="1"/>
          </p:cNvSpPr>
          <p:nvPr>
            <p:ph idx="1"/>
          </p:nvPr>
        </p:nvSpPr>
        <p:spPr>
          <a:xfrm>
            <a:off x="838200" y="1121230"/>
            <a:ext cx="10842171" cy="5539594"/>
          </a:xfrm>
        </p:spPr>
        <p:txBody>
          <a:bodyPr/>
          <a:lstStyle/>
          <a:p>
            <a:r>
              <a:rPr lang="en-US" sz="1600" dirty="0"/>
              <a:t>Delay in refresh of terminated users in SailPoint due to delay in Workday Delta Aggregation and Sequential Refresh Task.</a:t>
            </a:r>
          </a:p>
          <a:p>
            <a:r>
              <a:rPr lang="en-US" sz="1600" dirty="0"/>
              <a:t>Past terminated users are not included in Workday daily termination report. Workday create separate ticket for SailPoint to take care such issues. Sample incident# INC11855361, INC1185362 where user#A3081468 and A3071545 terminated more than 60 days in past</a:t>
            </a:r>
          </a:p>
          <a:p>
            <a:r>
              <a:rPr lang="en-US" sz="1600" dirty="0"/>
              <a:t>Delay in auto launching of Workday Delta Aggregation Task – Restart of servers resolve this issue</a:t>
            </a:r>
          </a:p>
          <a:p>
            <a:r>
              <a:rPr lang="en-US" sz="1600" dirty="0"/>
              <a:t>SailPoint Connector Exception while connecting target system during the rapid setup leaver task.</a:t>
            </a:r>
          </a:p>
          <a:p>
            <a:endParaRPr lang="en-US" sz="1600" dirty="0"/>
          </a:p>
          <a:p>
            <a:endParaRPr lang="en-US" sz="1600" dirty="0"/>
          </a:p>
          <a:p>
            <a:endParaRPr lang="en-US" sz="1600" dirty="0"/>
          </a:p>
          <a:p>
            <a:endParaRPr lang="en-US" sz="1600" dirty="0"/>
          </a:p>
          <a:p>
            <a:endParaRPr lang="en-US" sz="1600" dirty="0"/>
          </a:p>
          <a:p>
            <a:r>
              <a:rPr lang="en-US" sz="1600" dirty="0"/>
              <a:t>User not available in target while triggering the Leaver Event.</a:t>
            </a:r>
          </a:p>
          <a:p>
            <a:pPr marL="0" indent="0">
              <a:buNone/>
            </a:pPr>
            <a:endParaRPr lang="en-US" sz="1600"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D0A88995-1330-E407-3251-24C2F6A1AF9D}"/>
              </a:ext>
            </a:extLst>
          </p:cNvPr>
          <p:cNvPicPr>
            <a:picLocks noChangeAspect="1"/>
          </p:cNvPicPr>
          <p:nvPr/>
        </p:nvPicPr>
        <p:blipFill>
          <a:blip r:embed="rId2"/>
          <a:stretch>
            <a:fillRect/>
          </a:stretch>
        </p:blipFill>
        <p:spPr>
          <a:xfrm>
            <a:off x="1139936" y="2970971"/>
            <a:ext cx="6382093" cy="1563613"/>
          </a:xfrm>
          <a:prstGeom prst="rect">
            <a:avLst/>
          </a:prstGeom>
        </p:spPr>
      </p:pic>
      <p:pic>
        <p:nvPicPr>
          <p:cNvPr id="5" name="Picture 4">
            <a:extLst>
              <a:ext uri="{FF2B5EF4-FFF2-40B4-BE49-F238E27FC236}">
                <a16:creationId xmlns:a16="http://schemas.microsoft.com/office/drawing/2014/main" id="{16E35810-9EE4-8FBE-9151-151284BD319F}"/>
              </a:ext>
            </a:extLst>
          </p:cNvPr>
          <p:cNvPicPr>
            <a:picLocks noChangeAspect="1"/>
          </p:cNvPicPr>
          <p:nvPr/>
        </p:nvPicPr>
        <p:blipFill>
          <a:blip r:embed="rId3"/>
          <a:stretch>
            <a:fillRect/>
          </a:stretch>
        </p:blipFill>
        <p:spPr>
          <a:xfrm>
            <a:off x="1139936" y="4939748"/>
            <a:ext cx="7554379" cy="1721076"/>
          </a:xfrm>
          <a:prstGeom prst="rect">
            <a:avLst/>
          </a:prstGeom>
        </p:spPr>
      </p:pic>
    </p:spTree>
    <p:extLst>
      <p:ext uri="{BB962C8B-B14F-4D97-AF65-F5344CB8AC3E}">
        <p14:creationId xmlns:p14="http://schemas.microsoft.com/office/powerpoint/2010/main" val="3734339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8861-542E-0EB2-A83E-6FFF449C097A}"/>
              </a:ext>
            </a:extLst>
          </p:cNvPr>
          <p:cNvSpPr>
            <a:spLocks noGrp="1"/>
          </p:cNvSpPr>
          <p:nvPr>
            <p:ph type="title"/>
          </p:nvPr>
        </p:nvSpPr>
        <p:spPr>
          <a:xfrm>
            <a:off x="674914" y="229733"/>
            <a:ext cx="9187543" cy="281896"/>
          </a:xfrm>
        </p:spPr>
        <p:txBody>
          <a:bodyPr>
            <a:normAutofit fontScale="90000"/>
          </a:bodyPr>
          <a:lstStyle/>
          <a:p>
            <a:r>
              <a:rPr lang="en-US" sz="2000" u="sng" dirty="0"/>
              <a:t>Key issues highlighted in 26th – 31st Aug</a:t>
            </a:r>
          </a:p>
        </p:txBody>
      </p:sp>
      <p:sp>
        <p:nvSpPr>
          <p:cNvPr id="3" name="Content Placeholder 2">
            <a:extLst>
              <a:ext uri="{FF2B5EF4-FFF2-40B4-BE49-F238E27FC236}">
                <a16:creationId xmlns:a16="http://schemas.microsoft.com/office/drawing/2014/main" id="{72A54BE6-367F-FA84-E179-10D44E6A7944}"/>
              </a:ext>
            </a:extLst>
          </p:cNvPr>
          <p:cNvSpPr>
            <a:spLocks noGrp="1"/>
          </p:cNvSpPr>
          <p:nvPr>
            <p:ph idx="1"/>
          </p:nvPr>
        </p:nvSpPr>
        <p:spPr>
          <a:xfrm>
            <a:off x="468086" y="553129"/>
            <a:ext cx="10515600" cy="5511346"/>
          </a:xfrm>
        </p:spPr>
        <p:txBody>
          <a:bodyPr>
            <a:normAutofit/>
          </a:bodyPr>
          <a:lstStyle/>
          <a:p>
            <a:pPr marL="514350" indent="-514350">
              <a:buFont typeface="+mj-lt"/>
              <a:buAutoNum type="arabicPeriod"/>
            </a:pPr>
            <a:r>
              <a:rPr lang="en-US" sz="1600" dirty="0"/>
              <a:t>On 26</a:t>
            </a:r>
            <a:r>
              <a:rPr lang="en-US" sz="1600" baseline="30000" dirty="0"/>
              <a:t>th</a:t>
            </a:r>
            <a:r>
              <a:rPr lang="en-US" sz="1600" dirty="0"/>
              <a:t> Aug, Workday Delta Aggregation task didn’t execute more than 3 times, because the following refresh task took 40 hours to complete, and it was finished 2 days later. This is Delay In Identity Refresh Task.</a:t>
            </a:r>
          </a:p>
          <a:p>
            <a:pPr marL="514350" indent="-514350">
              <a:buFont typeface="+mj-lt"/>
              <a:buAutoNum type="arabicPeriod"/>
            </a:pPr>
            <a:endParaRPr lang="en-US" sz="1600" dirty="0"/>
          </a:p>
          <a:p>
            <a:pPr marL="514350" indent="-514350">
              <a:buFont typeface="+mj-lt"/>
              <a:buAutoNum type="arabicPeriod"/>
            </a:pPr>
            <a:endParaRPr lang="en-US" sz="1600" dirty="0"/>
          </a:p>
          <a:p>
            <a:pPr marL="514350" indent="-514350">
              <a:buFont typeface="+mj-lt"/>
              <a:buAutoNum type="arabicPeriod"/>
            </a:pPr>
            <a:endParaRPr lang="en-US" sz="1600" dirty="0"/>
          </a:p>
          <a:p>
            <a:pPr marL="514350" indent="-514350">
              <a:buFont typeface="+mj-lt"/>
              <a:buAutoNum type="arabicPeriod"/>
            </a:pPr>
            <a:endParaRPr lang="en-US" sz="1600" dirty="0"/>
          </a:p>
          <a:p>
            <a:pPr marL="514350" indent="-514350">
              <a:buFont typeface="+mj-lt"/>
              <a:buAutoNum type="arabicPeriod"/>
            </a:pPr>
            <a:endParaRPr lang="en-US" sz="1600" dirty="0"/>
          </a:p>
          <a:p>
            <a:pPr marL="514350" indent="-514350">
              <a:buFont typeface="+mj-lt"/>
              <a:buAutoNum type="arabicPeriod"/>
            </a:pPr>
            <a:r>
              <a:rPr lang="en-US" sz="1600" dirty="0"/>
              <a:t>On 26</a:t>
            </a:r>
            <a:r>
              <a:rPr lang="en-US" sz="1600" baseline="30000" dirty="0"/>
              <a:t>th</a:t>
            </a:r>
            <a:r>
              <a:rPr lang="en-US" sz="1600" dirty="0"/>
              <a:t> Aug, Refresh Task for Role Assignment didn’t execute for single time, because the previous Role refresh task took Almost 33 hours, and it was finished 2 days later. This is Delay In Refresh Task in role assignment.</a:t>
            </a:r>
          </a:p>
          <a:p>
            <a:pPr marL="514350" indent="-514350">
              <a:buFont typeface="+mj-lt"/>
              <a:buAutoNum type="arabicPeriod"/>
            </a:pPr>
            <a:endParaRPr lang="en-US" sz="1600" dirty="0"/>
          </a:p>
          <a:p>
            <a:pPr marL="514350" indent="-514350">
              <a:buFont typeface="+mj-lt"/>
              <a:buAutoNum type="arabicPeriod"/>
            </a:pPr>
            <a:endParaRPr lang="en-US" sz="1600" dirty="0"/>
          </a:p>
          <a:p>
            <a:pPr marL="514350" indent="-514350">
              <a:buFont typeface="+mj-lt"/>
              <a:buAutoNum type="arabicPeriod"/>
            </a:pPr>
            <a:endParaRPr lang="en-US" sz="1600" dirty="0"/>
          </a:p>
          <a:p>
            <a:pPr marL="514350" indent="-514350">
              <a:buFont typeface="+mj-lt"/>
              <a:buAutoNum type="arabicPeriod"/>
            </a:pPr>
            <a:endParaRPr lang="en-US" sz="1600" dirty="0"/>
          </a:p>
          <a:p>
            <a:pPr marL="514350" indent="-514350">
              <a:buFont typeface="+mj-lt"/>
              <a:buAutoNum type="arabicPeriod"/>
            </a:pPr>
            <a:endParaRPr lang="en-US" sz="1600" dirty="0"/>
          </a:p>
          <a:p>
            <a:pPr marL="514350" indent="-514350">
              <a:buFont typeface="+mj-lt"/>
              <a:buAutoNum type="arabicPeriod"/>
            </a:pPr>
            <a:r>
              <a:rPr lang="en-US" sz="1600" dirty="0"/>
              <a:t>On 31</a:t>
            </a:r>
            <a:r>
              <a:rPr lang="en-US" sz="1600" baseline="30000" dirty="0"/>
              <a:t>st</a:t>
            </a:r>
            <a:r>
              <a:rPr lang="en-US" sz="1600" dirty="0"/>
              <a:t> Aug, Workday delta sequential task didn’t run for single time because from 30</a:t>
            </a:r>
            <a:r>
              <a:rPr lang="en-US" sz="1600" baseline="30000" dirty="0"/>
              <a:t>th</a:t>
            </a:r>
            <a:r>
              <a:rPr lang="en-US" sz="1600" dirty="0"/>
              <a:t> Aug evening, the servers were inactive, and no tasks were running at that time. Restarted the servers resolved the issue</a:t>
            </a:r>
          </a:p>
          <a:p>
            <a:pPr marL="514350" indent="-514350">
              <a:buFont typeface="+mj-lt"/>
              <a:buAutoNum type="arabicPeriod"/>
            </a:pPr>
            <a:endParaRPr lang="en-US" sz="1600" dirty="0"/>
          </a:p>
        </p:txBody>
      </p:sp>
      <p:pic>
        <p:nvPicPr>
          <p:cNvPr id="5" name="Picture 4">
            <a:extLst>
              <a:ext uri="{FF2B5EF4-FFF2-40B4-BE49-F238E27FC236}">
                <a16:creationId xmlns:a16="http://schemas.microsoft.com/office/drawing/2014/main" id="{9E2078E3-ED68-4715-9466-83B36BAB2BA0}"/>
              </a:ext>
            </a:extLst>
          </p:cNvPr>
          <p:cNvPicPr>
            <a:picLocks noChangeAspect="1"/>
          </p:cNvPicPr>
          <p:nvPr/>
        </p:nvPicPr>
        <p:blipFill>
          <a:blip r:embed="rId3"/>
          <a:stretch>
            <a:fillRect/>
          </a:stretch>
        </p:blipFill>
        <p:spPr>
          <a:xfrm>
            <a:off x="1078902" y="1132810"/>
            <a:ext cx="8946842" cy="1797873"/>
          </a:xfrm>
          <a:prstGeom prst="rect">
            <a:avLst/>
          </a:prstGeom>
        </p:spPr>
      </p:pic>
      <p:pic>
        <p:nvPicPr>
          <p:cNvPr id="7" name="Picture 6">
            <a:extLst>
              <a:ext uri="{FF2B5EF4-FFF2-40B4-BE49-F238E27FC236}">
                <a16:creationId xmlns:a16="http://schemas.microsoft.com/office/drawing/2014/main" id="{332C2A35-1987-5573-F3F8-18E5C246FF6C}"/>
              </a:ext>
            </a:extLst>
          </p:cNvPr>
          <p:cNvPicPr>
            <a:picLocks noChangeAspect="1"/>
          </p:cNvPicPr>
          <p:nvPr/>
        </p:nvPicPr>
        <p:blipFill>
          <a:blip r:embed="rId4"/>
          <a:stretch>
            <a:fillRect/>
          </a:stretch>
        </p:blipFill>
        <p:spPr>
          <a:xfrm>
            <a:off x="885952" y="3429000"/>
            <a:ext cx="9732518" cy="1644242"/>
          </a:xfrm>
          <a:prstGeom prst="rect">
            <a:avLst/>
          </a:prstGeom>
        </p:spPr>
      </p:pic>
      <p:pic>
        <p:nvPicPr>
          <p:cNvPr id="9" name="Picture 8">
            <a:extLst>
              <a:ext uri="{FF2B5EF4-FFF2-40B4-BE49-F238E27FC236}">
                <a16:creationId xmlns:a16="http://schemas.microsoft.com/office/drawing/2014/main" id="{3B5DA31C-F454-18E6-7224-176806F5C3BE}"/>
              </a:ext>
            </a:extLst>
          </p:cNvPr>
          <p:cNvPicPr>
            <a:picLocks noChangeAspect="1"/>
          </p:cNvPicPr>
          <p:nvPr/>
        </p:nvPicPr>
        <p:blipFill>
          <a:blip r:embed="rId5"/>
          <a:stretch>
            <a:fillRect/>
          </a:stretch>
        </p:blipFill>
        <p:spPr>
          <a:xfrm>
            <a:off x="975518" y="5656582"/>
            <a:ext cx="8042752" cy="971685"/>
          </a:xfrm>
          <a:prstGeom prst="rect">
            <a:avLst/>
          </a:prstGeom>
        </p:spPr>
      </p:pic>
    </p:spTree>
    <p:extLst>
      <p:ext uri="{BB962C8B-B14F-4D97-AF65-F5344CB8AC3E}">
        <p14:creationId xmlns:p14="http://schemas.microsoft.com/office/powerpoint/2010/main" val="1850990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709C5189-2D10-1DC4-3810-DD83498F3A12}"/>
              </a:ext>
            </a:extLst>
          </p:cNvPr>
          <p:cNvGraphicFramePr/>
          <p:nvPr>
            <p:extLst>
              <p:ext uri="{D42A27DB-BD31-4B8C-83A1-F6EECF244321}">
                <p14:modId xmlns:p14="http://schemas.microsoft.com/office/powerpoint/2010/main" val="1807349380"/>
              </p:ext>
            </p:extLst>
          </p:nvPr>
        </p:nvGraphicFramePr>
        <p:xfrm>
          <a:off x="1041400" y="674371"/>
          <a:ext cx="10320020" cy="58185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3062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B7CE-65F3-F54B-AF01-BA64C9B50502}"/>
              </a:ext>
            </a:extLst>
          </p:cNvPr>
          <p:cNvSpPr>
            <a:spLocks noGrp="1"/>
          </p:cNvSpPr>
          <p:nvPr>
            <p:ph type="title"/>
          </p:nvPr>
        </p:nvSpPr>
        <p:spPr/>
        <p:txBody>
          <a:bodyPr/>
          <a:lstStyle/>
          <a:p>
            <a:r>
              <a:rPr lang="en-US" u="sng" dirty="0">
                <a:latin typeface="+mn-lt"/>
                <a:ea typeface="Tahoma" panose="020B0604030504040204" pitchFamily="34" charset="0"/>
                <a:cs typeface="Tahoma" panose="020B0604030504040204" pitchFamily="34" charset="0"/>
              </a:rPr>
              <a:t>Automation Solution</a:t>
            </a:r>
          </a:p>
        </p:txBody>
      </p:sp>
      <p:sp>
        <p:nvSpPr>
          <p:cNvPr id="3" name="Content Placeholder 2">
            <a:extLst>
              <a:ext uri="{FF2B5EF4-FFF2-40B4-BE49-F238E27FC236}">
                <a16:creationId xmlns:a16="http://schemas.microsoft.com/office/drawing/2014/main" id="{442CFBF1-BF00-4242-F9FD-8B1AFE3D28DC}"/>
              </a:ext>
            </a:extLst>
          </p:cNvPr>
          <p:cNvSpPr>
            <a:spLocks noGrp="1"/>
          </p:cNvSpPr>
          <p:nvPr>
            <p:ph idx="1"/>
          </p:nvPr>
        </p:nvSpPr>
        <p:spPr>
          <a:xfrm>
            <a:off x="838200" y="1690688"/>
            <a:ext cx="10515600" cy="4486275"/>
          </a:xfrm>
        </p:spPr>
        <p:txBody>
          <a:bodyPr>
            <a:normAutofit/>
          </a:bodyPr>
          <a:lstStyle/>
          <a:p>
            <a:r>
              <a:rPr lang="en-US" sz="1800" dirty="0"/>
              <a:t>Workday team will manually push the terminated user list in SailPoint server. </a:t>
            </a:r>
          </a:p>
          <a:p>
            <a:r>
              <a:rPr lang="en-US" sz="1800" dirty="0"/>
              <a:t>Create a custom task at 2am CST everyday. This task will read the data from the terminated users’ list shared by Workday.</a:t>
            </a:r>
          </a:p>
          <a:p>
            <a:r>
              <a:rPr lang="en-US" sz="1800" dirty="0"/>
              <a:t>Create a custom file in SailPoint server and store those users with selective attributes (</a:t>
            </a:r>
            <a:r>
              <a:rPr lang="en-US" sz="1800" dirty="0">
                <a:effectLst/>
                <a:latin typeface="Aptos" panose="020B0004020202020204" pitchFamily="34" charset="0"/>
                <a:ea typeface="Aptos" panose="020B0004020202020204" pitchFamily="34" charset="0"/>
                <a:cs typeface="Times New Roman" panose="02020603050405020304" pitchFamily="18" charset="0"/>
              </a:rPr>
              <a:t>User Status, Employee Number, Inactive, NEEDS_REFRESH)</a:t>
            </a:r>
            <a:r>
              <a:rPr lang="en-US" sz="1800" dirty="0"/>
              <a:t> in that custom table/file.</a:t>
            </a:r>
          </a:p>
          <a:p>
            <a:r>
              <a:rPr lang="en-US" sz="1800" dirty="0"/>
              <a:t>Run sequentially “Bulk </a:t>
            </a:r>
            <a:r>
              <a:rPr lang="en-US" sz="1800" dirty="0">
                <a:effectLst/>
                <a:latin typeface="Aptos" panose="020B0004020202020204" pitchFamily="34" charset="0"/>
                <a:ea typeface="Aptos" panose="020B0004020202020204" pitchFamily="34" charset="0"/>
                <a:cs typeface="Times New Roman" panose="02020603050405020304" pitchFamily="18" charset="0"/>
              </a:rPr>
              <a:t>Workday Aggregation” and  “Bulk Single identity Refresh” task for the users stored in custom table.</a:t>
            </a:r>
          </a:p>
          <a:p>
            <a:r>
              <a:rPr lang="en-US" sz="1800" dirty="0">
                <a:latin typeface="Aptos" panose="020B0004020202020204" pitchFamily="34" charset="0"/>
                <a:cs typeface="Times New Roman" panose="02020603050405020304" pitchFamily="18" charset="0"/>
              </a:rPr>
              <a:t>Ensure all those users are Aggregated and Refreshed, Discard the ‘Active’ users and consider ‘Inactive’ users.</a:t>
            </a:r>
          </a:p>
          <a:p>
            <a:r>
              <a:rPr lang="en-US" sz="1800" dirty="0">
                <a:latin typeface="Aptos" panose="020B0004020202020204" pitchFamily="34" charset="0"/>
                <a:cs typeface="Times New Roman" panose="02020603050405020304" pitchFamily="18" charset="0"/>
              </a:rPr>
              <a:t>Run sequential downstream application (OIG, AD, OUD, Lenel) Aggregation task to get the latest status of those users in SailPoint.</a:t>
            </a:r>
          </a:p>
          <a:p>
            <a:r>
              <a:rPr lang="en-US" sz="1800" dirty="0">
                <a:latin typeface="Aptos" panose="020B0004020202020204" pitchFamily="34" charset="0"/>
                <a:cs typeface="Times New Roman" panose="02020603050405020304" pitchFamily="18" charset="0"/>
              </a:rPr>
              <a:t>If those users are found as ‘Active’ after Aggregation, then auto trigger Leaver event for those users again</a:t>
            </a:r>
          </a:p>
          <a:p>
            <a:pPr marL="0" indent="0">
              <a:buNone/>
            </a:pPr>
            <a:endParaRPr lang="en-US" sz="1800" dirty="0">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631101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84B2-7681-5A38-E7C7-C7A5B34BB8DE}"/>
              </a:ext>
            </a:extLst>
          </p:cNvPr>
          <p:cNvSpPr>
            <a:spLocks noGrp="1"/>
          </p:cNvSpPr>
          <p:nvPr>
            <p:ph type="title"/>
          </p:nvPr>
        </p:nvSpPr>
        <p:spPr>
          <a:xfrm>
            <a:off x="659295" y="495302"/>
            <a:ext cx="8987261" cy="729906"/>
          </a:xfrm>
        </p:spPr>
        <p:txBody>
          <a:bodyPr>
            <a:normAutofit/>
          </a:bodyPr>
          <a:lstStyle/>
          <a:p>
            <a:r>
              <a:rPr lang="en-US" sz="3000" u="sng" dirty="0">
                <a:latin typeface="+mn-lt"/>
                <a:ea typeface="Tahoma" panose="020B0604030504040204" pitchFamily="34" charset="0"/>
                <a:cs typeface="Tahoma" panose="020B0604030504040204" pitchFamily="34" charset="0"/>
              </a:rPr>
              <a:t>Problem Statement</a:t>
            </a:r>
          </a:p>
        </p:txBody>
      </p:sp>
      <p:sp>
        <p:nvSpPr>
          <p:cNvPr id="3" name="Content Placeholder 2">
            <a:extLst>
              <a:ext uri="{FF2B5EF4-FFF2-40B4-BE49-F238E27FC236}">
                <a16:creationId xmlns:a16="http://schemas.microsoft.com/office/drawing/2014/main" id="{05249545-A8B2-6715-45EF-E806B943FA50}"/>
              </a:ext>
            </a:extLst>
          </p:cNvPr>
          <p:cNvSpPr>
            <a:spLocks noGrp="1"/>
          </p:cNvSpPr>
          <p:nvPr>
            <p:ph idx="1"/>
          </p:nvPr>
        </p:nvSpPr>
        <p:spPr>
          <a:xfrm>
            <a:off x="659296" y="1034827"/>
            <a:ext cx="10515600" cy="729906"/>
          </a:xfrm>
        </p:spPr>
        <p:txBody>
          <a:bodyPr>
            <a:normAutofit/>
          </a:bodyPr>
          <a:lstStyle/>
          <a:p>
            <a:pPr marL="0" indent="0">
              <a:buNone/>
            </a:pPr>
            <a:r>
              <a:rPr lang="en-US" sz="1600" dirty="0">
                <a:effectLst/>
                <a:latin typeface="Aptos" panose="020B0004020202020204" pitchFamily="34" charset="0"/>
                <a:ea typeface="Aptos" panose="020B0004020202020204" pitchFamily="34" charset="0"/>
                <a:cs typeface="Times New Roman" panose="02020603050405020304" pitchFamily="18" charset="0"/>
              </a:rPr>
              <a:t>IG Team performs discrepancy analysis and </a:t>
            </a:r>
            <a:r>
              <a:rPr lang="en-US" sz="1600" dirty="0">
                <a:latin typeface="Aptos" panose="020B0004020202020204" pitchFamily="34" charset="0"/>
                <a:ea typeface="Aptos" panose="020B0004020202020204" pitchFamily="34" charset="0"/>
                <a:cs typeface="Times New Roman" panose="02020603050405020304" pitchFamily="18" charset="0"/>
              </a:rPr>
              <a:t>execution </a:t>
            </a:r>
            <a:r>
              <a:rPr lang="en-US" sz="1600" dirty="0">
                <a:effectLst/>
                <a:latin typeface="Aptos" panose="020B0004020202020204" pitchFamily="34" charset="0"/>
                <a:ea typeface="Aptos" panose="020B0004020202020204" pitchFamily="34" charset="0"/>
                <a:cs typeface="Times New Roman" panose="02020603050405020304" pitchFamily="18" charset="0"/>
              </a:rPr>
              <a:t>on daily basis. </a:t>
            </a:r>
          </a:p>
          <a:p>
            <a:pPr marL="0" indent="0">
              <a:buNone/>
            </a:pPr>
            <a:r>
              <a:rPr lang="en-US" sz="1600" dirty="0">
                <a:effectLst/>
                <a:latin typeface="Aptos" panose="020B0004020202020204" pitchFamily="34" charset="0"/>
                <a:ea typeface="Aptos" panose="020B0004020202020204" pitchFamily="34" charset="0"/>
                <a:cs typeface="Times New Roman" panose="02020603050405020304" pitchFamily="18" charset="0"/>
              </a:rPr>
              <a:t>As per our regular observation, Terminated users are somehow skipped or delayed from getting processed into IIQ.</a:t>
            </a:r>
            <a:endParaRPr lang="en-US" sz="1600" dirty="0"/>
          </a:p>
        </p:txBody>
      </p:sp>
      <p:sp>
        <p:nvSpPr>
          <p:cNvPr id="4" name="Title 1">
            <a:extLst>
              <a:ext uri="{FF2B5EF4-FFF2-40B4-BE49-F238E27FC236}">
                <a16:creationId xmlns:a16="http://schemas.microsoft.com/office/drawing/2014/main" id="{23B3394F-8629-49A5-A8BD-C4E86A92EE8D}"/>
              </a:ext>
            </a:extLst>
          </p:cNvPr>
          <p:cNvSpPr txBox="1">
            <a:spLocks/>
          </p:cNvSpPr>
          <p:nvPr/>
        </p:nvSpPr>
        <p:spPr>
          <a:xfrm>
            <a:off x="659295" y="1892081"/>
            <a:ext cx="9139661" cy="7299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u="sng" dirty="0">
                <a:latin typeface="+mn-lt"/>
                <a:ea typeface="Tahoma" panose="020B0604030504040204" pitchFamily="34" charset="0"/>
                <a:cs typeface="Tahoma" panose="020B0604030504040204" pitchFamily="34" charset="0"/>
              </a:rPr>
              <a:t>Observations</a:t>
            </a:r>
          </a:p>
        </p:txBody>
      </p:sp>
      <p:sp>
        <p:nvSpPr>
          <p:cNvPr id="5" name="Content Placeholder 2">
            <a:extLst>
              <a:ext uri="{FF2B5EF4-FFF2-40B4-BE49-F238E27FC236}">
                <a16:creationId xmlns:a16="http://schemas.microsoft.com/office/drawing/2014/main" id="{7483D8AA-A2D3-6F4F-368D-8505C1EC5D30}"/>
              </a:ext>
            </a:extLst>
          </p:cNvPr>
          <p:cNvSpPr txBox="1">
            <a:spLocks/>
          </p:cNvSpPr>
          <p:nvPr/>
        </p:nvSpPr>
        <p:spPr>
          <a:xfrm>
            <a:off x="659296" y="2769205"/>
            <a:ext cx="10515600" cy="310954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Aptos" panose="020B0004020202020204" pitchFamily="34" charset="0"/>
                <a:cs typeface="Times New Roman" panose="02020603050405020304" pitchFamily="18" charset="0"/>
              </a:rPr>
              <a:t>Subsequent or parent task taking longer than expected time or failure.</a:t>
            </a:r>
          </a:p>
          <a:p>
            <a:r>
              <a:rPr lang="en-US" sz="1800" dirty="0">
                <a:latin typeface="Aptos" panose="020B0004020202020204" pitchFamily="34" charset="0"/>
                <a:ea typeface="Aptos" panose="020B0004020202020204" pitchFamily="34" charset="0"/>
                <a:cs typeface="Times New Roman" panose="02020603050405020304" pitchFamily="18" charset="0"/>
              </a:rPr>
              <a:t>Downstream update not happening timely.</a:t>
            </a:r>
          </a:p>
          <a:p>
            <a:r>
              <a:rPr lang="en-US" sz="1800" dirty="0">
                <a:latin typeface="Aptos" panose="020B0004020202020204" pitchFamily="34" charset="0"/>
                <a:cs typeface="Times New Roman" panose="02020603050405020304" pitchFamily="18" charset="0"/>
              </a:rPr>
              <a:t>Incidents raised by customer for delayed/skipped termination.</a:t>
            </a:r>
          </a:p>
          <a:p>
            <a:r>
              <a:rPr lang="en-US" sz="1800" dirty="0">
                <a:latin typeface="Aptos" panose="020B0004020202020204" pitchFamily="34" charset="0"/>
                <a:cs typeface="Times New Roman" panose="02020603050405020304" pitchFamily="18" charset="0"/>
              </a:rPr>
              <a:t>Past dated termination.</a:t>
            </a:r>
          </a:p>
          <a:p>
            <a:r>
              <a:rPr lang="en-US" sz="1800" dirty="0">
                <a:latin typeface="Aptos" panose="020B0004020202020204" pitchFamily="34" charset="0"/>
                <a:cs typeface="Times New Roman" panose="02020603050405020304" pitchFamily="18" charset="0"/>
              </a:rPr>
              <a:t>Application server issue also observed sometime causing aggregation task not launched. Appendix 1.1</a:t>
            </a:r>
          </a:p>
          <a:p>
            <a:r>
              <a:rPr lang="en-US" sz="1800" dirty="0">
                <a:latin typeface="Aptos" panose="020B0004020202020204" pitchFamily="34" charset="0"/>
                <a:cs typeface="Times New Roman" panose="02020603050405020304" pitchFamily="18" charset="0"/>
              </a:rPr>
              <a:t>Time &amp; effort gap due to manual activity of the team.</a:t>
            </a:r>
          </a:p>
          <a:p>
            <a:endParaRPr lang="en-US" sz="1800" dirty="0">
              <a:latin typeface="Aptos" panose="020B0004020202020204" pitchFamily="34" charset="0"/>
              <a:cs typeface="Times New Roman" panose="02020603050405020304" pitchFamily="18" charset="0"/>
            </a:endParaRPr>
          </a:p>
          <a:p>
            <a:endParaRPr lang="en-US" sz="1800" dirty="0">
              <a:latin typeface="Aptos" panose="020B0004020202020204" pitchFamily="34" charset="0"/>
              <a:cs typeface="Times New Roman" panose="02020603050405020304" pitchFamily="18" charset="0"/>
            </a:endParaRPr>
          </a:p>
          <a:p>
            <a:endParaRPr lang="en-US" sz="1800" dirty="0">
              <a:latin typeface="Aptos" panose="020B0004020202020204" pitchFamily="34" charset="0"/>
              <a:cs typeface="Times New Roman" panose="02020603050405020304" pitchFamily="18" charset="0"/>
            </a:endParaRPr>
          </a:p>
          <a:p>
            <a:pPr marL="0" indent="0">
              <a:buNone/>
            </a:pPr>
            <a:r>
              <a:rPr lang="en-US" sz="2100" dirty="0">
                <a:latin typeface="Aptos" panose="020B0004020202020204" pitchFamily="34" charset="0"/>
                <a:cs typeface="Times New Roman" panose="02020603050405020304" pitchFamily="18" charset="0"/>
              </a:rPr>
              <a:t>Appendix: 1.1</a:t>
            </a:r>
          </a:p>
          <a:p>
            <a:endParaRPr lang="en-US" sz="1800" dirty="0"/>
          </a:p>
          <a:p>
            <a:endParaRPr lang="en-US" sz="1800" dirty="0"/>
          </a:p>
        </p:txBody>
      </p:sp>
    </p:spTree>
    <p:extLst>
      <p:ext uri="{BB962C8B-B14F-4D97-AF65-F5344CB8AC3E}">
        <p14:creationId xmlns:p14="http://schemas.microsoft.com/office/powerpoint/2010/main" val="399352129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B7CE-65F3-F54B-AF01-BA64C9B50502}"/>
              </a:ext>
            </a:extLst>
          </p:cNvPr>
          <p:cNvSpPr>
            <a:spLocks noGrp="1"/>
          </p:cNvSpPr>
          <p:nvPr>
            <p:ph type="title"/>
          </p:nvPr>
        </p:nvSpPr>
        <p:spPr/>
        <p:txBody>
          <a:bodyPr/>
          <a:lstStyle/>
          <a:p>
            <a:r>
              <a:rPr lang="en-US" u="sng" dirty="0">
                <a:latin typeface="+mn-lt"/>
                <a:ea typeface="Tahoma" panose="020B0604030504040204" pitchFamily="34" charset="0"/>
                <a:cs typeface="Tahoma" panose="020B0604030504040204" pitchFamily="34" charset="0"/>
              </a:rPr>
              <a:t>Automation possibilities</a:t>
            </a:r>
          </a:p>
        </p:txBody>
      </p:sp>
      <p:sp>
        <p:nvSpPr>
          <p:cNvPr id="3" name="Content Placeholder 2">
            <a:extLst>
              <a:ext uri="{FF2B5EF4-FFF2-40B4-BE49-F238E27FC236}">
                <a16:creationId xmlns:a16="http://schemas.microsoft.com/office/drawing/2014/main" id="{442CFBF1-BF00-4242-F9FD-8B1AFE3D28DC}"/>
              </a:ext>
            </a:extLst>
          </p:cNvPr>
          <p:cNvSpPr>
            <a:spLocks noGrp="1"/>
          </p:cNvSpPr>
          <p:nvPr>
            <p:ph idx="1"/>
          </p:nvPr>
        </p:nvSpPr>
        <p:spPr>
          <a:xfrm>
            <a:off x="838200" y="1993932"/>
            <a:ext cx="10515600" cy="3455145"/>
          </a:xfrm>
        </p:spPr>
        <p:txBody>
          <a:bodyPr>
            <a:noAutofit/>
          </a:bodyPr>
          <a:lstStyle/>
          <a:p>
            <a:r>
              <a:rPr lang="en-US" sz="1600" dirty="0"/>
              <a:t>Manual process of discrepancy analysis can be automated to reduce manual effort &amp; human errors.</a:t>
            </a:r>
          </a:p>
          <a:p>
            <a:pPr marL="0" indent="0">
              <a:buNone/>
            </a:pPr>
            <a:r>
              <a:rPr lang="en-US" sz="1600" dirty="0"/>
              <a:t>	this automation will include general analysis of all discrepancies and automated fix.</a:t>
            </a:r>
          </a:p>
          <a:p>
            <a:pPr marL="0" indent="0">
              <a:buNone/>
            </a:pPr>
            <a:endParaRPr lang="en-US" sz="1600" dirty="0"/>
          </a:p>
          <a:p>
            <a:r>
              <a:rPr lang="en-US" sz="1600" dirty="0"/>
              <a:t>Specific termination discrepancies can be handled separately by automated process to fetch the terminated users  from Workday report, do the comparison, and launch the SailPoint update with a check if object is free to update or not else can be queued for processing in next cycle.</a:t>
            </a:r>
          </a:p>
          <a:p>
            <a:endParaRPr lang="en-US" sz="1600" dirty="0"/>
          </a:p>
          <a:p>
            <a:r>
              <a:rPr lang="en-US" sz="1600" dirty="0"/>
              <a:t>We will reach-out to SailPoint with more detailed observation and artifacts, to showcase the connector problem </a:t>
            </a:r>
            <a:r>
              <a:rPr lang="en-US" sz="1600" b="1" dirty="0"/>
              <a:t>if any</a:t>
            </a:r>
            <a:r>
              <a:rPr lang="en-US" sz="1600" dirty="0"/>
              <a:t>.</a:t>
            </a:r>
          </a:p>
          <a:p>
            <a:pPr marL="0" indent="0">
              <a:buNone/>
            </a:pPr>
            <a:r>
              <a:rPr lang="en-US" sz="1600" dirty="0"/>
              <a:t>	if SailPoint provides solution since its licensed connector, well &amp; good.</a:t>
            </a:r>
          </a:p>
          <a:p>
            <a:pPr marL="0" indent="0">
              <a:buNone/>
            </a:pPr>
            <a:r>
              <a:rPr lang="en-US" sz="1600" dirty="0"/>
              <a:t>	if not, our team is doing </a:t>
            </a:r>
            <a:r>
              <a:rPr lang="en-US" sz="1600" dirty="0" err="1"/>
              <a:t>RnD</a:t>
            </a:r>
            <a:r>
              <a:rPr lang="en-US" sz="1600" dirty="0"/>
              <a:t> on Workday APIs to check the possibilities of custom workday connector.</a:t>
            </a:r>
          </a:p>
          <a:p>
            <a:pPr marL="0" indent="0">
              <a:buNone/>
            </a:pPr>
            <a:endParaRPr lang="en-US" sz="1600" dirty="0">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52225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E1B0F827-19BD-DD3C-74FE-F3B1650F443A}"/>
              </a:ext>
            </a:extLst>
          </p:cNvPr>
          <p:cNvSpPr/>
          <p:nvPr/>
        </p:nvSpPr>
        <p:spPr>
          <a:xfrm>
            <a:off x="739609" y="297512"/>
            <a:ext cx="6796906" cy="2934257"/>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38" name="Rectangle 137">
            <a:extLst>
              <a:ext uri="{FF2B5EF4-FFF2-40B4-BE49-F238E27FC236}">
                <a16:creationId xmlns:a16="http://schemas.microsoft.com/office/drawing/2014/main" id="{CC96F784-E1D3-8C77-E0BE-76FE8354F26D}"/>
              </a:ext>
            </a:extLst>
          </p:cNvPr>
          <p:cNvSpPr>
            <a:spLocks/>
          </p:cNvSpPr>
          <p:nvPr/>
        </p:nvSpPr>
        <p:spPr>
          <a:xfrm>
            <a:off x="860748" y="370849"/>
            <a:ext cx="1584999" cy="815053"/>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Workday Aggregation task for Terminated users</a:t>
            </a:r>
            <a:b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b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(Midnight PST)</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39" name="Diamond 138">
            <a:extLst>
              <a:ext uri="{FF2B5EF4-FFF2-40B4-BE49-F238E27FC236}">
                <a16:creationId xmlns:a16="http://schemas.microsoft.com/office/drawing/2014/main" id="{ECD2C32D-2C61-8EA3-E4A6-48CB7C9E26F1}"/>
              </a:ext>
            </a:extLst>
          </p:cNvPr>
          <p:cNvSpPr/>
          <p:nvPr/>
        </p:nvSpPr>
        <p:spPr>
          <a:xfrm>
            <a:off x="2864867" y="344815"/>
            <a:ext cx="1823751" cy="744855"/>
          </a:xfrm>
          <a:prstGeom prst="diamond">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just">
              <a:lnSpc>
                <a:spcPct val="115000"/>
              </a:lnSpc>
              <a:spcBef>
                <a:spcPts val="0"/>
              </a:spcBef>
              <a:spcAft>
                <a:spcPts val="800"/>
              </a:spcAft>
            </a:pPr>
            <a:r>
              <a:rPr lang="en-US" sz="1000" kern="10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Workday File Transfer</a:t>
            </a:r>
            <a:endParaRPr lang="en-US" sz="1000" kern="10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40" name="Rectangle 139">
            <a:extLst>
              <a:ext uri="{FF2B5EF4-FFF2-40B4-BE49-F238E27FC236}">
                <a16:creationId xmlns:a16="http://schemas.microsoft.com/office/drawing/2014/main" id="{D73C3EAD-F0A9-A0CB-770C-253925E9EFF9}"/>
              </a:ext>
            </a:extLst>
          </p:cNvPr>
          <p:cNvSpPr>
            <a:spLocks/>
          </p:cNvSpPr>
          <p:nvPr/>
        </p:nvSpPr>
        <p:spPr>
          <a:xfrm>
            <a:off x="2916937" y="1374785"/>
            <a:ext cx="1532368" cy="54419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Get the terminated users from WD</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41" name="Rectangle 140">
            <a:extLst>
              <a:ext uri="{FF2B5EF4-FFF2-40B4-BE49-F238E27FC236}">
                <a16:creationId xmlns:a16="http://schemas.microsoft.com/office/drawing/2014/main" id="{26E6E927-3815-5C15-4E0D-17A4C0073142}"/>
              </a:ext>
            </a:extLst>
          </p:cNvPr>
          <p:cNvSpPr/>
          <p:nvPr/>
        </p:nvSpPr>
        <p:spPr>
          <a:xfrm>
            <a:off x="4541467" y="2163396"/>
            <a:ext cx="1823751" cy="63944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Store/</a:t>
            </a:r>
            <a:r>
              <a:rPr lang="en-US" sz="1000" kern="100" dirty="0">
                <a:solidFill>
                  <a:schemeClr val="accent5">
                    <a:lumMod val="75000"/>
                  </a:schemeClr>
                </a:solidFill>
                <a:latin typeface="Tahoma" panose="020B0604030504040204" pitchFamily="34" charset="0"/>
                <a:ea typeface="Aptos" panose="020B0004020202020204" pitchFamily="34" charset="0"/>
                <a:cs typeface="Times New Roman" panose="02020603050405020304" pitchFamily="18" charset="0"/>
              </a:rPr>
              <a:t>verify</a:t>
            </a: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 the termed users in S3 bucket as file OR in custom table</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42" name="Rectangle 141">
            <a:extLst>
              <a:ext uri="{FF2B5EF4-FFF2-40B4-BE49-F238E27FC236}">
                <a16:creationId xmlns:a16="http://schemas.microsoft.com/office/drawing/2014/main" id="{3B20424D-3A90-2D5E-9CB6-29B3C94A7689}"/>
              </a:ext>
            </a:extLst>
          </p:cNvPr>
          <p:cNvSpPr/>
          <p:nvPr/>
        </p:nvSpPr>
        <p:spPr>
          <a:xfrm>
            <a:off x="4659377" y="1268456"/>
            <a:ext cx="1929348" cy="68534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000" kern="10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Replace the main file/table with latest data and take the backup of old data</a:t>
            </a:r>
            <a:endParaRPr lang="en-US" sz="1000" kern="10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43" name="Rectangle 142">
            <a:extLst>
              <a:ext uri="{FF2B5EF4-FFF2-40B4-BE49-F238E27FC236}">
                <a16:creationId xmlns:a16="http://schemas.microsoft.com/office/drawing/2014/main" id="{478549AA-A291-008C-848B-EE1CF4DF7B9C}"/>
              </a:ext>
            </a:extLst>
          </p:cNvPr>
          <p:cNvSpPr>
            <a:spLocks/>
          </p:cNvSpPr>
          <p:nvPr/>
        </p:nvSpPr>
        <p:spPr>
          <a:xfrm>
            <a:off x="828861" y="1304548"/>
            <a:ext cx="1638300" cy="8103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Internal task of IIQ to find the termed users with effective end date as ‘sysdate’</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44" name="Cylinder 143">
            <a:extLst>
              <a:ext uri="{FF2B5EF4-FFF2-40B4-BE49-F238E27FC236}">
                <a16:creationId xmlns:a16="http://schemas.microsoft.com/office/drawing/2014/main" id="{2E8ABAD8-3A86-321E-FC38-063638BE2A19}"/>
              </a:ext>
            </a:extLst>
          </p:cNvPr>
          <p:cNvSpPr/>
          <p:nvPr/>
        </p:nvSpPr>
        <p:spPr>
          <a:xfrm>
            <a:off x="6557824" y="2029997"/>
            <a:ext cx="914400" cy="846564"/>
          </a:xfrm>
          <a:prstGeom prst="ca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Custom table or file in S3 bucket</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45" name="Cylinder 144">
            <a:extLst>
              <a:ext uri="{FF2B5EF4-FFF2-40B4-BE49-F238E27FC236}">
                <a16:creationId xmlns:a16="http://schemas.microsoft.com/office/drawing/2014/main" id="{216348A6-8E99-76F4-CA2F-0DECD13A223A}"/>
              </a:ext>
            </a:extLst>
          </p:cNvPr>
          <p:cNvSpPr/>
          <p:nvPr/>
        </p:nvSpPr>
        <p:spPr>
          <a:xfrm>
            <a:off x="5020057" y="348624"/>
            <a:ext cx="1345162" cy="812081"/>
          </a:xfrm>
          <a:prstGeom prst="ca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Old tables/files containing historic data</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46" name="Rectangle 145">
            <a:extLst>
              <a:ext uri="{FF2B5EF4-FFF2-40B4-BE49-F238E27FC236}">
                <a16:creationId xmlns:a16="http://schemas.microsoft.com/office/drawing/2014/main" id="{8DE08ABA-045B-9E31-948F-974852EA213B}"/>
              </a:ext>
            </a:extLst>
          </p:cNvPr>
          <p:cNvSpPr>
            <a:spLocks/>
          </p:cNvSpPr>
          <p:nvPr/>
        </p:nvSpPr>
        <p:spPr>
          <a:xfrm>
            <a:off x="833502" y="2233941"/>
            <a:ext cx="2031365" cy="87687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Call SPT_IDENTITY to retrieve User Status, Employee Number, Inactive, NEEDS_REFRESH</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47" name="Cylinder 146">
            <a:extLst>
              <a:ext uri="{FF2B5EF4-FFF2-40B4-BE49-F238E27FC236}">
                <a16:creationId xmlns:a16="http://schemas.microsoft.com/office/drawing/2014/main" id="{2708C00A-EC92-75D5-5DAC-C719D35E354A}"/>
              </a:ext>
            </a:extLst>
          </p:cNvPr>
          <p:cNvSpPr/>
          <p:nvPr/>
        </p:nvSpPr>
        <p:spPr>
          <a:xfrm>
            <a:off x="3115720" y="2253069"/>
            <a:ext cx="1233141" cy="575945"/>
          </a:xfrm>
          <a:prstGeom prst="ca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SPT_IDENTITY table</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62" name="Rectangle 161">
            <a:extLst>
              <a:ext uri="{FF2B5EF4-FFF2-40B4-BE49-F238E27FC236}">
                <a16:creationId xmlns:a16="http://schemas.microsoft.com/office/drawing/2014/main" id="{6817BE2F-0827-888A-DDD9-831AA2438108}"/>
              </a:ext>
            </a:extLst>
          </p:cNvPr>
          <p:cNvSpPr>
            <a:spLocks/>
          </p:cNvSpPr>
          <p:nvPr/>
        </p:nvSpPr>
        <p:spPr>
          <a:xfrm>
            <a:off x="9884956" y="1754060"/>
            <a:ext cx="1922145" cy="42383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4. Refresh Terminated Users Task</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63" name="Rectangle 162">
            <a:extLst>
              <a:ext uri="{FF2B5EF4-FFF2-40B4-BE49-F238E27FC236}">
                <a16:creationId xmlns:a16="http://schemas.microsoft.com/office/drawing/2014/main" id="{B7245425-0F14-8416-9E0C-C18D5B3D8FA9}"/>
              </a:ext>
            </a:extLst>
          </p:cNvPr>
          <p:cNvSpPr>
            <a:spLocks/>
          </p:cNvSpPr>
          <p:nvPr/>
        </p:nvSpPr>
        <p:spPr>
          <a:xfrm>
            <a:off x="7739267" y="1496267"/>
            <a:ext cx="1908175" cy="71111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4.1 Workday Bulk Aggregation Task for terminated users</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64" name="Rectangle 163">
            <a:extLst>
              <a:ext uri="{FF2B5EF4-FFF2-40B4-BE49-F238E27FC236}">
                <a16:creationId xmlns:a16="http://schemas.microsoft.com/office/drawing/2014/main" id="{F5AA8957-856A-BA5E-5899-D2D7F92E4554}"/>
              </a:ext>
            </a:extLst>
          </p:cNvPr>
          <p:cNvSpPr>
            <a:spLocks/>
          </p:cNvSpPr>
          <p:nvPr/>
        </p:nvSpPr>
        <p:spPr>
          <a:xfrm>
            <a:off x="7795039" y="2477675"/>
            <a:ext cx="1921394" cy="71111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Fetch Users from Custom table to do bulk WD Aggregation</a:t>
            </a:r>
            <a:endParaRPr lang="en-US" sz="1000" kern="10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65" name="Rectangle 164">
            <a:extLst>
              <a:ext uri="{FF2B5EF4-FFF2-40B4-BE49-F238E27FC236}">
                <a16:creationId xmlns:a16="http://schemas.microsoft.com/office/drawing/2014/main" id="{3B1A9735-7613-3173-CE6D-EC64D2C66156}"/>
              </a:ext>
            </a:extLst>
          </p:cNvPr>
          <p:cNvSpPr>
            <a:spLocks/>
          </p:cNvSpPr>
          <p:nvPr/>
        </p:nvSpPr>
        <p:spPr>
          <a:xfrm>
            <a:off x="7818758" y="351719"/>
            <a:ext cx="1711959" cy="866993"/>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Workday Delta Aggregation and Identity Refresh Synchronize Attributes Sequential Task</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66" name="Rectangle 165">
            <a:extLst>
              <a:ext uri="{FF2B5EF4-FFF2-40B4-BE49-F238E27FC236}">
                <a16:creationId xmlns:a16="http://schemas.microsoft.com/office/drawing/2014/main" id="{CE2DF0A7-6AD4-0088-EA79-C59F2790E84E}"/>
              </a:ext>
            </a:extLst>
          </p:cNvPr>
          <p:cNvSpPr>
            <a:spLocks/>
          </p:cNvSpPr>
          <p:nvPr/>
        </p:nvSpPr>
        <p:spPr>
          <a:xfrm>
            <a:off x="9789239" y="351720"/>
            <a:ext cx="2080625" cy="11902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342900" marR="0" lvl="0" indent="-342900">
              <a:lnSpc>
                <a:spcPct val="115000"/>
              </a:lnSpc>
              <a:spcBef>
                <a:spcPts val="0"/>
              </a:spcBef>
              <a:spcAft>
                <a:spcPts val="0"/>
              </a:spcAft>
              <a:buFont typeface="+mj-lt"/>
              <a:buAutoNum type="arabicPeriod"/>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Workday Delta Aggregation</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Refresh Identity Cube for Synch Attribute</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Font typeface="+mj-lt"/>
              <a:buAutoNum type="arabicPeriod"/>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Refresh Identity Cube for Role Assignment</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70" name="Diamond 169">
            <a:extLst>
              <a:ext uri="{FF2B5EF4-FFF2-40B4-BE49-F238E27FC236}">
                <a16:creationId xmlns:a16="http://schemas.microsoft.com/office/drawing/2014/main" id="{ABD909CF-E47E-6CB6-CC5D-E45A328237C8}"/>
              </a:ext>
            </a:extLst>
          </p:cNvPr>
          <p:cNvSpPr/>
          <p:nvPr/>
        </p:nvSpPr>
        <p:spPr>
          <a:xfrm>
            <a:off x="10012903" y="2459720"/>
            <a:ext cx="1610239" cy="857250"/>
          </a:xfrm>
          <a:prstGeom prst="diamond">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NEEDS_REFRESH = 0</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75" name="Rectangle 174">
            <a:extLst>
              <a:ext uri="{FF2B5EF4-FFF2-40B4-BE49-F238E27FC236}">
                <a16:creationId xmlns:a16="http://schemas.microsoft.com/office/drawing/2014/main" id="{C671172B-C96D-5FDC-744B-F095E7D609A0}"/>
              </a:ext>
            </a:extLst>
          </p:cNvPr>
          <p:cNvSpPr>
            <a:spLocks/>
          </p:cNvSpPr>
          <p:nvPr/>
        </p:nvSpPr>
        <p:spPr>
          <a:xfrm>
            <a:off x="7444425" y="4645091"/>
            <a:ext cx="1902460" cy="44073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4.2 Bulk Single Identity Refresh Task</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76" name="Rectangle 175">
            <a:extLst>
              <a:ext uri="{FF2B5EF4-FFF2-40B4-BE49-F238E27FC236}">
                <a16:creationId xmlns:a16="http://schemas.microsoft.com/office/drawing/2014/main" id="{91AF7A8B-553F-0DD7-6755-AAC9D5B0001A}"/>
              </a:ext>
            </a:extLst>
          </p:cNvPr>
          <p:cNvSpPr>
            <a:spLocks/>
          </p:cNvSpPr>
          <p:nvPr/>
        </p:nvSpPr>
        <p:spPr>
          <a:xfrm>
            <a:off x="7637564" y="3627928"/>
            <a:ext cx="1844362" cy="658333"/>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Ensure all users are refreshed with NEEDS_REFRESH value 0</a:t>
            </a:r>
            <a:endParaRPr lang="en-US" sz="1000" kern="10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77" name="Rectangle 176">
            <a:extLst>
              <a:ext uri="{FF2B5EF4-FFF2-40B4-BE49-F238E27FC236}">
                <a16:creationId xmlns:a16="http://schemas.microsoft.com/office/drawing/2014/main" id="{024E0FB0-A783-43B3-988A-1592DD83813C}"/>
              </a:ext>
            </a:extLst>
          </p:cNvPr>
          <p:cNvSpPr>
            <a:spLocks/>
          </p:cNvSpPr>
          <p:nvPr/>
        </p:nvSpPr>
        <p:spPr>
          <a:xfrm>
            <a:off x="9654648" y="4388287"/>
            <a:ext cx="2247833" cy="4222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Workday Bulk Aggregation task is complete</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178" name="Rectangle 177">
            <a:extLst>
              <a:ext uri="{FF2B5EF4-FFF2-40B4-BE49-F238E27FC236}">
                <a16:creationId xmlns:a16="http://schemas.microsoft.com/office/drawing/2014/main" id="{3B7F46D1-F805-9216-93F6-D3EBC6D7AA6C}"/>
              </a:ext>
            </a:extLst>
          </p:cNvPr>
          <p:cNvSpPr>
            <a:spLocks/>
          </p:cNvSpPr>
          <p:nvPr/>
        </p:nvSpPr>
        <p:spPr>
          <a:xfrm>
            <a:off x="9617760" y="3598798"/>
            <a:ext cx="2282190" cy="595578"/>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Feed the users in WD Bulk Aggregation &amp; Bulk single Identity refresh task at same time</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303" name="Rectangle 302">
            <a:extLst>
              <a:ext uri="{FF2B5EF4-FFF2-40B4-BE49-F238E27FC236}">
                <a16:creationId xmlns:a16="http://schemas.microsoft.com/office/drawing/2014/main" id="{C6C280BD-BCBA-8A85-7057-4AB2EDA3769F}"/>
              </a:ext>
            </a:extLst>
          </p:cNvPr>
          <p:cNvSpPr>
            <a:spLocks/>
          </p:cNvSpPr>
          <p:nvPr/>
        </p:nvSpPr>
        <p:spPr>
          <a:xfrm>
            <a:off x="2354403" y="3511961"/>
            <a:ext cx="2472355" cy="90641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Confirmed all users are refreshed with NEEDS_REFRESH = 0, Discard ‘Active’ users as they REHIRED. Accept only users with Inactive = true</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304" name="Rectangle 303">
            <a:extLst>
              <a:ext uri="{FF2B5EF4-FFF2-40B4-BE49-F238E27FC236}">
                <a16:creationId xmlns:a16="http://schemas.microsoft.com/office/drawing/2014/main" id="{2A83B6ED-EDE6-0BFA-C4CB-64F85DA47E86}"/>
              </a:ext>
            </a:extLst>
          </p:cNvPr>
          <p:cNvSpPr>
            <a:spLocks/>
          </p:cNvSpPr>
          <p:nvPr/>
        </p:nvSpPr>
        <p:spPr>
          <a:xfrm>
            <a:off x="650856" y="4261012"/>
            <a:ext cx="1520986" cy="52006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OIG Bulk Aggregation Single Account</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305" name="Rectangle 304">
            <a:extLst>
              <a:ext uri="{FF2B5EF4-FFF2-40B4-BE49-F238E27FC236}">
                <a16:creationId xmlns:a16="http://schemas.microsoft.com/office/drawing/2014/main" id="{8E8FF8EB-855A-163D-BB97-6B0C018C9367}"/>
              </a:ext>
            </a:extLst>
          </p:cNvPr>
          <p:cNvSpPr>
            <a:spLocks/>
          </p:cNvSpPr>
          <p:nvPr/>
        </p:nvSpPr>
        <p:spPr>
          <a:xfrm>
            <a:off x="2341551" y="4695418"/>
            <a:ext cx="3521803" cy="1669248"/>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Verification of below values from respective applications.</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USER_STATUS = ACTIVE in OIG</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userAccountControl = 514, bbyHREmployeeStatus = Inactive in AD</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ds-pwp-account-disabled = true, bbEmploymentStatus = Inactive in OUD</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Font typeface="+mj-lt"/>
              <a:buAutoNum type="arabicPeriod"/>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EMP_TYP_CDE, EMP_STAT_CDE = Inactive in Lenel</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306" name="Diamond 305">
            <a:extLst>
              <a:ext uri="{FF2B5EF4-FFF2-40B4-BE49-F238E27FC236}">
                <a16:creationId xmlns:a16="http://schemas.microsoft.com/office/drawing/2014/main" id="{516B97C6-E959-2A98-385D-748563BBC9D6}"/>
              </a:ext>
            </a:extLst>
          </p:cNvPr>
          <p:cNvSpPr/>
          <p:nvPr/>
        </p:nvSpPr>
        <p:spPr>
          <a:xfrm>
            <a:off x="6017955" y="5137044"/>
            <a:ext cx="1191260" cy="847725"/>
          </a:xfrm>
          <a:prstGeom prst="diamond">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If true</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307" name="Rectangle 306">
            <a:extLst>
              <a:ext uri="{FF2B5EF4-FFF2-40B4-BE49-F238E27FC236}">
                <a16:creationId xmlns:a16="http://schemas.microsoft.com/office/drawing/2014/main" id="{C9E1AECF-0E3A-D9D3-3C69-F6BD8CB5EE42}"/>
              </a:ext>
            </a:extLst>
          </p:cNvPr>
          <p:cNvSpPr>
            <a:spLocks/>
          </p:cNvSpPr>
          <p:nvPr/>
        </p:nvSpPr>
        <p:spPr>
          <a:xfrm>
            <a:off x="650856" y="4858236"/>
            <a:ext cx="1520986" cy="49974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AD Bulk Aggregation Single Account</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308" name="Rectangle 307">
            <a:extLst>
              <a:ext uri="{FF2B5EF4-FFF2-40B4-BE49-F238E27FC236}">
                <a16:creationId xmlns:a16="http://schemas.microsoft.com/office/drawing/2014/main" id="{3A18DD68-FB1E-2EB6-D134-64CDA6B77FBA}"/>
              </a:ext>
            </a:extLst>
          </p:cNvPr>
          <p:cNvSpPr>
            <a:spLocks/>
          </p:cNvSpPr>
          <p:nvPr/>
        </p:nvSpPr>
        <p:spPr>
          <a:xfrm>
            <a:off x="647103" y="5445314"/>
            <a:ext cx="1507603" cy="49974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OUD Bulk Aggregation Single Account</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309" name="Rectangle 308">
            <a:extLst>
              <a:ext uri="{FF2B5EF4-FFF2-40B4-BE49-F238E27FC236}">
                <a16:creationId xmlns:a16="http://schemas.microsoft.com/office/drawing/2014/main" id="{C3F071E0-9F42-7202-CD9E-7D18B8FD6F1D}"/>
              </a:ext>
            </a:extLst>
          </p:cNvPr>
          <p:cNvSpPr>
            <a:spLocks/>
          </p:cNvSpPr>
          <p:nvPr/>
        </p:nvSpPr>
        <p:spPr>
          <a:xfrm>
            <a:off x="630226" y="6041468"/>
            <a:ext cx="1562246" cy="43683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LENEL Bulk Aggregation Single Account</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318" name="Rectangle 317">
            <a:extLst>
              <a:ext uri="{FF2B5EF4-FFF2-40B4-BE49-F238E27FC236}">
                <a16:creationId xmlns:a16="http://schemas.microsoft.com/office/drawing/2014/main" id="{1F0F16AB-BAF2-ED21-B26B-4A8002547728}"/>
              </a:ext>
            </a:extLst>
          </p:cNvPr>
          <p:cNvSpPr>
            <a:spLocks/>
          </p:cNvSpPr>
          <p:nvPr/>
        </p:nvSpPr>
        <p:spPr>
          <a:xfrm>
            <a:off x="6139058" y="6189724"/>
            <a:ext cx="797092" cy="41550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Else Exit</a:t>
            </a:r>
            <a:endParaRPr lang="en-US" sz="1000" kern="100">
              <a:solidFill>
                <a:schemeClr val="accent4">
                  <a:lumMod val="75000"/>
                </a:schemeClr>
              </a:solidFill>
              <a:effectLst/>
              <a:ea typeface="Aptos" panose="020B0004020202020204" pitchFamily="34" charset="0"/>
              <a:cs typeface="Times New Roman" panose="02020603050405020304" pitchFamily="18" charset="0"/>
            </a:endParaRPr>
          </a:p>
        </p:txBody>
      </p:sp>
      <p:sp>
        <p:nvSpPr>
          <p:cNvPr id="326" name="Diamond 325">
            <a:extLst>
              <a:ext uri="{FF2B5EF4-FFF2-40B4-BE49-F238E27FC236}">
                <a16:creationId xmlns:a16="http://schemas.microsoft.com/office/drawing/2014/main" id="{DC56C010-21D7-EE3A-4621-11CC1A808967}"/>
              </a:ext>
            </a:extLst>
          </p:cNvPr>
          <p:cNvSpPr/>
          <p:nvPr/>
        </p:nvSpPr>
        <p:spPr>
          <a:xfrm>
            <a:off x="5920973" y="4099292"/>
            <a:ext cx="1426284" cy="847725"/>
          </a:xfrm>
          <a:prstGeom prst="diamond">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Connect IIQ DB</a:t>
            </a:r>
            <a:r>
              <a:rPr lang="en-US" sz="1000" kern="100" dirty="0">
                <a:solidFill>
                  <a:schemeClr val="accent4">
                    <a:lumMod val="75000"/>
                  </a:schemeClr>
                </a:solidFill>
                <a:latin typeface="Tahoma" panose="020B0604030504040204" pitchFamily="34" charset="0"/>
                <a:ea typeface="Aptos" panose="020B0004020202020204" pitchFamily="34" charset="0"/>
                <a:cs typeface="Times New Roman" panose="02020603050405020304" pitchFamily="18" charset="0"/>
              </a:rPr>
              <a:t>/ Read File</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329" name="Rectangle 328">
            <a:extLst>
              <a:ext uri="{FF2B5EF4-FFF2-40B4-BE49-F238E27FC236}">
                <a16:creationId xmlns:a16="http://schemas.microsoft.com/office/drawing/2014/main" id="{EF833AB7-E88E-1951-E366-B204EABA47BC}"/>
              </a:ext>
            </a:extLst>
          </p:cNvPr>
          <p:cNvSpPr/>
          <p:nvPr/>
        </p:nvSpPr>
        <p:spPr>
          <a:xfrm>
            <a:off x="7653279" y="5545546"/>
            <a:ext cx="1590675" cy="598168"/>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000" kern="10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updated the value CUSTOM_LEAVER = 1 in custom table</a:t>
            </a:r>
            <a:endParaRPr lang="en-US" sz="1000" kern="100">
              <a:solidFill>
                <a:schemeClr val="accent4">
                  <a:lumMod val="75000"/>
                </a:schemeClr>
              </a:solidFill>
              <a:effectLst/>
              <a:ea typeface="Aptos" panose="020B0004020202020204" pitchFamily="34" charset="0"/>
              <a:cs typeface="Times New Roman" panose="02020603050405020304" pitchFamily="18" charset="0"/>
            </a:endParaRPr>
          </a:p>
        </p:txBody>
      </p:sp>
      <p:sp>
        <p:nvSpPr>
          <p:cNvPr id="333" name="Rectangle 332">
            <a:extLst>
              <a:ext uri="{FF2B5EF4-FFF2-40B4-BE49-F238E27FC236}">
                <a16:creationId xmlns:a16="http://schemas.microsoft.com/office/drawing/2014/main" id="{D9CCE15F-943B-6377-FA49-0664FCABBF22}"/>
              </a:ext>
            </a:extLst>
          </p:cNvPr>
          <p:cNvSpPr/>
          <p:nvPr/>
        </p:nvSpPr>
        <p:spPr>
          <a:xfrm>
            <a:off x="5417611" y="3381547"/>
            <a:ext cx="1749491" cy="5695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update the value CUSTOM_LEAVER = 1 in custom table</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cxnSp>
        <p:nvCxnSpPr>
          <p:cNvPr id="339" name="Straight Connector 338">
            <a:extLst>
              <a:ext uri="{FF2B5EF4-FFF2-40B4-BE49-F238E27FC236}">
                <a16:creationId xmlns:a16="http://schemas.microsoft.com/office/drawing/2014/main" id="{9C5B4A2D-CC4D-C603-3C62-136401EA4453}"/>
              </a:ext>
            </a:extLst>
          </p:cNvPr>
          <p:cNvCxnSpPr>
            <a:cxnSpLocks/>
          </p:cNvCxnSpPr>
          <p:nvPr/>
        </p:nvCxnSpPr>
        <p:spPr>
          <a:xfrm>
            <a:off x="11986591" y="234012"/>
            <a:ext cx="0" cy="2019057"/>
          </a:xfrm>
          <a:prstGeom prst="line">
            <a:avLst/>
          </a:prstGeom>
        </p:spPr>
        <p:style>
          <a:lnRef idx="3">
            <a:schemeClr val="accent2"/>
          </a:lnRef>
          <a:fillRef idx="0">
            <a:schemeClr val="accent2"/>
          </a:fillRef>
          <a:effectRef idx="2">
            <a:schemeClr val="accent2"/>
          </a:effectRef>
          <a:fontRef idx="minor">
            <a:schemeClr val="tx1"/>
          </a:fontRef>
        </p:style>
      </p:cxnSp>
      <p:sp>
        <p:nvSpPr>
          <p:cNvPr id="370" name="Rectangle 369">
            <a:extLst>
              <a:ext uri="{FF2B5EF4-FFF2-40B4-BE49-F238E27FC236}">
                <a16:creationId xmlns:a16="http://schemas.microsoft.com/office/drawing/2014/main" id="{D4D15FA1-C982-854C-F015-420BFC5A2C0A}"/>
              </a:ext>
            </a:extLst>
          </p:cNvPr>
          <p:cNvSpPr/>
          <p:nvPr/>
        </p:nvSpPr>
        <p:spPr>
          <a:xfrm>
            <a:off x="9664042" y="5093367"/>
            <a:ext cx="2383293" cy="154749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Trigger Leaver Event for those users CUSTOM_LEAVER = 1</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a:p>
            <a:pPr marL="457200" marR="0" indent="-228600" algn="just">
              <a:lnSpc>
                <a:spcPct val="115000"/>
              </a:lnSpc>
              <a:spcBef>
                <a:spcPts val="0"/>
              </a:spcBef>
              <a:spcAft>
                <a:spcPts val="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1. Task: BBY Update Rapid Setup Attribute Task</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a:p>
            <a:pPr marL="457200" marR="0" indent="-228600" algn="just">
              <a:lnSpc>
                <a:spcPct val="115000"/>
              </a:lnSpc>
              <a:spcBef>
                <a:spcPts val="0"/>
              </a:spcBef>
              <a:spcAft>
                <a:spcPts val="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2. Rule: WDBulkAggregation</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a:p>
            <a:pPr marL="457200" marR="0" indent="-228600" algn="just">
              <a:lnSpc>
                <a:spcPct val="115000"/>
              </a:lnSpc>
              <a:spcBef>
                <a:spcPts val="0"/>
              </a:spcBef>
              <a:spcAft>
                <a:spcPts val="800"/>
              </a:spcAft>
            </a:pPr>
            <a:r>
              <a:rPr lang="en-US" sz="1000" kern="100" dirty="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3. Run 'Single Identity Refresh Job'</a:t>
            </a:r>
            <a:endParaRPr lang="en-US" sz="1000" kern="100" dirty="0">
              <a:solidFill>
                <a:schemeClr val="accent4">
                  <a:lumMod val="75000"/>
                </a:schemeClr>
              </a:solidFill>
              <a:effectLst/>
              <a:ea typeface="Aptos" panose="020B0004020202020204" pitchFamily="34" charset="0"/>
              <a:cs typeface="Times New Roman" panose="02020603050405020304" pitchFamily="18" charset="0"/>
            </a:endParaRPr>
          </a:p>
        </p:txBody>
      </p:sp>
      <p:sp>
        <p:nvSpPr>
          <p:cNvPr id="371" name="Diamond 370">
            <a:extLst>
              <a:ext uri="{FF2B5EF4-FFF2-40B4-BE49-F238E27FC236}">
                <a16:creationId xmlns:a16="http://schemas.microsoft.com/office/drawing/2014/main" id="{A58BDAD9-1CC3-340C-E198-0561C34D9CB9}"/>
              </a:ext>
            </a:extLst>
          </p:cNvPr>
          <p:cNvSpPr/>
          <p:nvPr/>
        </p:nvSpPr>
        <p:spPr>
          <a:xfrm>
            <a:off x="537104" y="3505681"/>
            <a:ext cx="1391681" cy="712470"/>
          </a:xfrm>
          <a:prstGeom prst="diamond">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en-US" sz="1000" kern="100">
                <a:solidFill>
                  <a:schemeClr val="accent4">
                    <a:lumMod val="75000"/>
                  </a:schemeClr>
                </a:solidFill>
                <a:effectLst/>
                <a:latin typeface="Tahoma" panose="020B0604030504040204" pitchFamily="34" charset="0"/>
                <a:ea typeface="Aptos" panose="020B0004020202020204" pitchFamily="34" charset="0"/>
                <a:cs typeface="Times New Roman" panose="02020603050405020304" pitchFamily="18" charset="0"/>
              </a:rPr>
              <a:t>Inactive = true</a:t>
            </a:r>
            <a:endParaRPr lang="en-US" sz="1000" kern="100">
              <a:solidFill>
                <a:schemeClr val="accent4">
                  <a:lumMod val="75000"/>
                </a:schemeClr>
              </a:solidFill>
              <a:effectLst/>
              <a:ea typeface="Aptos" panose="020B0004020202020204" pitchFamily="34" charset="0"/>
              <a:cs typeface="Times New Roman" panose="02020603050405020304" pitchFamily="18" charset="0"/>
            </a:endParaRPr>
          </a:p>
        </p:txBody>
      </p:sp>
      <p:cxnSp>
        <p:nvCxnSpPr>
          <p:cNvPr id="375" name="Straight Connector 374">
            <a:extLst>
              <a:ext uri="{FF2B5EF4-FFF2-40B4-BE49-F238E27FC236}">
                <a16:creationId xmlns:a16="http://schemas.microsoft.com/office/drawing/2014/main" id="{0C558E46-6229-2B8C-8D78-1EEA7563E8C4}"/>
              </a:ext>
            </a:extLst>
          </p:cNvPr>
          <p:cNvCxnSpPr>
            <a:cxnSpLocks/>
            <a:stCxn id="326" idx="1"/>
          </p:cNvCxnSpPr>
          <p:nvPr/>
        </p:nvCxnSpPr>
        <p:spPr>
          <a:xfrm flipH="1" flipV="1">
            <a:off x="5123864" y="4517027"/>
            <a:ext cx="797109" cy="6128"/>
          </a:xfrm>
          <a:prstGeom prst="line">
            <a:avLst/>
          </a:prstGeom>
        </p:spPr>
        <p:style>
          <a:lnRef idx="3">
            <a:schemeClr val="accent5"/>
          </a:lnRef>
          <a:fillRef idx="0">
            <a:schemeClr val="accent5"/>
          </a:fillRef>
          <a:effectRef idx="2">
            <a:schemeClr val="accent5"/>
          </a:effectRef>
          <a:fontRef idx="minor">
            <a:schemeClr val="tx1"/>
          </a:fontRef>
        </p:style>
      </p:cxnSp>
      <p:cxnSp>
        <p:nvCxnSpPr>
          <p:cNvPr id="379" name="Straight Connector 378">
            <a:extLst>
              <a:ext uri="{FF2B5EF4-FFF2-40B4-BE49-F238E27FC236}">
                <a16:creationId xmlns:a16="http://schemas.microsoft.com/office/drawing/2014/main" id="{DC7AD3F9-75E8-F395-F9AE-987F6F8CC103}"/>
              </a:ext>
            </a:extLst>
          </p:cNvPr>
          <p:cNvCxnSpPr>
            <a:cxnSpLocks/>
          </p:cNvCxnSpPr>
          <p:nvPr/>
        </p:nvCxnSpPr>
        <p:spPr>
          <a:xfrm flipV="1">
            <a:off x="5118100" y="2997200"/>
            <a:ext cx="0" cy="1530879"/>
          </a:xfrm>
          <a:prstGeom prst="line">
            <a:avLst/>
          </a:prstGeom>
        </p:spPr>
        <p:style>
          <a:lnRef idx="3">
            <a:schemeClr val="accent5"/>
          </a:lnRef>
          <a:fillRef idx="0">
            <a:schemeClr val="accent5"/>
          </a:fillRef>
          <a:effectRef idx="2">
            <a:schemeClr val="accent5"/>
          </a:effectRef>
          <a:fontRef idx="minor">
            <a:schemeClr val="tx1"/>
          </a:fontRef>
        </p:style>
      </p:cxnSp>
      <p:cxnSp>
        <p:nvCxnSpPr>
          <p:cNvPr id="390" name="Straight Connector 389">
            <a:extLst>
              <a:ext uri="{FF2B5EF4-FFF2-40B4-BE49-F238E27FC236}">
                <a16:creationId xmlns:a16="http://schemas.microsoft.com/office/drawing/2014/main" id="{276045BA-9068-0737-5AAA-35FDC91B6801}"/>
              </a:ext>
            </a:extLst>
          </p:cNvPr>
          <p:cNvCxnSpPr>
            <a:cxnSpLocks/>
          </p:cNvCxnSpPr>
          <p:nvPr/>
        </p:nvCxnSpPr>
        <p:spPr>
          <a:xfrm flipV="1">
            <a:off x="6845300" y="234012"/>
            <a:ext cx="0" cy="1913629"/>
          </a:xfrm>
          <a:prstGeom prst="line">
            <a:avLst/>
          </a:prstGeom>
        </p:spPr>
        <p:style>
          <a:lnRef idx="3">
            <a:schemeClr val="accent5"/>
          </a:lnRef>
          <a:fillRef idx="0">
            <a:schemeClr val="accent5"/>
          </a:fillRef>
          <a:effectRef idx="2">
            <a:schemeClr val="accent5"/>
          </a:effectRef>
          <a:fontRef idx="minor">
            <a:schemeClr val="tx1"/>
          </a:fontRef>
        </p:style>
      </p:cxnSp>
      <p:cxnSp>
        <p:nvCxnSpPr>
          <p:cNvPr id="392" name="Straight Connector 391">
            <a:extLst>
              <a:ext uri="{FF2B5EF4-FFF2-40B4-BE49-F238E27FC236}">
                <a16:creationId xmlns:a16="http://schemas.microsoft.com/office/drawing/2014/main" id="{3EE8AE76-6B30-5EBD-0FDA-907A3C6DFA6E}"/>
              </a:ext>
            </a:extLst>
          </p:cNvPr>
          <p:cNvCxnSpPr>
            <a:cxnSpLocks/>
          </p:cNvCxnSpPr>
          <p:nvPr/>
        </p:nvCxnSpPr>
        <p:spPr>
          <a:xfrm flipH="1">
            <a:off x="595023" y="245174"/>
            <a:ext cx="6244506" cy="8659"/>
          </a:xfrm>
          <a:prstGeom prst="line">
            <a:avLst/>
          </a:prstGeom>
        </p:spPr>
        <p:style>
          <a:lnRef idx="3">
            <a:schemeClr val="accent5"/>
          </a:lnRef>
          <a:fillRef idx="0">
            <a:schemeClr val="accent5"/>
          </a:fillRef>
          <a:effectRef idx="2">
            <a:schemeClr val="accent5"/>
          </a:effectRef>
          <a:fontRef idx="minor">
            <a:schemeClr val="tx1"/>
          </a:fontRef>
        </p:style>
      </p:cxnSp>
      <p:cxnSp>
        <p:nvCxnSpPr>
          <p:cNvPr id="409" name="Straight Connector 408">
            <a:extLst>
              <a:ext uri="{FF2B5EF4-FFF2-40B4-BE49-F238E27FC236}">
                <a16:creationId xmlns:a16="http://schemas.microsoft.com/office/drawing/2014/main" id="{38988BD6-61BC-B7C5-F845-A66E65AFFC3C}"/>
              </a:ext>
            </a:extLst>
          </p:cNvPr>
          <p:cNvCxnSpPr/>
          <p:nvPr/>
        </p:nvCxnSpPr>
        <p:spPr>
          <a:xfrm flipV="1">
            <a:off x="7341494" y="234012"/>
            <a:ext cx="0" cy="1913629"/>
          </a:xfrm>
          <a:prstGeom prst="line">
            <a:avLst/>
          </a:prstGeom>
        </p:spPr>
        <p:style>
          <a:lnRef idx="3">
            <a:schemeClr val="accent2"/>
          </a:lnRef>
          <a:fillRef idx="0">
            <a:schemeClr val="accent2"/>
          </a:fillRef>
          <a:effectRef idx="2">
            <a:schemeClr val="accent2"/>
          </a:effectRef>
          <a:fontRef idx="minor">
            <a:schemeClr val="tx1"/>
          </a:fontRef>
        </p:style>
      </p:cxnSp>
      <p:cxnSp>
        <p:nvCxnSpPr>
          <p:cNvPr id="411" name="Straight Connector 410">
            <a:extLst>
              <a:ext uri="{FF2B5EF4-FFF2-40B4-BE49-F238E27FC236}">
                <a16:creationId xmlns:a16="http://schemas.microsoft.com/office/drawing/2014/main" id="{D8CDA098-255E-18FE-C924-992E067B4CF0}"/>
              </a:ext>
            </a:extLst>
          </p:cNvPr>
          <p:cNvCxnSpPr/>
          <p:nvPr/>
        </p:nvCxnSpPr>
        <p:spPr>
          <a:xfrm>
            <a:off x="7341494" y="234012"/>
            <a:ext cx="4645097" cy="6649"/>
          </a:xfrm>
          <a:prstGeom prst="line">
            <a:avLst/>
          </a:prstGeom>
        </p:spPr>
        <p:style>
          <a:lnRef idx="3">
            <a:schemeClr val="accent2"/>
          </a:lnRef>
          <a:fillRef idx="0">
            <a:schemeClr val="accent2"/>
          </a:fillRef>
          <a:effectRef idx="2">
            <a:schemeClr val="accent2"/>
          </a:effectRef>
          <a:fontRef idx="minor">
            <a:schemeClr val="tx1"/>
          </a:fontRef>
        </p:style>
      </p:cxnSp>
      <p:cxnSp>
        <p:nvCxnSpPr>
          <p:cNvPr id="418" name="Straight Connector 417">
            <a:extLst>
              <a:ext uri="{FF2B5EF4-FFF2-40B4-BE49-F238E27FC236}">
                <a16:creationId xmlns:a16="http://schemas.microsoft.com/office/drawing/2014/main" id="{CFA48A58-B418-9BFB-98BF-0F729A99F670}"/>
              </a:ext>
            </a:extLst>
          </p:cNvPr>
          <p:cNvCxnSpPr/>
          <p:nvPr/>
        </p:nvCxnSpPr>
        <p:spPr>
          <a:xfrm flipH="1">
            <a:off x="10818022" y="2253069"/>
            <a:ext cx="116856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28" name="Straight Arrow Connector 427">
            <a:extLst>
              <a:ext uri="{FF2B5EF4-FFF2-40B4-BE49-F238E27FC236}">
                <a16:creationId xmlns:a16="http://schemas.microsoft.com/office/drawing/2014/main" id="{3D979E90-0D5C-C4E4-A116-AB24DD594D60}"/>
              </a:ext>
            </a:extLst>
          </p:cNvPr>
          <p:cNvCxnSpPr>
            <a:endCxn id="170" idx="0"/>
          </p:cNvCxnSpPr>
          <p:nvPr/>
        </p:nvCxnSpPr>
        <p:spPr>
          <a:xfrm flipH="1">
            <a:off x="10818023" y="2253069"/>
            <a:ext cx="11528" cy="20665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0" name="Straight Connector 429">
            <a:extLst>
              <a:ext uri="{FF2B5EF4-FFF2-40B4-BE49-F238E27FC236}">
                <a16:creationId xmlns:a16="http://schemas.microsoft.com/office/drawing/2014/main" id="{3D6F2946-96CF-1522-5FEA-0820188E8C89}"/>
              </a:ext>
            </a:extLst>
          </p:cNvPr>
          <p:cNvCxnSpPr>
            <a:cxnSpLocks/>
            <a:stCxn id="170" idx="3"/>
          </p:cNvCxnSpPr>
          <p:nvPr/>
        </p:nvCxnSpPr>
        <p:spPr>
          <a:xfrm>
            <a:off x="11623142" y="2888345"/>
            <a:ext cx="369213" cy="2830"/>
          </a:xfrm>
          <a:prstGeom prst="line">
            <a:avLst/>
          </a:prstGeom>
        </p:spPr>
        <p:style>
          <a:lnRef idx="3">
            <a:schemeClr val="accent2"/>
          </a:lnRef>
          <a:fillRef idx="0">
            <a:schemeClr val="accent2"/>
          </a:fillRef>
          <a:effectRef idx="2">
            <a:schemeClr val="accent2"/>
          </a:effectRef>
          <a:fontRef idx="minor">
            <a:schemeClr val="tx1"/>
          </a:fontRef>
        </p:style>
      </p:cxnSp>
      <p:cxnSp>
        <p:nvCxnSpPr>
          <p:cNvPr id="432" name="Straight Connector 431">
            <a:extLst>
              <a:ext uri="{FF2B5EF4-FFF2-40B4-BE49-F238E27FC236}">
                <a16:creationId xmlns:a16="http://schemas.microsoft.com/office/drawing/2014/main" id="{29B05E46-D47F-DD65-32B4-4A96C26C0D0E}"/>
              </a:ext>
            </a:extLst>
          </p:cNvPr>
          <p:cNvCxnSpPr/>
          <p:nvPr/>
        </p:nvCxnSpPr>
        <p:spPr>
          <a:xfrm>
            <a:off x="11986591" y="2891176"/>
            <a:ext cx="0" cy="2012409"/>
          </a:xfrm>
          <a:prstGeom prst="line">
            <a:avLst/>
          </a:prstGeom>
        </p:spPr>
        <p:style>
          <a:lnRef idx="3">
            <a:schemeClr val="accent2"/>
          </a:lnRef>
          <a:fillRef idx="0">
            <a:schemeClr val="accent2"/>
          </a:fillRef>
          <a:effectRef idx="2">
            <a:schemeClr val="accent2"/>
          </a:effectRef>
          <a:fontRef idx="minor">
            <a:schemeClr val="tx1"/>
          </a:fontRef>
        </p:style>
      </p:cxnSp>
      <p:cxnSp>
        <p:nvCxnSpPr>
          <p:cNvPr id="434" name="Straight Connector 433">
            <a:extLst>
              <a:ext uri="{FF2B5EF4-FFF2-40B4-BE49-F238E27FC236}">
                <a16:creationId xmlns:a16="http://schemas.microsoft.com/office/drawing/2014/main" id="{E0044642-05B5-4896-A69D-9CB77F1461C2}"/>
              </a:ext>
            </a:extLst>
          </p:cNvPr>
          <p:cNvCxnSpPr/>
          <p:nvPr/>
        </p:nvCxnSpPr>
        <p:spPr>
          <a:xfrm flipH="1">
            <a:off x="9477197" y="4903585"/>
            <a:ext cx="2503631" cy="14182"/>
          </a:xfrm>
          <a:prstGeom prst="line">
            <a:avLst/>
          </a:prstGeom>
        </p:spPr>
        <p:style>
          <a:lnRef idx="3">
            <a:schemeClr val="accent2"/>
          </a:lnRef>
          <a:fillRef idx="0">
            <a:schemeClr val="accent2"/>
          </a:fillRef>
          <a:effectRef idx="2">
            <a:schemeClr val="accent2"/>
          </a:effectRef>
          <a:fontRef idx="minor">
            <a:schemeClr val="tx1"/>
          </a:fontRef>
        </p:style>
      </p:cxnSp>
      <p:cxnSp>
        <p:nvCxnSpPr>
          <p:cNvPr id="442" name="Straight Connector 441">
            <a:extLst>
              <a:ext uri="{FF2B5EF4-FFF2-40B4-BE49-F238E27FC236}">
                <a16:creationId xmlns:a16="http://schemas.microsoft.com/office/drawing/2014/main" id="{AB0CE937-395B-933B-5F93-68170CDCB24F}"/>
              </a:ext>
            </a:extLst>
          </p:cNvPr>
          <p:cNvCxnSpPr/>
          <p:nvPr/>
        </p:nvCxnSpPr>
        <p:spPr>
          <a:xfrm flipH="1">
            <a:off x="7341494" y="5457214"/>
            <a:ext cx="213570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44" name="Straight Connector 443">
            <a:extLst>
              <a:ext uri="{FF2B5EF4-FFF2-40B4-BE49-F238E27FC236}">
                <a16:creationId xmlns:a16="http://schemas.microsoft.com/office/drawing/2014/main" id="{FEFF67A8-7210-2431-969E-705892DB549C}"/>
              </a:ext>
            </a:extLst>
          </p:cNvPr>
          <p:cNvCxnSpPr>
            <a:cxnSpLocks/>
          </p:cNvCxnSpPr>
          <p:nvPr/>
        </p:nvCxnSpPr>
        <p:spPr>
          <a:xfrm>
            <a:off x="7341494" y="5457214"/>
            <a:ext cx="0" cy="1208528"/>
          </a:xfrm>
          <a:prstGeom prst="line">
            <a:avLst/>
          </a:prstGeom>
        </p:spPr>
        <p:style>
          <a:lnRef idx="3">
            <a:schemeClr val="accent2"/>
          </a:lnRef>
          <a:fillRef idx="0">
            <a:schemeClr val="accent2"/>
          </a:fillRef>
          <a:effectRef idx="2">
            <a:schemeClr val="accent2"/>
          </a:effectRef>
          <a:fontRef idx="minor">
            <a:schemeClr val="tx1"/>
          </a:fontRef>
        </p:style>
      </p:cxnSp>
      <p:cxnSp>
        <p:nvCxnSpPr>
          <p:cNvPr id="448" name="Straight Connector 447">
            <a:extLst>
              <a:ext uri="{FF2B5EF4-FFF2-40B4-BE49-F238E27FC236}">
                <a16:creationId xmlns:a16="http://schemas.microsoft.com/office/drawing/2014/main" id="{17E18BA1-0FE0-D741-07B6-47126341BFA2}"/>
              </a:ext>
            </a:extLst>
          </p:cNvPr>
          <p:cNvCxnSpPr/>
          <p:nvPr/>
        </p:nvCxnSpPr>
        <p:spPr>
          <a:xfrm>
            <a:off x="9477197" y="4917767"/>
            <a:ext cx="0" cy="539447"/>
          </a:xfrm>
          <a:prstGeom prst="line">
            <a:avLst/>
          </a:prstGeom>
        </p:spPr>
        <p:style>
          <a:lnRef idx="3">
            <a:schemeClr val="accent2"/>
          </a:lnRef>
          <a:fillRef idx="0">
            <a:schemeClr val="accent2"/>
          </a:fillRef>
          <a:effectRef idx="2">
            <a:schemeClr val="accent2"/>
          </a:effectRef>
          <a:fontRef idx="minor">
            <a:schemeClr val="tx1"/>
          </a:fontRef>
        </p:style>
      </p:cxnSp>
      <p:cxnSp>
        <p:nvCxnSpPr>
          <p:cNvPr id="456" name="Straight Arrow Connector 455">
            <a:extLst>
              <a:ext uri="{FF2B5EF4-FFF2-40B4-BE49-F238E27FC236}">
                <a16:creationId xmlns:a16="http://schemas.microsoft.com/office/drawing/2014/main" id="{4629BE20-BB37-DE10-4BE9-6FFA9F9D08AC}"/>
              </a:ext>
            </a:extLst>
          </p:cNvPr>
          <p:cNvCxnSpPr>
            <a:cxnSpLocks/>
          </p:cNvCxnSpPr>
          <p:nvPr/>
        </p:nvCxnSpPr>
        <p:spPr>
          <a:xfrm flipH="1" flipV="1">
            <a:off x="1928785" y="3854389"/>
            <a:ext cx="425618" cy="702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63" name="Straight Connector 462">
            <a:extLst>
              <a:ext uri="{FF2B5EF4-FFF2-40B4-BE49-F238E27FC236}">
                <a16:creationId xmlns:a16="http://schemas.microsoft.com/office/drawing/2014/main" id="{4AB740E0-1B53-5521-EACC-64BEC9478026}"/>
              </a:ext>
            </a:extLst>
          </p:cNvPr>
          <p:cNvCxnSpPr>
            <a:stCxn id="371" idx="0"/>
          </p:cNvCxnSpPr>
          <p:nvPr/>
        </p:nvCxnSpPr>
        <p:spPr>
          <a:xfrm flipV="1">
            <a:off x="1232945" y="3423404"/>
            <a:ext cx="60" cy="82277"/>
          </a:xfrm>
          <a:prstGeom prst="line">
            <a:avLst/>
          </a:prstGeom>
        </p:spPr>
        <p:style>
          <a:lnRef idx="3">
            <a:schemeClr val="accent6"/>
          </a:lnRef>
          <a:fillRef idx="0">
            <a:schemeClr val="accent6"/>
          </a:fillRef>
          <a:effectRef idx="2">
            <a:schemeClr val="accent6"/>
          </a:effectRef>
          <a:fontRef idx="minor">
            <a:schemeClr val="tx1"/>
          </a:fontRef>
        </p:style>
      </p:cxnSp>
      <p:cxnSp>
        <p:nvCxnSpPr>
          <p:cNvPr id="465" name="Straight Connector 464">
            <a:extLst>
              <a:ext uri="{FF2B5EF4-FFF2-40B4-BE49-F238E27FC236}">
                <a16:creationId xmlns:a16="http://schemas.microsoft.com/office/drawing/2014/main" id="{75B7122A-4EF9-F498-9CB6-6DEF227936CE}"/>
              </a:ext>
            </a:extLst>
          </p:cNvPr>
          <p:cNvCxnSpPr>
            <a:cxnSpLocks/>
          </p:cNvCxnSpPr>
          <p:nvPr/>
        </p:nvCxnSpPr>
        <p:spPr>
          <a:xfrm flipH="1">
            <a:off x="181662" y="3432170"/>
            <a:ext cx="1051253" cy="11921"/>
          </a:xfrm>
          <a:prstGeom prst="line">
            <a:avLst/>
          </a:prstGeom>
        </p:spPr>
        <p:style>
          <a:lnRef idx="3">
            <a:schemeClr val="accent6"/>
          </a:lnRef>
          <a:fillRef idx="0">
            <a:schemeClr val="accent6"/>
          </a:fillRef>
          <a:effectRef idx="2">
            <a:schemeClr val="accent6"/>
          </a:effectRef>
          <a:fontRef idx="minor">
            <a:schemeClr val="tx1"/>
          </a:fontRef>
        </p:style>
      </p:cxnSp>
      <p:cxnSp>
        <p:nvCxnSpPr>
          <p:cNvPr id="468" name="Straight Connector 467">
            <a:extLst>
              <a:ext uri="{FF2B5EF4-FFF2-40B4-BE49-F238E27FC236}">
                <a16:creationId xmlns:a16="http://schemas.microsoft.com/office/drawing/2014/main" id="{FFEA5461-0A27-EFF8-28D4-02A2F30F245A}"/>
              </a:ext>
            </a:extLst>
          </p:cNvPr>
          <p:cNvCxnSpPr>
            <a:cxnSpLocks/>
          </p:cNvCxnSpPr>
          <p:nvPr/>
        </p:nvCxnSpPr>
        <p:spPr>
          <a:xfrm>
            <a:off x="181662" y="3451062"/>
            <a:ext cx="0" cy="3096414"/>
          </a:xfrm>
          <a:prstGeom prst="line">
            <a:avLst/>
          </a:prstGeom>
        </p:spPr>
        <p:style>
          <a:lnRef idx="3">
            <a:schemeClr val="accent6"/>
          </a:lnRef>
          <a:fillRef idx="0">
            <a:schemeClr val="accent6"/>
          </a:fillRef>
          <a:effectRef idx="2">
            <a:schemeClr val="accent6"/>
          </a:effectRef>
          <a:fontRef idx="minor">
            <a:schemeClr val="tx1"/>
          </a:fontRef>
        </p:style>
      </p:cxnSp>
      <p:cxnSp>
        <p:nvCxnSpPr>
          <p:cNvPr id="479" name="Straight Connector 478">
            <a:extLst>
              <a:ext uri="{FF2B5EF4-FFF2-40B4-BE49-F238E27FC236}">
                <a16:creationId xmlns:a16="http://schemas.microsoft.com/office/drawing/2014/main" id="{6DB6EA4B-DC3D-C631-210D-781CC6C49AE5}"/>
              </a:ext>
            </a:extLst>
          </p:cNvPr>
          <p:cNvCxnSpPr>
            <a:stCxn id="371" idx="1"/>
          </p:cNvCxnSpPr>
          <p:nvPr/>
        </p:nvCxnSpPr>
        <p:spPr>
          <a:xfrm flipH="1" flipV="1">
            <a:off x="275561" y="3844209"/>
            <a:ext cx="261543" cy="11266"/>
          </a:xfrm>
          <a:prstGeom prst="line">
            <a:avLst/>
          </a:prstGeom>
        </p:spPr>
        <p:style>
          <a:lnRef idx="3">
            <a:schemeClr val="accent6"/>
          </a:lnRef>
          <a:fillRef idx="0">
            <a:schemeClr val="accent6"/>
          </a:fillRef>
          <a:effectRef idx="2">
            <a:schemeClr val="accent6"/>
          </a:effectRef>
          <a:fontRef idx="minor">
            <a:schemeClr val="tx1"/>
          </a:fontRef>
        </p:style>
      </p:cxnSp>
      <p:cxnSp>
        <p:nvCxnSpPr>
          <p:cNvPr id="481" name="Straight Connector 480">
            <a:extLst>
              <a:ext uri="{FF2B5EF4-FFF2-40B4-BE49-F238E27FC236}">
                <a16:creationId xmlns:a16="http://schemas.microsoft.com/office/drawing/2014/main" id="{E1DA1736-CDE9-BB41-8508-D3604A75A0C2}"/>
              </a:ext>
            </a:extLst>
          </p:cNvPr>
          <p:cNvCxnSpPr>
            <a:cxnSpLocks/>
          </p:cNvCxnSpPr>
          <p:nvPr/>
        </p:nvCxnSpPr>
        <p:spPr>
          <a:xfrm>
            <a:off x="275173" y="3854389"/>
            <a:ext cx="0" cy="2414344"/>
          </a:xfrm>
          <a:prstGeom prst="line">
            <a:avLst/>
          </a:prstGeom>
        </p:spPr>
        <p:style>
          <a:lnRef idx="3">
            <a:schemeClr val="accent6"/>
          </a:lnRef>
          <a:fillRef idx="0">
            <a:schemeClr val="accent6"/>
          </a:fillRef>
          <a:effectRef idx="2">
            <a:schemeClr val="accent6"/>
          </a:effectRef>
          <a:fontRef idx="minor">
            <a:schemeClr val="tx1"/>
          </a:fontRef>
        </p:style>
      </p:cxnSp>
      <p:cxnSp>
        <p:nvCxnSpPr>
          <p:cNvPr id="483" name="Straight Arrow Connector 482">
            <a:extLst>
              <a:ext uri="{FF2B5EF4-FFF2-40B4-BE49-F238E27FC236}">
                <a16:creationId xmlns:a16="http://schemas.microsoft.com/office/drawing/2014/main" id="{9789453C-DED7-8E83-E2DD-841599441B44}"/>
              </a:ext>
            </a:extLst>
          </p:cNvPr>
          <p:cNvCxnSpPr>
            <a:cxnSpLocks/>
          </p:cNvCxnSpPr>
          <p:nvPr/>
        </p:nvCxnSpPr>
        <p:spPr>
          <a:xfrm>
            <a:off x="272764" y="6241767"/>
            <a:ext cx="35746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84" name="Straight Arrow Connector 483">
            <a:extLst>
              <a:ext uri="{FF2B5EF4-FFF2-40B4-BE49-F238E27FC236}">
                <a16:creationId xmlns:a16="http://schemas.microsoft.com/office/drawing/2014/main" id="{A451BCFD-6999-73D7-A9DD-6DDC223A2814}"/>
              </a:ext>
            </a:extLst>
          </p:cNvPr>
          <p:cNvCxnSpPr>
            <a:cxnSpLocks/>
          </p:cNvCxnSpPr>
          <p:nvPr/>
        </p:nvCxnSpPr>
        <p:spPr>
          <a:xfrm>
            <a:off x="272764" y="5805889"/>
            <a:ext cx="36548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85" name="Straight Arrow Connector 484">
            <a:extLst>
              <a:ext uri="{FF2B5EF4-FFF2-40B4-BE49-F238E27FC236}">
                <a16:creationId xmlns:a16="http://schemas.microsoft.com/office/drawing/2014/main" id="{01C15641-CEDC-4630-AB91-9937964DDD78}"/>
              </a:ext>
            </a:extLst>
          </p:cNvPr>
          <p:cNvCxnSpPr>
            <a:cxnSpLocks/>
          </p:cNvCxnSpPr>
          <p:nvPr/>
        </p:nvCxnSpPr>
        <p:spPr>
          <a:xfrm>
            <a:off x="295280" y="5207517"/>
            <a:ext cx="350994"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86" name="Straight Arrow Connector 485">
            <a:extLst>
              <a:ext uri="{FF2B5EF4-FFF2-40B4-BE49-F238E27FC236}">
                <a16:creationId xmlns:a16="http://schemas.microsoft.com/office/drawing/2014/main" id="{F99E5426-74DA-3EB1-A150-E1CBBAD29C07}"/>
              </a:ext>
            </a:extLst>
          </p:cNvPr>
          <p:cNvCxnSpPr>
            <a:cxnSpLocks/>
          </p:cNvCxnSpPr>
          <p:nvPr/>
        </p:nvCxnSpPr>
        <p:spPr>
          <a:xfrm>
            <a:off x="279335" y="4639632"/>
            <a:ext cx="37656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94" name="Straight Arrow Connector 493">
            <a:extLst>
              <a:ext uri="{FF2B5EF4-FFF2-40B4-BE49-F238E27FC236}">
                <a16:creationId xmlns:a16="http://schemas.microsoft.com/office/drawing/2014/main" id="{CE2DCB9C-FBC7-9A56-A9F0-E57752C52F8C}"/>
              </a:ext>
            </a:extLst>
          </p:cNvPr>
          <p:cNvCxnSpPr/>
          <p:nvPr/>
        </p:nvCxnSpPr>
        <p:spPr>
          <a:xfrm>
            <a:off x="181662" y="6547476"/>
            <a:ext cx="5957396"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98" name="Straight Connector 497">
            <a:extLst>
              <a:ext uri="{FF2B5EF4-FFF2-40B4-BE49-F238E27FC236}">
                <a16:creationId xmlns:a16="http://schemas.microsoft.com/office/drawing/2014/main" id="{EB7DD686-CD8B-7221-095D-D4598F793573}"/>
              </a:ext>
            </a:extLst>
          </p:cNvPr>
          <p:cNvCxnSpPr/>
          <p:nvPr/>
        </p:nvCxnSpPr>
        <p:spPr>
          <a:xfrm flipH="1" flipV="1">
            <a:off x="7101875" y="24530"/>
            <a:ext cx="25668" cy="2088453"/>
          </a:xfrm>
          <a:prstGeom prst="line">
            <a:avLst/>
          </a:prstGeom>
        </p:spPr>
        <p:style>
          <a:lnRef idx="3">
            <a:schemeClr val="accent6"/>
          </a:lnRef>
          <a:fillRef idx="0">
            <a:schemeClr val="accent6"/>
          </a:fillRef>
          <a:effectRef idx="2">
            <a:schemeClr val="accent6"/>
          </a:effectRef>
          <a:fontRef idx="minor">
            <a:schemeClr val="tx1"/>
          </a:fontRef>
        </p:style>
      </p:cxnSp>
      <p:cxnSp>
        <p:nvCxnSpPr>
          <p:cNvPr id="500" name="Straight Connector 499">
            <a:extLst>
              <a:ext uri="{FF2B5EF4-FFF2-40B4-BE49-F238E27FC236}">
                <a16:creationId xmlns:a16="http://schemas.microsoft.com/office/drawing/2014/main" id="{5D4E3969-CFA3-D73F-B59E-25DCE62F02FC}"/>
              </a:ext>
            </a:extLst>
          </p:cNvPr>
          <p:cNvCxnSpPr/>
          <p:nvPr/>
        </p:nvCxnSpPr>
        <p:spPr>
          <a:xfrm flipH="1" flipV="1">
            <a:off x="20689" y="71293"/>
            <a:ext cx="7106854" cy="7551"/>
          </a:xfrm>
          <a:prstGeom prst="line">
            <a:avLst/>
          </a:prstGeom>
        </p:spPr>
        <p:style>
          <a:lnRef idx="3">
            <a:schemeClr val="accent6"/>
          </a:lnRef>
          <a:fillRef idx="0">
            <a:schemeClr val="accent6"/>
          </a:fillRef>
          <a:effectRef idx="2">
            <a:schemeClr val="accent6"/>
          </a:effectRef>
          <a:fontRef idx="minor">
            <a:schemeClr val="tx1"/>
          </a:fontRef>
        </p:style>
      </p:cxnSp>
      <p:cxnSp>
        <p:nvCxnSpPr>
          <p:cNvPr id="504" name="Straight Connector 503">
            <a:extLst>
              <a:ext uri="{FF2B5EF4-FFF2-40B4-BE49-F238E27FC236}">
                <a16:creationId xmlns:a16="http://schemas.microsoft.com/office/drawing/2014/main" id="{6D5EE620-D513-83A8-202C-17752B02A20D}"/>
              </a:ext>
            </a:extLst>
          </p:cNvPr>
          <p:cNvCxnSpPr>
            <a:cxnSpLocks/>
          </p:cNvCxnSpPr>
          <p:nvPr/>
        </p:nvCxnSpPr>
        <p:spPr>
          <a:xfrm>
            <a:off x="60024" y="78844"/>
            <a:ext cx="0" cy="6707863"/>
          </a:xfrm>
          <a:prstGeom prst="line">
            <a:avLst/>
          </a:prstGeom>
        </p:spPr>
        <p:style>
          <a:lnRef idx="3">
            <a:schemeClr val="accent6"/>
          </a:lnRef>
          <a:fillRef idx="0">
            <a:schemeClr val="accent6"/>
          </a:fillRef>
          <a:effectRef idx="2">
            <a:schemeClr val="accent6"/>
          </a:effectRef>
          <a:fontRef idx="minor">
            <a:schemeClr val="tx1"/>
          </a:fontRef>
        </p:style>
      </p:cxnSp>
      <p:cxnSp>
        <p:nvCxnSpPr>
          <p:cNvPr id="507" name="Straight Connector 506">
            <a:extLst>
              <a:ext uri="{FF2B5EF4-FFF2-40B4-BE49-F238E27FC236}">
                <a16:creationId xmlns:a16="http://schemas.microsoft.com/office/drawing/2014/main" id="{03971540-9137-892F-6C3C-6833CAEAEA20}"/>
              </a:ext>
            </a:extLst>
          </p:cNvPr>
          <p:cNvCxnSpPr>
            <a:cxnSpLocks/>
          </p:cNvCxnSpPr>
          <p:nvPr/>
        </p:nvCxnSpPr>
        <p:spPr>
          <a:xfrm flipV="1">
            <a:off x="60024" y="6766560"/>
            <a:ext cx="8652176" cy="12596"/>
          </a:xfrm>
          <a:prstGeom prst="line">
            <a:avLst/>
          </a:prstGeom>
        </p:spPr>
        <p:style>
          <a:lnRef idx="3">
            <a:schemeClr val="accent6"/>
          </a:lnRef>
          <a:fillRef idx="0">
            <a:schemeClr val="accent6"/>
          </a:fillRef>
          <a:effectRef idx="2">
            <a:schemeClr val="accent6"/>
          </a:effectRef>
          <a:fontRef idx="minor">
            <a:schemeClr val="tx1"/>
          </a:fontRef>
        </p:style>
      </p:cxnSp>
      <p:cxnSp>
        <p:nvCxnSpPr>
          <p:cNvPr id="511" name="Straight Connector 510">
            <a:extLst>
              <a:ext uri="{FF2B5EF4-FFF2-40B4-BE49-F238E27FC236}">
                <a16:creationId xmlns:a16="http://schemas.microsoft.com/office/drawing/2014/main" id="{7B2E965D-9027-F06D-037E-96E23297E80C}"/>
              </a:ext>
            </a:extLst>
          </p:cNvPr>
          <p:cNvCxnSpPr>
            <a:stCxn id="304" idx="3"/>
          </p:cNvCxnSpPr>
          <p:nvPr/>
        </p:nvCxnSpPr>
        <p:spPr>
          <a:xfrm flipV="1">
            <a:off x="2171842" y="4516076"/>
            <a:ext cx="693025" cy="4969"/>
          </a:xfrm>
          <a:prstGeom prst="line">
            <a:avLst/>
          </a:prstGeom>
        </p:spPr>
        <p:style>
          <a:lnRef idx="3">
            <a:schemeClr val="accent6"/>
          </a:lnRef>
          <a:fillRef idx="0">
            <a:schemeClr val="accent6"/>
          </a:fillRef>
          <a:effectRef idx="2">
            <a:schemeClr val="accent6"/>
          </a:effectRef>
          <a:fontRef idx="minor">
            <a:schemeClr val="tx1"/>
          </a:fontRef>
        </p:style>
      </p:cxnSp>
      <p:cxnSp>
        <p:nvCxnSpPr>
          <p:cNvPr id="513" name="Straight Arrow Connector 512">
            <a:extLst>
              <a:ext uri="{FF2B5EF4-FFF2-40B4-BE49-F238E27FC236}">
                <a16:creationId xmlns:a16="http://schemas.microsoft.com/office/drawing/2014/main" id="{B114E946-82BA-697C-47F1-ED5D6A1DE8AC}"/>
              </a:ext>
            </a:extLst>
          </p:cNvPr>
          <p:cNvCxnSpPr/>
          <p:nvPr/>
        </p:nvCxnSpPr>
        <p:spPr>
          <a:xfrm>
            <a:off x="2864867" y="4516076"/>
            <a:ext cx="0" cy="17934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15" name="Straight Arrow Connector 514">
            <a:extLst>
              <a:ext uri="{FF2B5EF4-FFF2-40B4-BE49-F238E27FC236}">
                <a16:creationId xmlns:a16="http://schemas.microsoft.com/office/drawing/2014/main" id="{D6368B80-9C2B-27D3-A865-E90DB6D72826}"/>
              </a:ext>
            </a:extLst>
          </p:cNvPr>
          <p:cNvCxnSpPr>
            <a:stCxn id="307" idx="3"/>
          </p:cNvCxnSpPr>
          <p:nvPr/>
        </p:nvCxnSpPr>
        <p:spPr>
          <a:xfrm flipV="1">
            <a:off x="2171842" y="5093367"/>
            <a:ext cx="169709" cy="1474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17" name="Straight Arrow Connector 516">
            <a:extLst>
              <a:ext uri="{FF2B5EF4-FFF2-40B4-BE49-F238E27FC236}">
                <a16:creationId xmlns:a16="http://schemas.microsoft.com/office/drawing/2014/main" id="{A762E768-C932-559F-16FF-D11752E58611}"/>
              </a:ext>
            </a:extLst>
          </p:cNvPr>
          <p:cNvCxnSpPr>
            <a:stCxn id="308" idx="3"/>
          </p:cNvCxnSpPr>
          <p:nvPr/>
        </p:nvCxnSpPr>
        <p:spPr>
          <a:xfrm flipV="1">
            <a:off x="2154706" y="5688531"/>
            <a:ext cx="186845" cy="665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19" name="Straight Arrow Connector 518">
            <a:extLst>
              <a:ext uri="{FF2B5EF4-FFF2-40B4-BE49-F238E27FC236}">
                <a16:creationId xmlns:a16="http://schemas.microsoft.com/office/drawing/2014/main" id="{2182C520-AE28-109F-8559-87C186373EA2}"/>
              </a:ext>
            </a:extLst>
          </p:cNvPr>
          <p:cNvCxnSpPr>
            <a:stCxn id="309" idx="3"/>
          </p:cNvCxnSpPr>
          <p:nvPr/>
        </p:nvCxnSpPr>
        <p:spPr>
          <a:xfrm flipV="1">
            <a:off x="2192472" y="6194665"/>
            <a:ext cx="149079" cy="1427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22" name="Straight Arrow Connector 521">
            <a:extLst>
              <a:ext uri="{FF2B5EF4-FFF2-40B4-BE49-F238E27FC236}">
                <a16:creationId xmlns:a16="http://schemas.microsoft.com/office/drawing/2014/main" id="{9B15DFD2-4763-31BB-7796-C35366287EE0}"/>
              </a:ext>
            </a:extLst>
          </p:cNvPr>
          <p:cNvCxnSpPr/>
          <p:nvPr/>
        </p:nvCxnSpPr>
        <p:spPr>
          <a:xfrm flipV="1">
            <a:off x="8699500" y="6143714"/>
            <a:ext cx="0" cy="64299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24" name="Straight Arrow Connector 523">
            <a:extLst>
              <a:ext uri="{FF2B5EF4-FFF2-40B4-BE49-F238E27FC236}">
                <a16:creationId xmlns:a16="http://schemas.microsoft.com/office/drawing/2014/main" id="{5438124D-496E-A965-E8A7-F2E4608787E4}"/>
              </a:ext>
            </a:extLst>
          </p:cNvPr>
          <p:cNvCxnSpPr>
            <a:stCxn id="329" idx="3"/>
            <a:endCxn id="370" idx="1"/>
          </p:cNvCxnSpPr>
          <p:nvPr/>
        </p:nvCxnSpPr>
        <p:spPr>
          <a:xfrm>
            <a:off x="9243954" y="5844630"/>
            <a:ext cx="420088" cy="2248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30" name="Straight Arrow Connector 529">
            <a:extLst>
              <a:ext uri="{FF2B5EF4-FFF2-40B4-BE49-F238E27FC236}">
                <a16:creationId xmlns:a16="http://schemas.microsoft.com/office/drawing/2014/main" id="{56A9461A-B385-A62C-AC66-22013E263D20}"/>
              </a:ext>
            </a:extLst>
          </p:cNvPr>
          <p:cNvCxnSpPr>
            <a:cxnSpLocks/>
            <a:stCxn id="305" idx="3"/>
          </p:cNvCxnSpPr>
          <p:nvPr/>
        </p:nvCxnSpPr>
        <p:spPr>
          <a:xfrm>
            <a:off x="5863354" y="5547365"/>
            <a:ext cx="176923" cy="233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33" name="Straight Arrow Connector 532">
            <a:extLst>
              <a:ext uri="{FF2B5EF4-FFF2-40B4-BE49-F238E27FC236}">
                <a16:creationId xmlns:a16="http://schemas.microsoft.com/office/drawing/2014/main" id="{0ED89EB3-07D0-D079-8BAB-8881DFEFBF98}"/>
              </a:ext>
            </a:extLst>
          </p:cNvPr>
          <p:cNvCxnSpPr>
            <a:cxnSpLocks/>
          </p:cNvCxnSpPr>
          <p:nvPr/>
        </p:nvCxnSpPr>
        <p:spPr>
          <a:xfrm flipH="1" flipV="1">
            <a:off x="6609268" y="4947017"/>
            <a:ext cx="3045" cy="19002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35" name="Straight Arrow Connector 534">
            <a:extLst>
              <a:ext uri="{FF2B5EF4-FFF2-40B4-BE49-F238E27FC236}">
                <a16:creationId xmlns:a16="http://schemas.microsoft.com/office/drawing/2014/main" id="{FBD7935B-D6B5-5DA7-15EF-12469F220DB4}"/>
              </a:ext>
            </a:extLst>
          </p:cNvPr>
          <p:cNvCxnSpPr>
            <a:cxnSpLocks/>
            <a:stCxn id="306" idx="2"/>
          </p:cNvCxnSpPr>
          <p:nvPr/>
        </p:nvCxnSpPr>
        <p:spPr>
          <a:xfrm flipH="1">
            <a:off x="6611514" y="5984769"/>
            <a:ext cx="2071" cy="20495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39" name="Straight Arrow Connector 538">
            <a:extLst>
              <a:ext uri="{FF2B5EF4-FFF2-40B4-BE49-F238E27FC236}">
                <a16:creationId xmlns:a16="http://schemas.microsoft.com/office/drawing/2014/main" id="{199A4692-F21C-1413-1E55-DCEE0BC9E138}"/>
              </a:ext>
            </a:extLst>
          </p:cNvPr>
          <p:cNvCxnSpPr>
            <a:cxnSpLocks/>
            <a:stCxn id="165" idx="3"/>
          </p:cNvCxnSpPr>
          <p:nvPr/>
        </p:nvCxnSpPr>
        <p:spPr>
          <a:xfrm>
            <a:off x="9530717" y="785216"/>
            <a:ext cx="275456" cy="82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2" name="Straight Arrow Connector 541">
            <a:extLst>
              <a:ext uri="{FF2B5EF4-FFF2-40B4-BE49-F238E27FC236}">
                <a16:creationId xmlns:a16="http://schemas.microsoft.com/office/drawing/2014/main" id="{4589CCC4-2F84-4AC6-68BA-699459A16781}"/>
              </a:ext>
            </a:extLst>
          </p:cNvPr>
          <p:cNvCxnSpPr>
            <a:stCxn id="166" idx="2"/>
            <a:endCxn id="162" idx="0"/>
          </p:cNvCxnSpPr>
          <p:nvPr/>
        </p:nvCxnSpPr>
        <p:spPr>
          <a:xfrm>
            <a:off x="10834903" y="1541929"/>
            <a:ext cx="5775" cy="2121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4" name="Straight Arrow Connector 543">
            <a:extLst>
              <a:ext uri="{FF2B5EF4-FFF2-40B4-BE49-F238E27FC236}">
                <a16:creationId xmlns:a16="http://schemas.microsoft.com/office/drawing/2014/main" id="{C7F36A61-9832-BBF5-FB26-B7FE8F757E68}"/>
              </a:ext>
            </a:extLst>
          </p:cNvPr>
          <p:cNvCxnSpPr>
            <a:stCxn id="162" idx="1"/>
          </p:cNvCxnSpPr>
          <p:nvPr/>
        </p:nvCxnSpPr>
        <p:spPr>
          <a:xfrm flipH="1">
            <a:off x="9647442" y="1969533"/>
            <a:ext cx="237514" cy="74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6" name="Straight Arrow Connector 545">
            <a:extLst>
              <a:ext uri="{FF2B5EF4-FFF2-40B4-BE49-F238E27FC236}">
                <a16:creationId xmlns:a16="http://schemas.microsoft.com/office/drawing/2014/main" id="{A52D511B-4951-16CE-00C5-BEE548280085}"/>
              </a:ext>
            </a:extLst>
          </p:cNvPr>
          <p:cNvCxnSpPr>
            <a:stCxn id="163" idx="2"/>
            <a:endCxn id="164" idx="0"/>
          </p:cNvCxnSpPr>
          <p:nvPr/>
        </p:nvCxnSpPr>
        <p:spPr>
          <a:xfrm>
            <a:off x="8722166" y="2207386"/>
            <a:ext cx="4759" cy="2702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9" name="Straight Arrow Connector 548">
            <a:extLst>
              <a:ext uri="{FF2B5EF4-FFF2-40B4-BE49-F238E27FC236}">
                <a16:creationId xmlns:a16="http://schemas.microsoft.com/office/drawing/2014/main" id="{5219BF56-721D-F0F5-5522-922148EE5063}"/>
              </a:ext>
            </a:extLst>
          </p:cNvPr>
          <p:cNvCxnSpPr>
            <a:cxnSpLocks/>
          </p:cNvCxnSpPr>
          <p:nvPr/>
        </p:nvCxnSpPr>
        <p:spPr>
          <a:xfrm>
            <a:off x="10813763" y="3316970"/>
            <a:ext cx="3805" cy="2818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51" name="Straight Arrow Connector 550">
            <a:extLst>
              <a:ext uri="{FF2B5EF4-FFF2-40B4-BE49-F238E27FC236}">
                <a16:creationId xmlns:a16="http://schemas.microsoft.com/office/drawing/2014/main" id="{4E733166-0F00-DAD9-1CA7-83E4D9BA55A2}"/>
              </a:ext>
            </a:extLst>
          </p:cNvPr>
          <p:cNvCxnSpPr>
            <a:stCxn id="178" idx="2"/>
            <a:endCxn id="177" idx="0"/>
          </p:cNvCxnSpPr>
          <p:nvPr/>
        </p:nvCxnSpPr>
        <p:spPr>
          <a:xfrm>
            <a:off x="10766938" y="4194376"/>
            <a:ext cx="3545" cy="1939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53" name="Straight Arrow Connector 552">
            <a:extLst>
              <a:ext uri="{FF2B5EF4-FFF2-40B4-BE49-F238E27FC236}">
                <a16:creationId xmlns:a16="http://schemas.microsoft.com/office/drawing/2014/main" id="{79625AD4-2D1A-7183-789F-DB0697180748}"/>
              </a:ext>
            </a:extLst>
          </p:cNvPr>
          <p:cNvCxnSpPr/>
          <p:nvPr/>
        </p:nvCxnSpPr>
        <p:spPr>
          <a:xfrm flipH="1">
            <a:off x="9346885" y="4740128"/>
            <a:ext cx="314097"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55" name="Straight Arrow Connector 554">
            <a:extLst>
              <a:ext uri="{FF2B5EF4-FFF2-40B4-BE49-F238E27FC236}">
                <a16:creationId xmlns:a16="http://schemas.microsoft.com/office/drawing/2014/main" id="{05F66A32-E2DC-3EA0-44D6-B08AFB2FCAC6}"/>
              </a:ext>
            </a:extLst>
          </p:cNvPr>
          <p:cNvCxnSpPr>
            <a:stCxn id="175" idx="0"/>
          </p:cNvCxnSpPr>
          <p:nvPr/>
        </p:nvCxnSpPr>
        <p:spPr>
          <a:xfrm flipV="1">
            <a:off x="8395655" y="4273702"/>
            <a:ext cx="0" cy="37138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57" name="Straight Connector 556">
            <a:extLst>
              <a:ext uri="{FF2B5EF4-FFF2-40B4-BE49-F238E27FC236}">
                <a16:creationId xmlns:a16="http://schemas.microsoft.com/office/drawing/2014/main" id="{5ECC9EA1-9595-C8DA-D81E-D69BF57ABA4F}"/>
              </a:ext>
            </a:extLst>
          </p:cNvPr>
          <p:cNvCxnSpPr>
            <a:cxnSpLocks/>
          </p:cNvCxnSpPr>
          <p:nvPr/>
        </p:nvCxnSpPr>
        <p:spPr>
          <a:xfrm>
            <a:off x="7956818" y="4296993"/>
            <a:ext cx="0" cy="219083"/>
          </a:xfrm>
          <a:prstGeom prst="line">
            <a:avLst/>
          </a:prstGeom>
        </p:spPr>
        <p:style>
          <a:lnRef idx="3">
            <a:schemeClr val="accent5"/>
          </a:lnRef>
          <a:fillRef idx="0">
            <a:schemeClr val="accent5"/>
          </a:fillRef>
          <a:effectRef idx="2">
            <a:schemeClr val="accent5"/>
          </a:effectRef>
          <a:fontRef idx="minor">
            <a:schemeClr val="tx1"/>
          </a:fontRef>
        </p:style>
      </p:cxnSp>
      <p:cxnSp>
        <p:nvCxnSpPr>
          <p:cNvPr id="559" name="Straight Arrow Connector 558">
            <a:extLst>
              <a:ext uri="{FF2B5EF4-FFF2-40B4-BE49-F238E27FC236}">
                <a16:creationId xmlns:a16="http://schemas.microsoft.com/office/drawing/2014/main" id="{86F09723-A391-6AD9-7754-7BA276FBDC9F}"/>
              </a:ext>
            </a:extLst>
          </p:cNvPr>
          <p:cNvCxnSpPr>
            <a:cxnSpLocks/>
            <a:endCxn id="326" idx="3"/>
          </p:cNvCxnSpPr>
          <p:nvPr/>
        </p:nvCxnSpPr>
        <p:spPr>
          <a:xfrm flipH="1">
            <a:off x="7347257" y="4516076"/>
            <a:ext cx="611213" cy="707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64" name="Straight Arrow Connector 563">
            <a:extLst>
              <a:ext uri="{FF2B5EF4-FFF2-40B4-BE49-F238E27FC236}">
                <a16:creationId xmlns:a16="http://schemas.microsoft.com/office/drawing/2014/main" id="{F71329BD-75D0-8E89-08A3-D7927F841E45}"/>
              </a:ext>
            </a:extLst>
          </p:cNvPr>
          <p:cNvCxnSpPr>
            <a:cxnSpLocks/>
            <a:endCxn id="144" idx="3"/>
          </p:cNvCxnSpPr>
          <p:nvPr/>
        </p:nvCxnSpPr>
        <p:spPr>
          <a:xfrm flipV="1">
            <a:off x="7015024" y="2876561"/>
            <a:ext cx="0" cy="49800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71" name="Straight Connector 570">
            <a:extLst>
              <a:ext uri="{FF2B5EF4-FFF2-40B4-BE49-F238E27FC236}">
                <a16:creationId xmlns:a16="http://schemas.microsoft.com/office/drawing/2014/main" id="{E4FED3BA-6982-6388-7845-2D4DCE4C2319}"/>
              </a:ext>
            </a:extLst>
          </p:cNvPr>
          <p:cNvCxnSpPr/>
          <p:nvPr/>
        </p:nvCxnSpPr>
        <p:spPr>
          <a:xfrm>
            <a:off x="7956818" y="3188794"/>
            <a:ext cx="0" cy="234610"/>
          </a:xfrm>
          <a:prstGeom prst="line">
            <a:avLst/>
          </a:prstGeom>
        </p:spPr>
        <p:style>
          <a:lnRef idx="3">
            <a:schemeClr val="accent2"/>
          </a:lnRef>
          <a:fillRef idx="0">
            <a:schemeClr val="accent2"/>
          </a:fillRef>
          <a:effectRef idx="2">
            <a:schemeClr val="accent2"/>
          </a:effectRef>
          <a:fontRef idx="minor">
            <a:schemeClr val="tx1"/>
          </a:fontRef>
        </p:style>
      </p:cxnSp>
      <p:cxnSp>
        <p:nvCxnSpPr>
          <p:cNvPr id="573" name="Straight Connector 572">
            <a:extLst>
              <a:ext uri="{FF2B5EF4-FFF2-40B4-BE49-F238E27FC236}">
                <a16:creationId xmlns:a16="http://schemas.microsoft.com/office/drawing/2014/main" id="{F742C1DE-0C51-C725-A2F7-F80E6C8081CC}"/>
              </a:ext>
            </a:extLst>
          </p:cNvPr>
          <p:cNvCxnSpPr>
            <a:cxnSpLocks/>
          </p:cNvCxnSpPr>
          <p:nvPr/>
        </p:nvCxnSpPr>
        <p:spPr>
          <a:xfrm flipH="1">
            <a:off x="7341494" y="3429000"/>
            <a:ext cx="615324" cy="2684"/>
          </a:xfrm>
          <a:prstGeom prst="line">
            <a:avLst/>
          </a:prstGeom>
        </p:spPr>
        <p:style>
          <a:lnRef idx="3">
            <a:schemeClr val="accent2"/>
          </a:lnRef>
          <a:fillRef idx="0">
            <a:schemeClr val="accent2"/>
          </a:fillRef>
          <a:effectRef idx="2">
            <a:schemeClr val="accent2"/>
          </a:effectRef>
          <a:fontRef idx="minor">
            <a:schemeClr val="tx1"/>
          </a:fontRef>
        </p:style>
      </p:cxnSp>
      <p:cxnSp>
        <p:nvCxnSpPr>
          <p:cNvPr id="576" name="Straight Connector 575">
            <a:extLst>
              <a:ext uri="{FF2B5EF4-FFF2-40B4-BE49-F238E27FC236}">
                <a16:creationId xmlns:a16="http://schemas.microsoft.com/office/drawing/2014/main" id="{22C01804-32FE-6F45-AE38-78742A72FB3C}"/>
              </a:ext>
            </a:extLst>
          </p:cNvPr>
          <p:cNvCxnSpPr/>
          <p:nvPr/>
        </p:nvCxnSpPr>
        <p:spPr>
          <a:xfrm>
            <a:off x="7341494" y="3431684"/>
            <a:ext cx="0" cy="890093"/>
          </a:xfrm>
          <a:prstGeom prst="line">
            <a:avLst/>
          </a:prstGeom>
        </p:spPr>
        <p:style>
          <a:lnRef idx="3">
            <a:schemeClr val="accent2"/>
          </a:lnRef>
          <a:fillRef idx="0">
            <a:schemeClr val="accent2"/>
          </a:fillRef>
          <a:effectRef idx="2">
            <a:schemeClr val="accent2"/>
          </a:effectRef>
          <a:fontRef idx="minor">
            <a:schemeClr val="tx1"/>
          </a:fontRef>
        </p:style>
      </p:cxnSp>
      <p:cxnSp>
        <p:nvCxnSpPr>
          <p:cNvPr id="578" name="Straight Arrow Connector 577">
            <a:extLst>
              <a:ext uri="{FF2B5EF4-FFF2-40B4-BE49-F238E27FC236}">
                <a16:creationId xmlns:a16="http://schemas.microsoft.com/office/drawing/2014/main" id="{867377B3-F4CB-6B6C-5E98-8ACDF96261A6}"/>
              </a:ext>
            </a:extLst>
          </p:cNvPr>
          <p:cNvCxnSpPr>
            <a:cxnSpLocks/>
          </p:cNvCxnSpPr>
          <p:nvPr/>
        </p:nvCxnSpPr>
        <p:spPr>
          <a:xfrm flipH="1">
            <a:off x="6924230" y="4296993"/>
            <a:ext cx="41726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2" name="Straight Arrow Connector 581">
            <a:extLst>
              <a:ext uri="{FF2B5EF4-FFF2-40B4-BE49-F238E27FC236}">
                <a16:creationId xmlns:a16="http://schemas.microsoft.com/office/drawing/2014/main" id="{4077D798-7B9C-EED8-1D49-C07457DFAA12}"/>
              </a:ext>
            </a:extLst>
          </p:cNvPr>
          <p:cNvCxnSpPr>
            <a:stCxn id="146" idx="3"/>
          </p:cNvCxnSpPr>
          <p:nvPr/>
        </p:nvCxnSpPr>
        <p:spPr>
          <a:xfrm>
            <a:off x="2864867" y="2672376"/>
            <a:ext cx="250853"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84" name="Straight Arrow Connector 583">
            <a:extLst>
              <a:ext uri="{FF2B5EF4-FFF2-40B4-BE49-F238E27FC236}">
                <a16:creationId xmlns:a16="http://schemas.microsoft.com/office/drawing/2014/main" id="{22777AC5-9ADB-3A3D-F5A3-77BF836FF4B6}"/>
              </a:ext>
            </a:extLst>
          </p:cNvPr>
          <p:cNvCxnSpPr>
            <a:cxnSpLocks/>
          </p:cNvCxnSpPr>
          <p:nvPr/>
        </p:nvCxnSpPr>
        <p:spPr>
          <a:xfrm>
            <a:off x="4337431" y="2672376"/>
            <a:ext cx="20403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86" name="Straight Arrow Connector 585">
            <a:extLst>
              <a:ext uri="{FF2B5EF4-FFF2-40B4-BE49-F238E27FC236}">
                <a16:creationId xmlns:a16="http://schemas.microsoft.com/office/drawing/2014/main" id="{1A22AFE0-8688-B0C9-1DAD-54B58CF56C26}"/>
              </a:ext>
            </a:extLst>
          </p:cNvPr>
          <p:cNvCxnSpPr/>
          <p:nvPr/>
        </p:nvCxnSpPr>
        <p:spPr>
          <a:xfrm>
            <a:off x="6365218" y="2672376"/>
            <a:ext cx="19260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88" name="Straight Arrow Connector 587">
            <a:extLst>
              <a:ext uri="{FF2B5EF4-FFF2-40B4-BE49-F238E27FC236}">
                <a16:creationId xmlns:a16="http://schemas.microsoft.com/office/drawing/2014/main" id="{C7F85EAA-D744-8E71-EF9B-A1F245D9A062}"/>
              </a:ext>
            </a:extLst>
          </p:cNvPr>
          <p:cNvCxnSpPr>
            <a:cxnSpLocks/>
          </p:cNvCxnSpPr>
          <p:nvPr/>
        </p:nvCxnSpPr>
        <p:spPr>
          <a:xfrm>
            <a:off x="2840167" y="2497754"/>
            <a:ext cx="293717" cy="39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0" name="Straight Arrow Connector 589">
            <a:extLst>
              <a:ext uri="{FF2B5EF4-FFF2-40B4-BE49-F238E27FC236}">
                <a16:creationId xmlns:a16="http://schemas.microsoft.com/office/drawing/2014/main" id="{91A8DAAD-4D2C-6A11-66CF-565F6B5DC96E}"/>
              </a:ext>
            </a:extLst>
          </p:cNvPr>
          <p:cNvCxnSpPr/>
          <p:nvPr/>
        </p:nvCxnSpPr>
        <p:spPr>
          <a:xfrm flipV="1">
            <a:off x="4337431" y="2480706"/>
            <a:ext cx="221362" cy="86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3" name="Straight Arrow Connector 592">
            <a:extLst>
              <a:ext uri="{FF2B5EF4-FFF2-40B4-BE49-F238E27FC236}">
                <a16:creationId xmlns:a16="http://schemas.microsoft.com/office/drawing/2014/main" id="{3C97FF19-EBDE-195B-8F47-D2F29D3B7BA9}"/>
              </a:ext>
            </a:extLst>
          </p:cNvPr>
          <p:cNvCxnSpPr/>
          <p:nvPr/>
        </p:nvCxnSpPr>
        <p:spPr>
          <a:xfrm flipV="1">
            <a:off x="6365218" y="2348759"/>
            <a:ext cx="223507" cy="14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5" name="Straight Arrow Connector 594">
            <a:extLst>
              <a:ext uri="{FF2B5EF4-FFF2-40B4-BE49-F238E27FC236}">
                <a16:creationId xmlns:a16="http://schemas.microsoft.com/office/drawing/2014/main" id="{97314035-92C3-5B58-0FBF-0EB3AEF573CF}"/>
              </a:ext>
            </a:extLst>
          </p:cNvPr>
          <p:cNvCxnSpPr>
            <a:cxnSpLocks/>
          </p:cNvCxnSpPr>
          <p:nvPr/>
        </p:nvCxnSpPr>
        <p:spPr>
          <a:xfrm flipV="1">
            <a:off x="2445747" y="725098"/>
            <a:ext cx="419120" cy="28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8" name="Straight Arrow Connector 597">
            <a:extLst>
              <a:ext uri="{FF2B5EF4-FFF2-40B4-BE49-F238E27FC236}">
                <a16:creationId xmlns:a16="http://schemas.microsoft.com/office/drawing/2014/main" id="{5CF7236D-D59C-8E2D-D792-70EC3B7F471E}"/>
              </a:ext>
            </a:extLst>
          </p:cNvPr>
          <p:cNvCxnSpPr>
            <a:cxnSpLocks/>
          </p:cNvCxnSpPr>
          <p:nvPr/>
        </p:nvCxnSpPr>
        <p:spPr>
          <a:xfrm flipH="1">
            <a:off x="3761581" y="1089670"/>
            <a:ext cx="495" cy="2851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0" name="Straight Connector 599">
            <a:extLst>
              <a:ext uri="{FF2B5EF4-FFF2-40B4-BE49-F238E27FC236}">
                <a16:creationId xmlns:a16="http://schemas.microsoft.com/office/drawing/2014/main" id="{336EA220-E13B-1E9F-DA9A-A00272888CAC}"/>
              </a:ext>
            </a:extLst>
          </p:cNvPr>
          <p:cNvCxnSpPr>
            <a:stCxn id="140" idx="1"/>
          </p:cNvCxnSpPr>
          <p:nvPr/>
        </p:nvCxnSpPr>
        <p:spPr>
          <a:xfrm flipH="1" flipV="1">
            <a:off x="2651799" y="1644351"/>
            <a:ext cx="265138" cy="2531"/>
          </a:xfrm>
          <a:prstGeom prst="line">
            <a:avLst/>
          </a:prstGeom>
        </p:spPr>
        <p:style>
          <a:lnRef idx="2">
            <a:schemeClr val="accent1"/>
          </a:lnRef>
          <a:fillRef idx="0">
            <a:schemeClr val="accent1"/>
          </a:fillRef>
          <a:effectRef idx="1">
            <a:schemeClr val="accent1"/>
          </a:effectRef>
          <a:fontRef idx="minor">
            <a:schemeClr val="tx1"/>
          </a:fontRef>
        </p:style>
      </p:cxnSp>
      <p:cxnSp>
        <p:nvCxnSpPr>
          <p:cNvPr id="602" name="Straight Arrow Connector 601">
            <a:extLst>
              <a:ext uri="{FF2B5EF4-FFF2-40B4-BE49-F238E27FC236}">
                <a16:creationId xmlns:a16="http://schemas.microsoft.com/office/drawing/2014/main" id="{E4E93AE9-02C8-33B5-3801-BF2710AFB126}"/>
              </a:ext>
            </a:extLst>
          </p:cNvPr>
          <p:cNvCxnSpPr/>
          <p:nvPr/>
        </p:nvCxnSpPr>
        <p:spPr>
          <a:xfrm>
            <a:off x="2651799" y="1644533"/>
            <a:ext cx="0" cy="5971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5" name="Straight Arrow Connector 604">
            <a:extLst>
              <a:ext uri="{FF2B5EF4-FFF2-40B4-BE49-F238E27FC236}">
                <a16:creationId xmlns:a16="http://schemas.microsoft.com/office/drawing/2014/main" id="{C708F4F5-86D2-DA4E-6B56-DA11397B7779}"/>
              </a:ext>
            </a:extLst>
          </p:cNvPr>
          <p:cNvCxnSpPr/>
          <p:nvPr/>
        </p:nvCxnSpPr>
        <p:spPr>
          <a:xfrm>
            <a:off x="1524809" y="1168717"/>
            <a:ext cx="0" cy="1380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E43A06D9-B549-4445-53D0-83471B5D471D}"/>
              </a:ext>
            </a:extLst>
          </p:cNvPr>
          <p:cNvCxnSpPr>
            <a:stCxn id="143" idx="2"/>
          </p:cNvCxnSpPr>
          <p:nvPr/>
        </p:nvCxnSpPr>
        <p:spPr>
          <a:xfrm>
            <a:off x="1648011" y="2114869"/>
            <a:ext cx="0" cy="13820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611" name="Straight Arrow Connector 610">
            <a:extLst>
              <a:ext uri="{FF2B5EF4-FFF2-40B4-BE49-F238E27FC236}">
                <a16:creationId xmlns:a16="http://schemas.microsoft.com/office/drawing/2014/main" id="{F8304C7E-11DA-28A1-1B5A-90577B167416}"/>
              </a:ext>
            </a:extLst>
          </p:cNvPr>
          <p:cNvCxnSpPr>
            <a:stCxn id="141" idx="0"/>
          </p:cNvCxnSpPr>
          <p:nvPr/>
        </p:nvCxnSpPr>
        <p:spPr>
          <a:xfrm flipH="1" flipV="1">
            <a:off x="5453342" y="1953796"/>
            <a:ext cx="1" cy="2096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3" name="Straight Arrow Connector 612">
            <a:extLst>
              <a:ext uri="{FF2B5EF4-FFF2-40B4-BE49-F238E27FC236}">
                <a16:creationId xmlns:a16="http://schemas.microsoft.com/office/drawing/2014/main" id="{8997FA6C-9AAF-838A-CF90-F7D9D0820200}"/>
              </a:ext>
            </a:extLst>
          </p:cNvPr>
          <p:cNvCxnSpPr>
            <a:stCxn id="142" idx="0"/>
            <a:endCxn id="145" idx="3"/>
          </p:cNvCxnSpPr>
          <p:nvPr/>
        </p:nvCxnSpPr>
        <p:spPr>
          <a:xfrm flipV="1">
            <a:off x="5657874" y="1160705"/>
            <a:ext cx="941" cy="1077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5" name="Straight Connector 614">
            <a:extLst>
              <a:ext uri="{FF2B5EF4-FFF2-40B4-BE49-F238E27FC236}">
                <a16:creationId xmlns:a16="http://schemas.microsoft.com/office/drawing/2014/main" id="{666625DC-725E-D518-5375-FE6CF00E0BD0}"/>
              </a:ext>
            </a:extLst>
          </p:cNvPr>
          <p:cNvCxnSpPr/>
          <p:nvPr/>
        </p:nvCxnSpPr>
        <p:spPr>
          <a:xfrm flipH="1">
            <a:off x="5307496" y="4218151"/>
            <a:ext cx="111318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17" name="Straight Connector 616">
            <a:extLst>
              <a:ext uri="{FF2B5EF4-FFF2-40B4-BE49-F238E27FC236}">
                <a16:creationId xmlns:a16="http://schemas.microsoft.com/office/drawing/2014/main" id="{4A224455-402D-B1E9-5365-872EF3530F72}"/>
              </a:ext>
            </a:extLst>
          </p:cNvPr>
          <p:cNvCxnSpPr/>
          <p:nvPr/>
        </p:nvCxnSpPr>
        <p:spPr>
          <a:xfrm flipV="1">
            <a:off x="5327374" y="3110811"/>
            <a:ext cx="0" cy="1107340"/>
          </a:xfrm>
          <a:prstGeom prst="line">
            <a:avLst/>
          </a:prstGeom>
        </p:spPr>
        <p:style>
          <a:lnRef idx="3">
            <a:schemeClr val="accent2"/>
          </a:lnRef>
          <a:fillRef idx="0">
            <a:schemeClr val="accent2"/>
          </a:fillRef>
          <a:effectRef idx="2">
            <a:schemeClr val="accent2"/>
          </a:effectRef>
          <a:fontRef idx="minor">
            <a:schemeClr val="tx1"/>
          </a:fontRef>
        </p:style>
      </p:cxnSp>
      <p:cxnSp>
        <p:nvCxnSpPr>
          <p:cNvPr id="619" name="Straight Connector 618">
            <a:extLst>
              <a:ext uri="{FF2B5EF4-FFF2-40B4-BE49-F238E27FC236}">
                <a16:creationId xmlns:a16="http://schemas.microsoft.com/office/drawing/2014/main" id="{49082861-F9AF-90CE-6EF3-3BD44D2146F7}"/>
              </a:ext>
            </a:extLst>
          </p:cNvPr>
          <p:cNvCxnSpPr/>
          <p:nvPr/>
        </p:nvCxnSpPr>
        <p:spPr>
          <a:xfrm>
            <a:off x="5307496" y="3110811"/>
            <a:ext cx="153780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21" name="Straight Arrow Connector 620">
            <a:extLst>
              <a:ext uri="{FF2B5EF4-FFF2-40B4-BE49-F238E27FC236}">
                <a16:creationId xmlns:a16="http://schemas.microsoft.com/office/drawing/2014/main" id="{5400209E-2239-EC92-BC21-4101A64A52FE}"/>
              </a:ext>
            </a:extLst>
          </p:cNvPr>
          <p:cNvCxnSpPr/>
          <p:nvPr/>
        </p:nvCxnSpPr>
        <p:spPr>
          <a:xfrm flipV="1">
            <a:off x="6845300" y="2876561"/>
            <a:ext cx="0" cy="2342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9" name="Straight Connector 628">
            <a:extLst>
              <a:ext uri="{FF2B5EF4-FFF2-40B4-BE49-F238E27FC236}">
                <a16:creationId xmlns:a16="http://schemas.microsoft.com/office/drawing/2014/main" id="{4C746DD1-C65C-1050-8DED-A668B7CC2390}"/>
              </a:ext>
            </a:extLst>
          </p:cNvPr>
          <p:cNvCxnSpPr>
            <a:stCxn id="326" idx="0"/>
          </p:cNvCxnSpPr>
          <p:nvPr/>
        </p:nvCxnSpPr>
        <p:spPr>
          <a:xfrm flipH="1" flipV="1">
            <a:off x="6633633" y="4013200"/>
            <a:ext cx="482" cy="86092"/>
          </a:xfrm>
          <a:prstGeom prst="line">
            <a:avLst/>
          </a:prstGeom>
        </p:spPr>
        <p:style>
          <a:lnRef idx="3">
            <a:schemeClr val="accent6"/>
          </a:lnRef>
          <a:fillRef idx="0">
            <a:schemeClr val="accent6"/>
          </a:fillRef>
          <a:effectRef idx="2">
            <a:schemeClr val="accent6"/>
          </a:effectRef>
          <a:fontRef idx="minor">
            <a:schemeClr val="tx1"/>
          </a:fontRef>
        </p:style>
      </p:cxnSp>
      <p:cxnSp>
        <p:nvCxnSpPr>
          <p:cNvPr id="631" name="Straight Connector 630">
            <a:extLst>
              <a:ext uri="{FF2B5EF4-FFF2-40B4-BE49-F238E27FC236}">
                <a16:creationId xmlns:a16="http://schemas.microsoft.com/office/drawing/2014/main" id="{343CE48C-CD4E-62E9-56F4-AE0618DBBA14}"/>
              </a:ext>
            </a:extLst>
          </p:cNvPr>
          <p:cNvCxnSpPr/>
          <p:nvPr/>
        </p:nvCxnSpPr>
        <p:spPr>
          <a:xfrm>
            <a:off x="6633634" y="4002617"/>
            <a:ext cx="41179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633" name="Straight Arrow Connector 632">
            <a:extLst>
              <a:ext uri="{FF2B5EF4-FFF2-40B4-BE49-F238E27FC236}">
                <a16:creationId xmlns:a16="http://schemas.microsoft.com/office/drawing/2014/main" id="{9B4D4F1A-645A-0B9A-1712-3D258C712EEC}"/>
              </a:ext>
            </a:extLst>
          </p:cNvPr>
          <p:cNvCxnSpPr/>
          <p:nvPr/>
        </p:nvCxnSpPr>
        <p:spPr>
          <a:xfrm flipV="1">
            <a:off x="7059083" y="3951122"/>
            <a:ext cx="0" cy="6207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 name="Straight Arrow Connector 3">
            <a:extLst>
              <a:ext uri="{FF2B5EF4-FFF2-40B4-BE49-F238E27FC236}">
                <a16:creationId xmlns:a16="http://schemas.microsoft.com/office/drawing/2014/main" id="{811D6F3D-5A16-0589-0669-FE494B28204E}"/>
              </a:ext>
            </a:extLst>
          </p:cNvPr>
          <p:cNvCxnSpPr/>
          <p:nvPr/>
        </p:nvCxnSpPr>
        <p:spPr>
          <a:xfrm flipH="1">
            <a:off x="2864867" y="3005667"/>
            <a:ext cx="2258997"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 name="Straight Connector 5">
            <a:extLst>
              <a:ext uri="{FF2B5EF4-FFF2-40B4-BE49-F238E27FC236}">
                <a16:creationId xmlns:a16="http://schemas.microsoft.com/office/drawing/2014/main" id="{BF5985CF-E8A1-CC48-BC82-0BA8C83C58D0}"/>
              </a:ext>
            </a:extLst>
          </p:cNvPr>
          <p:cNvCxnSpPr>
            <a:cxnSpLocks/>
          </p:cNvCxnSpPr>
          <p:nvPr/>
        </p:nvCxnSpPr>
        <p:spPr>
          <a:xfrm>
            <a:off x="595024" y="229088"/>
            <a:ext cx="20770" cy="3045185"/>
          </a:xfrm>
          <a:prstGeom prst="line">
            <a:avLst/>
          </a:prstGeom>
        </p:spPr>
        <p:style>
          <a:lnRef idx="3">
            <a:schemeClr val="accent5"/>
          </a:lnRef>
          <a:fillRef idx="0">
            <a:schemeClr val="accent5"/>
          </a:fillRef>
          <a:effectRef idx="2">
            <a:schemeClr val="accent5"/>
          </a:effectRef>
          <a:fontRef idx="minor">
            <a:schemeClr val="tx1"/>
          </a:fontRef>
        </p:style>
      </p:cxnSp>
      <p:cxnSp>
        <p:nvCxnSpPr>
          <p:cNvPr id="13" name="Straight Connector 12">
            <a:extLst>
              <a:ext uri="{FF2B5EF4-FFF2-40B4-BE49-F238E27FC236}">
                <a16:creationId xmlns:a16="http://schemas.microsoft.com/office/drawing/2014/main" id="{742CF5BF-43EC-FF20-1CB7-178365FC12EE}"/>
              </a:ext>
            </a:extLst>
          </p:cNvPr>
          <p:cNvCxnSpPr>
            <a:cxnSpLocks/>
          </p:cNvCxnSpPr>
          <p:nvPr/>
        </p:nvCxnSpPr>
        <p:spPr>
          <a:xfrm flipV="1">
            <a:off x="608880" y="3275361"/>
            <a:ext cx="2997790" cy="3326"/>
          </a:xfrm>
          <a:prstGeom prst="line">
            <a:avLst/>
          </a:prstGeom>
        </p:spPr>
        <p:style>
          <a:lnRef idx="3">
            <a:schemeClr val="accent5"/>
          </a:lnRef>
          <a:fillRef idx="0">
            <a:schemeClr val="accent5"/>
          </a:fillRef>
          <a:effectRef idx="2">
            <a:schemeClr val="accent5"/>
          </a:effectRef>
          <a:fontRef idx="minor">
            <a:schemeClr val="tx1"/>
          </a:fontRef>
        </p:style>
      </p:cxnSp>
      <p:cxnSp>
        <p:nvCxnSpPr>
          <p:cNvPr id="26" name="Straight Arrow Connector 25">
            <a:extLst>
              <a:ext uri="{FF2B5EF4-FFF2-40B4-BE49-F238E27FC236}">
                <a16:creationId xmlns:a16="http://schemas.microsoft.com/office/drawing/2014/main" id="{1777E9F0-C6FE-A42A-6F7E-A090A8A15201}"/>
              </a:ext>
            </a:extLst>
          </p:cNvPr>
          <p:cNvCxnSpPr>
            <a:endCxn id="303" idx="0"/>
          </p:cNvCxnSpPr>
          <p:nvPr/>
        </p:nvCxnSpPr>
        <p:spPr>
          <a:xfrm>
            <a:off x="3590580" y="3274273"/>
            <a:ext cx="1" cy="23768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1" name="Straight Connector 30">
            <a:extLst>
              <a:ext uri="{FF2B5EF4-FFF2-40B4-BE49-F238E27FC236}">
                <a16:creationId xmlns:a16="http://schemas.microsoft.com/office/drawing/2014/main" id="{31B676ED-876B-2425-FCB6-DDCB5B3C0398}"/>
              </a:ext>
            </a:extLst>
          </p:cNvPr>
          <p:cNvCxnSpPr>
            <a:cxnSpLocks/>
          </p:cNvCxnSpPr>
          <p:nvPr/>
        </p:nvCxnSpPr>
        <p:spPr>
          <a:xfrm flipH="1">
            <a:off x="117231" y="6672775"/>
            <a:ext cx="722426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a:extLst>
              <a:ext uri="{FF2B5EF4-FFF2-40B4-BE49-F238E27FC236}">
                <a16:creationId xmlns:a16="http://schemas.microsoft.com/office/drawing/2014/main" id="{81EF621D-36A6-0C29-1AE7-B18C1DC77238}"/>
              </a:ext>
            </a:extLst>
          </p:cNvPr>
          <p:cNvCxnSpPr>
            <a:cxnSpLocks/>
          </p:cNvCxnSpPr>
          <p:nvPr/>
        </p:nvCxnSpPr>
        <p:spPr>
          <a:xfrm flipV="1">
            <a:off x="117231" y="3338732"/>
            <a:ext cx="0" cy="3327010"/>
          </a:xfrm>
          <a:prstGeom prst="line">
            <a:avLst/>
          </a:prstGeom>
        </p:spPr>
        <p:style>
          <a:lnRef idx="3">
            <a:schemeClr val="accent2"/>
          </a:lnRef>
          <a:fillRef idx="0">
            <a:schemeClr val="accent2"/>
          </a:fillRef>
          <a:effectRef idx="2">
            <a:schemeClr val="accent2"/>
          </a:effectRef>
          <a:fontRef idx="minor">
            <a:schemeClr val="tx1"/>
          </a:fontRef>
        </p:style>
      </p:cxnSp>
      <p:cxnSp>
        <p:nvCxnSpPr>
          <p:cNvPr id="46" name="Straight Connector 45">
            <a:extLst>
              <a:ext uri="{FF2B5EF4-FFF2-40B4-BE49-F238E27FC236}">
                <a16:creationId xmlns:a16="http://schemas.microsoft.com/office/drawing/2014/main" id="{764275E7-3715-7D30-9B2F-247A263E176B}"/>
              </a:ext>
            </a:extLst>
          </p:cNvPr>
          <p:cNvCxnSpPr/>
          <p:nvPr/>
        </p:nvCxnSpPr>
        <p:spPr>
          <a:xfrm>
            <a:off x="117231" y="3338732"/>
            <a:ext cx="181155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8" name="Straight Connector 47">
            <a:extLst>
              <a:ext uri="{FF2B5EF4-FFF2-40B4-BE49-F238E27FC236}">
                <a16:creationId xmlns:a16="http://schemas.microsoft.com/office/drawing/2014/main" id="{FE85A049-3EAD-9B29-865D-8406403A5034}"/>
              </a:ext>
            </a:extLst>
          </p:cNvPr>
          <p:cNvCxnSpPr/>
          <p:nvPr/>
        </p:nvCxnSpPr>
        <p:spPr>
          <a:xfrm>
            <a:off x="1928785" y="3338732"/>
            <a:ext cx="0" cy="289196"/>
          </a:xfrm>
          <a:prstGeom prst="line">
            <a:avLst/>
          </a:prstGeom>
        </p:spPr>
        <p:style>
          <a:lnRef idx="3">
            <a:schemeClr val="accent2"/>
          </a:lnRef>
          <a:fillRef idx="0">
            <a:schemeClr val="accent2"/>
          </a:fillRef>
          <a:effectRef idx="2">
            <a:schemeClr val="accent2"/>
          </a:effectRef>
          <a:fontRef idx="minor">
            <a:schemeClr val="tx1"/>
          </a:fontRef>
        </p:style>
      </p:cxnSp>
      <p:cxnSp>
        <p:nvCxnSpPr>
          <p:cNvPr id="50" name="Straight Arrow Connector 49">
            <a:extLst>
              <a:ext uri="{FF2B5EF4-FFF2-40B4-BE49-F238E27FC236}">
                <a16:creationId xmlns:a16="http://schemas.microsoft.com/office/drawing/2014/main" id="{8BE8AD4C-9C64-61E1-8704-20ACCFAE7BC3}"/>
              </a:ext>
            </a:extLst>
          </p:cNvPr>
          <p:cNvCxnSpPr/>
          <p:nvPr/>
        </p:nvCxnSpPr>
        <p:spPr>
          <a:xfrm>
            <a:off x="1928785" y="3627928"/>
            <a:ext cx="42561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58118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7727B-2F37-E092-D8C5-09A4223932FD}"/>
              </a:ext>
            </a:extLst>
          </p:cNvPr>
          <p:cNvSpPr>
            <a:spLocks noGrp="1"/>
          </p:cNvSpPr>
          <p:nvPr>
            <p:ph type="title"/>
          </p:nvPr>
        </p:nvSpPr>
        <p:spPr>
          <a:xfrm>
            <a:off x="838200" y="365126"/>
            <a:ext cx="10515600" cy="875846"/>
          </a:xfrm>
        </p:spPr>
        <p:txBody>
          <a:bodyPr>
            <a:normAutofit/>
          </a:bodyPr>
          <a:lstStyle/>
          <a:p>
            <a:r>
              <a:rPr lang="en-US" sz="3200" u="sng" dirty="0">
                <a:latin typeface="+mn-lt"/>
                <a:ea typeface="Tahoma" panose="020B0604030504040204" pitchFamily="34" charset="0"/>
                <a:cs typeface="Tahoma" panose="020B0604030504040204" pitchFamily="34" charset="0"/>
              </a:rPr>
              <a:t>Existing Process [Manual Approach]</a:t>
            </a:r>
          </a:p>
        </p:txBody>
      </p:sp>
      <p:sp>
        <p:nvSpPr>
          <p:cNvPr id="3" name="Content Placeholder 2">
            <a:extLst>
              <a:ext uri="{FF2B5EF4-FFF2-40B4-BE49-F238E27FC236}">
                <a16:creationId xmlns:a16="http://schemas.microsoft.com/office/drawing/2014/main" id="{0F7A21A3-4C29-491D-1930-C044860CCC0A}"/>
              </a:ext>
            </a:extLst>
          </p:cNvPr>
          <p:cNvSpPr>
            <a:spLocks noGrp="1"/>
          </p:cNvSpPr>
          <p:nvPr>
            <p:ph idx="1"/>
          </p:nvPr>
        </p:nvSpPr>
        <p:spPr>
          <a:xfrm>
            <a:off x="575453" y="1940769"/>
            <a:ext cx="11280808" cy="3881534"/>
          </a:xfrm>
        </p:spPr>
        <p:txBody>
          <a:bodyPr>
            <a:noAutofit/>
          </a:bodyPr>
          <a:lstStyle/>
          <a:p>
            <a:pPr marL="514350" indent="-514350">
              <a:buFont typeface="+mj-lt"/>
              <a:buAutoNum type="arabicPeriod"/>
            </a:pPr>
            <a:r>
              <a:rPr lang="en-US" sz="1800" dirty="0"/>
              <a:t>Performed daily after recent scheduled “Workday Delta Aggregation” task say 1:30 pm IST around.</a:t>
            </a:r>
          </a:p>
          <a:p>
            <a:pPr marL="514350" indent="-514350">
              <a:buFont typeface="+mj-lt"/>
              <a:buAutoNum type="arabicPeriod"/>
            </a:pPr>
            <a:r>
              <a:rPr lang="en-US" sz="1800" dirty="0"/>
              <a:t>Retrieve the terminated users from SailPoint and Workday by any one of the below two options:</a:t>
            </a:r>
          </a:p>
          <a:p>
            <a:pPr marL="0" indent="0">
              <a:buNone/>
            </a:pPr>
            <a:endParaRPr lang="en-US" sz="1800" dirty="0"/>
          </a:p>
          <a:p>
            <a:pPr marL="800100" lvl="1" indent="-342900">
              <a:buFont typeface="+mj-lt"/>
              <a:buAutoNum type="alphaLcPeriod"/>
            </a:pPr>
            <a:r>
              <a:rPr lang="en-US" sz="1800" dirty="0">
                <a:latin typeface="Aptos" panose="020B0004020202020204" pitchFamily="34" charset="0"/>
                <a:cs typeface="Times New Roman" panose="02020603050405020304" pitchFamily="18" charset="0"/>
              </a:rPr>
              <a:t>List of terminated users shared by Workday team at 6pm CST.</a:t>
            </a:r>
          </a:p>
          <a:p>
            <a:pPr marL="1200150" lvl="2" indent="-285750">
              <a:buFont typeface="+mj-lt"/>
              <a:buAutoNum type="romanLcPeriod"/>
            </a:pPr>
            <a:r>
              <a:rPr lang="en-US" sz="1600" dirty="0">
                <a:latin typeface="Aptos" panose="020B0004020202020204" pitchFamily="34" charset="0"/>
                <a:cs typeface="Times New Roman" panose="02020603050405020304" pitchFamily="18" charset="0"/>
              </a:rPr>
              <a:t>This provides two report 1: last 60 days termination; 2</a:t>
            </a:r>
            <a:r>
              <a:rPr lang="en-US" sz="1600" baseline="30000" dirty="0">
                <a:latin typeface="Aptos" panose="020B0004020202020204" pitchFamily="34" charset="0"/>
                <a:cs typeface="Times New Roman" panose="02020603050405020304" pitchFamily="18" charset="0"/>
              </a:rPr>
              <a:t>nd</a:t>
            </a:r>
            <a:r>
              <a:rPr lang="en-US" sz="1600" dirty="0">
                <a:latin typeface="Aptos" panose="020B0004020202020204" pitchFamily="34" charset="0"/>
                <a:cs typeface="Times New Roman" panose="02020603050405020304" pitchFamily="18" charset="0"/>
              </a:rPr>
              <a:t>: last 2 days termination</a:t>
            </a:r>
          </a:p>
          <a:p>
            <a:pPr marL="800100" lvl="1" indent="-342900">
              <a:buFont typeface="+mj-lt"/>
              <a:buAutoNum type="alphaLcPeriod"/>
            </a:pPr>
            <a:r>
              <a:rPr lang="en-US" sz="1800" dirty="0">
                <a:latin typeface="Aptos" panose="020B0004020202020204" pitchFamily="34" charset="0"/>
                <a:ea typeface="Aptos" panose="020B0004020202020204" pitchFamily="34" charset="0"/>
                <a:cs typeface="Times New Roman" panose="02020603050405020304" pitchFamily="18" charset="0"/>
              </a:rPr>
              <a:t>U</a:t>
            </a:r>
            <a:r>
              <a:rPr lang="en-US" sz="1800" dirty="0">
                <a:effectLst/>
                <a:latin typeface="Aptos" panose="020B0004020202020204" pitchFamily="34" charset="0"/>
                <a:ea typeface="Aptos" panose="020B0004020202020204" pitchFamily="34" charset="0"/>
                <a:cs typeface="Times New Roman" panose="02020603050405020304" pitchFamily="18" charset="0"/>
              </a:rPr>
              <a:t>sers with effective end date as sysdate from SailPoint.</a:t>
            </a:r>
          </a:p>
          <a:p>
            <a:pPr marL="457200" lvl="1" indent="0">
              <a:buNone/>
            </a:pP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457200" lvl="1" indent="0">
              <a:buNone/>
            </a:pPr>
            <a:r>
              <a:rPr lang="en-US" sz="1800" dirty="0"/>
              <a:t>*** Note: 2</a:t>
            </a:r>
            <a:r>
              <a:rPr lang="en-US" sz="1800" baseline="30000" dirty="0"/>
              <a:t>nd</a:t>
            </a:r>
            <a:r>
              <a:rPr lang="en-US" sz="1800" dirty="0"/>
              <a:t> option is followed if and only if team do not find workday report.</a:t>
            </a:r>
          </a:p>
          <a:p>
            <a:pPr marL="457200" lvl="1" indent="0">
              <a:buNone/>
            </a:pPr>
            <a:endParaRPr lang="en-US" sz="1800" dirty="0"/>
          </a:p>
          <a:p>
            <a:pPr marL="514350" indent="-514350">
              <a:buFont typeface="+mj-lt"/>
              <a:buAutoNum type="arabicPeriod"/>
            </a:pPr>
            <a:r>
              <a:rPr lang="en-US" sz="1800" dirty="0">
                <a:latin typeface="Aptos" panose="020B0004020202020204" pitchFamily="34" charset="0"/>
                <a:cs typeface="Times New Roman" panose="02020603050405020304" pitchFamily="18" charset="0"/>
              </a:rPr>
              <a:t>Do manual Comparison</a:t>
            </a:r>
          </a:p>
          <a:p>
            <a:pPr marL="514350" indent="-514350">
              <a:buFont typeface="+mj-lt"/>
              <a:buAutoNum type="arabicPeriod"/>
            </a:pPr>
            <a:r>
              <a:rPr lang="en-US" sz="1800" dirty="0">
                <a:latin typeface="Aptos" panose="020B0004020202020204" pitchFamily="34" charset="0"/>
                <a:cs typeface="Times New Roman" panose="02020603050405020304" pitchFamily="18" charset="0"/>
              </a:rPr>
              <a:t>Check Rehire cases, if yes, ignores, else selected for discrepancy execution.</a:t>
            </a:r>
          </a:p>
        </p:txBody>
      </p:sp>
    </p:spTree>
    <p:extLst>
      <p:ext uri="{BB962C8B-B14F-4D97-AF65-F5344CB8AC3E}">
        <p14:creationId xmlns:p14="http://schemas.microsoft.com/office/powerpoint/2010/main" val="89798225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0EA00-DBF3-8F1C-CE40-DA786F9AE172}"/>
              </a:ext>
            </a:extLst>
          </p:cNvPr>
          <p:cNvSpPr>
            <a:spLocks noGrp="1"/>
          </p:cNvSpPr>
          <p:nvPr>
            <p:ph type="ctrTitle"/>
          </p:nvPr>
        </p:nvSpPr>
        <p:spPr/>
        <p:txBody>
          <a:bodyPr/>
          <a:lstStyle/>
          <a:p>
            <a:r>
              <a:rPr lang="en-US" dirty="0"/>
              <a:t>A sort review with statistics</a:t>
            </a:r>
          </a:p>
        </p:txBody>
      </p:sp>
    </p:spTree>
    <p:extLst>
      <p:ext uri="{BB962C8B-B14F-4D97-AF65-F5344CB8AC3E}">
        <p14:creationId xmlns:p14="http://schemas.microsoft.com/office/powerpoint/2010/main" val="251227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A34B-4603-38B8-B678-3701D1EA31FA}"/>
              </a:ext>
            </a:extLst>
          </p:cNvPr>
          <p:cNvSpPr>
            <a:spLocks noGrp="1"/>
          </p:cNvSpPr>
          <p:nvPr>
            <p:ph type="title"/>
          </p:nvPr>
        </p:nvSpPr>
        <p:spPr>
          <a:xfrm>
            <a:off x="272151" y="168601"/>
            <a:ext cx="10515600" cy="756104"/>
          </a:xfrm>
        </p:spPr>
        <p:txBody>
          <a:bodyPr>
            <a:normAutofit/>
          </a:bodyPr>
          <a:lstStyle/>
          <a:p>
            <a:r>
              <a:rPr lang="en-US" sz="3600" dirty="0"/>
              <a:t>Issue due to Refresh Task</a:t>
            </a:r>
            <a:endParaRPr lang="en-US" sz="3600" u="sng" dirty="0"/>
          </a:p>
        </p:txBody>
      </p:sp>
      <p:sp>
        <p:nvSpPr>
          <p:cNvPr id="3" name="Content Placeholder 2">
            <a:extLst>
              <a:ext uri="{FF2B5EF4-FFF2-40B4-BE49-F238E27FC236}">
                <a16:creationId xmlns:a16="http://schemas.microsoft.com/office/drawing/2014/main" id="{CA131FC8-C2E2-AAEB-6C12-E69F0E267CDA}"/>
              </a:ext>
            </a:extLst>
          </p:cNvPr>
          <p:cNvSpPr>
            <a:spLocks noGrp="1"/>
          </p:cNvSpPr>
          <p:nvPr>
            <p:ph idx="1"/>
          </p:nvPr>
        </p:nvSpPr>
        <p:spPr>
          <a:xfrm>
            <a:off x="79514" y="809750"/>
            <a:ext cx="11580980" cy="5539594"/>
          </a:xfrm>
        </p:spPr>
        <p:txBody>
          <a:bodyPr/>
          <a:lstStyle/>
          <a:p>
            <a:r>
              <a:rPr lang="en-US" sz="2000" dirty="0"/>
              <a:t>Delay in refresh of terminated users in SailPoint due to the delay of Workday Delta Aggregation and Sequential Refresh Task. Example below</a:t>
            </a:r>
          </a:p>
          <a:p>
            <a:pPr marL="514350" indent="-514350">
              <a:buFont typeface="+mj-lt"/>
              <a:buAutoNum type="arabicPeriod"/>
            </a:pPr>
            <a:r>
              <a:rPr lang="en-US" sz="1600" dirty="0"/>
              <a:t>Between 26</a:t>
            </a:r>
            <a:r>
              <a:rPr lang="en-US" sz="1600" baseline="30000" dirty="0"/>
              <a:t>th</a:t>
            </a:r>
            <a:r>
              <a:rPr lang="en-US" sz="1600" dirty="0"/>
              <a:t> to 27</a:t>
            </a:r>
            <a:r>
              <a:rPr lang="en-US" sz="1600" baseline="30000" dirty="0"/>
              <a:t>th</a:t>
            </a:r>
            <a:r>
              <a:rPr lang="en-US" sz="1600" dirty="0"/>
              <a:t> Aug, Workday Delta Aggregation task got executed only 3 times and failed to execute 2 times, because the latest refresh task took almost 40 hours to complete which eventually got finished on 28</a:t>
            </a:r>
            <a:r>
              <a:rPr lang="en-US" sz="1600" baseline="30000" dirty="0"/>
              <a:t>th</a:t>
            </a:r>
            <a:r>
              <a:rPr lang="en-US" sz="1600" dirty="0"/>
              <a:t> Aug. </a:t>
            </a:r>
          </a:p>
          <a:p>
            <a:pPr marL="514350" indent="-514350">
              <a:buFont typeface="+mj-lt"/>
              <a:buAutoNum type="arabicPeriod"/>
            </a:pPr>
            <a:endParaRPr lang="en-US" sz="1600" dirty="0"/>
          </a:p>
          <a:p>
            <a:pPr marL="514350" indent="-514350">
              <a:buFont typeface="+mj-lt"/>
              <a:buAutoNum type="arabicPeriod"/>
            </a:pPr>
            <a:endParaRPr lang="en-US" sz="1600" dirty="0"/>
          </a:p>
          <a:p>
            <a:pPr marL="514350" indent="-514350">
              <a:buFont typeface="+mj-lt"/>
              <a:buAutoNum type="arabicPeriod"/>
            </a:pPr>
            <a:endParaRPr lang="en-US" sz="1600" dirty="0"/>
          </a:p>
          <a:p>
            <a:pPr marL="514350" indent="-514350">
              <a:buFont typeface="+mj-lt"/>
              <a:buAutoNum type="arabicPeriod"/>
            </a:pPr>
            <a:endParaRPr lang="en-US" sz="1600" dirty="0"/>
          </a:p>
          <a:p>
            <a:pPr marL="514350" indent="-514350">
              <a:buFont typeface="+mj-lt"/>
              <a:buAutoNum type="arabicPeriod"/>
            </a:pPr>
            <a:endParaRPr lang="en-US" sz="1600" dirty="0"/>
          </a:p>
          <a:p>
            <a:pPr marL="514350" indent="-514350">
              <a:buFont typeface="+mj-lt"/>
              <a:buAutoNum type="arabicPeriod"/>
            </a:pPr>
            <a:r>
              <a:rPr lang="en-US" sz="1600" dirty="0"/>
              <a:t>Another example on 4</a:t>
            </a:r>
            <a:r>
              <a:rPr lang="en-US" sz="1600" baseline="30000" dirty="0"/>
              <a:t>th</a:t>
            </a:r>
            <a:r>
              <a:rPr lang="en-US" sz="1600" dirty="0"/>
              <a:t> Sept, where refresh sequential task took 9+ hours time to process 4k records which created a delay for the latest users to be refreshed in SailPoint.</a:t>
            </a:r>
          </a:p>
          <a:p>
            <a:pPr marL="0" indent="0">
              <a:buNone/>
            </a:pPr>
            <a:endParaRPr lang="en-US" dirty="0"/>
          </a:p>
          <a:p>
            <a:endParaRPr lang="en-US" dirty="0"/>
          </a:p>
        </p:txBody>
      </p:sp>
      <p:pic>
        <p:nvPicPr>
          <p:cNvPr id="9" name="Picture 8">
            <a:extLst>
              <a:ext uri="{FF2B5EF4-FFF2-40B4-BE49-F238E27FC236}">
                <a16:creationId xmlns:a16="http://schemas.microsoft.com/office/drawing/2014/main" id="{7A656CBB-2130-ED7D-FDA0-9E99E3C43D3B}"/>
              </a:ext>
            </a:extLst>
          </p:cNvPr>
          <p:cNvPicPr>
            <a:picLocks noChangeAspect="1"/>
          </p:cNvPicPr>
          <p:nvPr/>
        </p:nvPicPr>
        <p:blipFill>
          <a:blip r:embed="rId2"/>
          <a:stretch>
            <a:fillRect/>
          </a:stretch>
        </p:blipFill>
        <p:spPr>
          <a:xfrm>
            <a:off x="6636025" y="2008073"/>
            <a:ext cx="5304688" cy="1670865"/>
          </a:xfrm>
          <a:prstGeom prst="rect">
            <a:avLst/>
          </a:prstGeom>
        </p:spPr>
      </p:pic>
      <p:pic>
        <p:nvPicPr>
          <p:cNvPr id="12" name="Picture 11">
            <a:extLst>
              <a:ext uri="{FF2B5EF4-FFF2-40B4-BE49-F238E27FC236}">
                <a16:creationId xmlns:a16="http://schemas.microsoft.com/office/drawing/2014/main" id="{7CEF5A01-4D0E-7EFD-547C-F380624520D1}"/>
              </a:ext>
            </a:extLst>
          </p:cNvPr>
          <p:cNvPicPr>
            <a:picLocks noChangeAspect="1"/>
          </p:cNvPicPr>
          <p:nvPr/>
        </p:nvPicPr>
        <p:blipFill>
          <a:blip r:embed="rId3"/>
          <a:stretch>
            <a:fillRect/>
          </a:stretch>
        </p:blipFill>
        <p:spPr>
          <a:xfrm>
            <a:off x="175591" y="2008073"/>
            <a:ext cx="6364357" cy="1778736"/>
          </a:xfrm>
          <a:prstGeom prst="rect">
            <a:avLst/>
          </a:prstGeom>
        </p:spPr>
      </p:pic>
      <p:pic>
        <p:nvPicPr>
          <p:cNvPr id="14" name="Picture 13">
            <a:extLst>
              <a:ext uri="{FF2B5EF4-FFF2-40B4-BE49-F238E27FC236}">
                <a16:creationId xmlns:a16="http://schemas.microsoft.com/office/drawing/2014/main" id="{DC7F79E6-F9F0-2B74-52A7-484EB6011BE5}"/>
              </a:ext>
            </a:extLst>
          </p:cNvPr>
          <p:cNvPicPr>
            <a:picLocks noChangeAspect="1"/>
          </p:cNvPicPr>
          <p:nvPr/>
        </p:nvPicPr>
        <p:blipFill>
          <a:blip r:embed="rId4"/>
          <a:stretch>
            <a:fillRect/>
          </a:stretch>
        </p:blipFill>
        <p:spPr>
          <a:xfrm>
            <a:off x="272151" y="4375384"/>
            <a:ext cx="8609848" cy="2314015"/>
          </a:xfrm>
          <a:prstGeom prst="rect">
            <a:avLst/>
          </a:prstGeom>
        </p:spPr>
      </p:pic>
    </p:spTree>
    <p:extLst>
      <p:ext uri="{BB962C8B-B14F-4D97-AF65-F5344CB8AC3E}">
        <p14:creationId xmlns:p14="http://schemas.microsoft.com/office/powerpoint/2010/main" val="395964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4E93-5360-736D-4D25-EDF8B0677961}"/>
              </a:ext>
            </a:extLst>
          </p:cNvPr>
          <p:cNvSpPr>
            <a:spLocks noGrp="1"/>
          </p:cNvSpPr>
          <p:nvPr>
            <p:ph type="title"/>
          </p:nvPr>
        </p:nvSpPr>
        <p:spPr>
          <a:xfrm>
            <a:off x="696687" y="166343"/>
            <a:ext cx="10375504" cy="598970"/>
          </a:xfrm>
        </p:spPr>
        <p:txBody>
          <a:bodyPr>
            <a:normAutofit/>
          </a:bodyPr>
          <a:lstStyle/>
          <a:p>
            <a:r>
              <a:rPr lang="en-US" sz="3000" dirty="0"/>
              <a:t>Statistics in user level (26</a:t>
            </a:r>
            <a:r>
              <a:rPr lang="en-US" sz="3000" baseline="30000" dirty="0"/>
              <a:t>th</a:t>
            </a:r>
            <a:r>
              <a:rPr lang="en-US" sz="3000" dirty="0"/>
              <a:t> – 30</a:t>
            </a:r>
            <a:r>
              <a:rPr lang="en-US" sz="3000" baseline="30000" dirty="0"/>
              <a:t>th</a:t>
            </a:r>
            <a:r>
              <a:rPr lang="en-US" sz="3000" dirty="0"/>
              <a:t> Aug)</a:t>
            </a:r>
          </a:p>
        </p:txBody>
      </p:sp>
      <p:graphicFrame>
        <p:nvGraphicFramePr>
          <p:cNvPr id="4" name="Table 3">
            <a:extLst>
              <a:ext uri="{FF2B5EF4-FFF2-40B4-BE49-F238E27FC236}">
                <a16:creationId xmlns:a16="http://schemas.microsoft.com/office/drawing/2014/main" id="{5EE7FBBC-5685-4299-D503-E848981B2F2A}"/>
              </a:ext>
            </a:extLst>
          </p:cNvPr>
          <p:cNvGraphicFramePr>
            <a:graphicFrameLocks noGrp="1"/>
          </p:cNvGraphicFramePr>
          <p:nvPr>
            <p:extLst>
              <p:ext uri="{D42A27DB-BD31-4B8C-83A1-F6EECF244321}">
                <p14:modId xmlns:p14="http://schemas.microsoft.com/office/powerpoint/2010/main" val="2267561183"/>
              </p:ext>
            </p:extLst>
          </p:nvPr>
        </p:nvGraphicFramePr>
        <p:xfrm>
          <a:off x="696687" y="765313"/>
          <a:ext cx="10863942" cy="1968556"/>
        </p:xfrm>
        <a:graphic>
          <a:graphicData uri="http://schemas.openxmlformats.org/drawingml/2006/table">
            <a:tbl>
              <a:tblPr firstRow="1" bandRow="1">
                <a:tableStyleId>{5C22544A-7EE6-4342-B048-85BDC9FD1C3A}</a:tableStyleId>
              </a:tblPr>
              <a:tblGrid>
                <a:gridCol w="4379255">
                  <a:extLst>
                    <a:ext uri="{9D8B030D-6E8A-4147-A177-3AD203B41FA5}">
                      <a16:colId xmlns:a16="http://schemas.microsoft.com/office/drawing/2014/main" val="1253040497"/>
                    </a:ext>
                  </a:extLst>
                </a:gridCol>
                <a:gridCol w="1273831">
                  <a:extLst>
                    <a:ext uri="{9D8B030D-6E8A-4147-A177-3AD203B41FA5}">
                      <a16:colId xmlns:a16="http://schemas.microsoft.com/office/drawing/2014/main" val="4056283530"/>
                    </a:ext>
                  </a:extLst>
                </a:gridCol>
                <a:gridCol w="1273831">
                  <a:extLst>
                    <a:ext uri="{9D8B030D-6E8A-4147-A177-3AD203B41FA5}">
                      <a16:colId xmlns:a16="http://schemas.microsoft.com/office/drawing/2014/main" val="2785978209"/>
                    </a:ext>
                  </a:extLst>
                </a:gridCol>
                <a:gridCol w="1273831">
                  <a:extLst>
                    <a:ext uri="{9D8B030D-6E8A-4147-A177-3AD203B41FA5}">
                      <a16:colId xmlns:a16="http://schemas.microsoft.com/office/drawing/2014/main" val="2681827539"/>
                    </a:ext>
                  </a:extLst>
                </a:gridCol>
                <a:gridCol w="1273831">
                  <a:extLst>
                    <a:ext uri="{9D8B030D-6E8A-4147-A177-3AD203B41FA5}">
                      <a16:colId xmlns:a16="http://schemas.microsoft.com/office/drawing/2014/main" val="2900350329"/>
                    </a:ext>
                  </a:extLst>
                </a:gridCol>
                <a:gridCol w="1389363">
                  <a:extLst>
                    <a:ext uri="{9D8B030D-6E8A-4147-A177-3AD203B41FA5}">
                      <a16:colId xmlns:a16="http://schemas.microsoft.com/office/drawing/2014/main" val="1445097097"/>
                    </a:ext>
                  </a:extLst>
                </a:gridCol>
              </a:tblGrid>
              <a:tr h="413474">
                <a:tc>
                  <a:txBody>
                    <a:bodyPr/>
                    <a:lstStyle/>
                    <a:p>
                      <a:r>
                        <a:rPr lang="en-US" dirty="0"/>
                        <a:t>Issue Description</a:t>
                      </a:r>
                    </a:p>
                  </a:txBody>
                  <a:tcPr/>
                </a:tc>
                <a:tc>
                  <a:txBody>
                    <a:bodyPr/>
                    <a:lstStyle/>
                    <a:p>
                      <a:r>
                        <a:rPr lang="en-US" dirty="0"/>
                        <a:t>26</a:t>
                      </a:r>
                      <a:r>
                        <a:rPr lang="en-US" baseline="30000" dirty="0"/>
                        <a:t>th</a:t>
                      </a:r>
                      <a:r>
                        <a:rPr lang="en-US" dirty="0"/>
                        <a:t> Aug</a:t>
                      </a:r>
                    </a:p>
                  </a:txBody>
                  <a:tcPr/>
                </a:tc>
                <a:tc>
                  <a:txBody>
                    <a:bodyPr/>
                    <a:lstStyle/>
                    <a:p>
                      <a:r>
                        <a:rPr lang="en-US" dirty="0"/>
                        <a:t>27</a:t>
                      </a:r>
                      <a:r>
                        <a:rPr lang="en-US" baseline="30000" dirty="0"/>
                        <a:t>th</a:t>
                      </a:r>
                      <a:r>
                        <a:rPr lang="en-US" dirty="0"/>
                        <a:t> Aug</a:t>
                      </a:r>
                    </a:p>
                  </a:txBody>
                  <a:tcPr/>
                </a:tc>
                <a:tc>
                  <a:txBody>
                    <a:bodyPr/>
                    <a:lstStyle/>
                    <a:p>
                      <a:r>
                        <a:rPr lang="en-US" dirty="0"/>
                        <a:t>29</a:t>
                      </a:r>
                      <a:r>
                        <a:rPr lang="en-US" baseline="30000" dirty="0"/>
                        <a:t>th</a:t>
                      </a:r>
                      <a:r>
                        <a:rPr lang="en-US" dirty="0"/>
                        <a:t> Aug</a:t>
                      </a:r>
                    </a:p>
                  </a:txBody>
                  <a:tcPr/>
                </a:tc>
                <a:tc>
                  <a:txBody>
                    <a:bodyPr/>
                    <a:lstStyle/>
                    <a:p>
                      <a:r>
                        <a:rPr lang="en-US" dirty="0"/>
                        <a:t>30</a:t>
                      </a:r>
                      <a:r>
                        <a:rPr lang="en-US" baseline="30000" dirty="0"/>
                        <a:t>th</a:t>
                      </a:r>
                      <a:r>
                        <a:rPr lang="en-US" dirty="0"/>
                        <a:t> Aug</a:t>
                      </a:r>
                    </a:p>
                  </a:txBody>
                  <a:tcPr/>
                </a:tc>
                <a:tc>
                  <a:txBody>
                    <a:bodyPr/>
                    <a:lstStyle/>
                    <a:p>
                      <a:r>
                        <a:rPr lang="en-US" dirty="0"/>
                        <a:t>31</a:t>
                      </a:r>
                      <a:r>
                        <a:rPr lang="en-US" baseline="30000" dirty="0"/>
                        <a:t>st</a:t>
                      </a:r>
                      <a:r>
                        <a:rPr lang="en-US" dirty="0"/>
                        <a:t> Aug</a:t>
                      </a:r>
                    </a:p>
                  </a:txBody>
                  <a:tcPr/>
                </a:tc>
                <a:extLst>
                  <a:ext uri="{0D108BD9-81ED-4DB2-BD59-A6C34878D82A}">
                    <a16:rowId xmlns:a16="http://schemas.microsoft.com/office/drawing/2014/main" val="620881597"/>
                  </a:ext>
                </a:extLst>
              </a:tr>
              <a:tr h="513336">
                <a:tc>
                  <a:txBody>
                    <a:bodyPr/>
                    <a:lstStyle/>
                    <a:p>
                      <a:r>
                        <a:rPr lang="en-US" dirty="0"/>
                        <a:t>Delay In identity refresh</a:t>
                      </a:r>
                    </a:p>
                  </a:txBody>
                  <a:tcPr/>
                </a:tc>
                <a:tc>
                  <a:txBody>
                    <a:bodyPr/>
                    <a:lstStyle/>
                    <a:p>
                      <a:r>
                        <a:rPr lang="en-US" dirty="0"/>
                        <a:t>77</a:t>
                      </a:r>
                    </a:p>
                  </a:txBody>
                  <a:tcPr/>
                </a:tc>
                <a:tc>
                  <a:txBody>
                    <a:bodyPr/>
                    <a:lstStyle/>
                    <a:p>
                      <a:r>
                        <a:rPr lang="en-US" dirty="0"/>
                        <a:t>75</a:t>
                      </a:r>
                    </a:p>
                  </a:txBody>
                  <a:tcPr/>
                </a:tc>
                <a:tc>
                  <a:txBody>
                    <a:bodyPr/>
                    <a:lstStyle/>
                    <a:p>
                      <a:r>
                        <a:rPr lang="en-US" dirty="0"/>
                        <a:t>76</a:t>
                      </a:r>
                    </a:p>
                  </a:txBody>
                  <a:tcPr/>
                </a:tc>
                <a:tc>
                  <a:txBody>
                    <a:bodyPr/>
                    <a:lstStyle/>
                    <a:p>
                      <a:r>
                        <a:rPr lang="en-US" dirty="0"/>
                        <a:t>108</a:t>
                      </a:r>
                    </a:p>
                  </a:txBody>
                  <a:tcPr/>
                </a:tc>
                <a:tc>
                  <a:txBody>
                    <a:bodyPr/>
                    <a:lstStyle/>
                    <a:p>
                      <a:r>
                        <a:rPr lang="en-US" dirty="0"/>
                        <a:t>180</a:t>
                      </a:r>
                    </a:p>
                  </a:txBody>
                  <a:tcPr/>
                </a:tc>
                <a:extLst>
                  <a:ext uri="{0D108BD9-81ED-4DB2-BD59-A6C34878D82A}">
                    <a16:rowId xmlns:a16="http://schemas.microsoft.com/office/drawing/2014/main" val="1121633905"/>
                  </a:ext>
                </a:extLst>
              </a:tr>
              <a:tr h="540640">
                <a:tc>
                  <a:txBody>
                    <a:bodyPr/>
                    <a:lstStyle/>
                    <a:p>
                      <a:r>
                        <a:rPr lang="en-US" dirty="0"/>
                        <a:t>Users not aggregated from Workday to IIQ</a:t>
                      </a:r>
                    </a:p>
                  </a:txBody>
                  <a:tcPr/>
                </a:tc>
                <a:tc>
                  <a:txBody>
                    <a:bodyPr/>
                    <a:lstStyle/>
                    <a:p>
                      <a:r>
                        <a:rPr lang="en-US" dirty="0"/>
                        <a:t>1</a:t>
                      </a:r>
                    </a:p>
                  </a:txBody>
                  <a:tcPr/>
                </a:tc>
                <a:tc>
                  <a:txBody>
                    <a:bodyPr/>
                    <a:lstStyle/>
                    <a:p>
                      <a:r>
                        <a:rPr lang="en-US" dirty="0"/>
                        <a:t>42</a:t>
                      </a:r>
                    </a:p>
                  </a:txBody>
                  <a:tcPr/>
                </a:tc>
                <a:tc>
                  <a:txBody>
                    <a:bodyPr/>
                    <a:lstStyle/>
                    <a:p>
                      <a:r>
                        <a:rPr lang="en-US" dirty="0"/>
                        <a:t>25</a:t>
                      </a:r>
                    </a:p>
                  </a:txBody>
                  <a:tcPr/>
                </a:tc>
                <a:tc>
                  <a:txBody>
                    <a:bodyPr/>
                    <a:lstStyle/>
                    <a:p>
                      <a:r>
                        <a:rPr lang="en-US" dirty="0"/>
                        <a:t>77</a:t>
                      </a:r>
                    </a:p>
                  </a:txBody>
                  <a:tcPr/>
                </a:tc>
                <a:tc>
                  <a:txBody>
                    <a:bodyPr/>
                    <a:lstStyle/>
                    <a:p>
                      <a:r>
                        <a:rPr lang="en-US" dirty="0"/>
                        <a:t>180</a:t>
                      </a:r>
                    </a:p>
                  </a:txBody>
                  <a:tcPr/>
                </a:tc>
                <a:extLst>
                  <a:ext uri="{0D108BD9-81ED-4DB2-BD59-A6C34878D82A}">
                    <a16:rowId xmlns:a16="http://schemas.microsoft.com/office/drawing/2014/main" val="3219760365"/>
                  </a:ext>
                </a:extLst>
              </a:tr>
              <a:tr h="501106">
                <a:tc>
                  <a:txBody>
                    <a:bodyPr/>
                    <a:lstStyle/>
                    <a:p>
                      <a:r>
                        <a:rPr lang="en-US" dirty="0"/>
                        <a:t>Leaver Event Exception</a:t>
                      </a:r>
                    </a:p>
                  </a:txBody>
                  <a:tcPr/>
                </a:tc>
                <a:tc>
                  <a:txBody>
                    <a:bodyPr/>
                    <a:lstStyle/>
                    <a:p>
                      <a:r>
                        <a:rPr lang="en-US" dirty="0"/>
                        <a:t>5</a:t>
                      </a:r>
                    </a:p>
                  </a:txBody>
                  <a:tcPr/>
                </a:tc>
                <a:tc>
                  <a:txBody>
                    <a:bodyPr/>
                    <a:lstStyle/>
                    <a:p>
                      <a:r>
                        <a:rPr lang="en-US" dirty="0"/>
                        <a:t>4</a:t>
                      </a:r>
                    </a:p>
                  </a:txBody>
                  <a:tcPr/>
                </a:tc>
                <a:tc>
                  <a:txBody>
                    <a:bodyPr/>
                    <a:lstStyle/>
                    <a:p>
                      <a:r>
                        <a:rPr lang="en-US" dirty="0"/>
                        <a:t>5</a:t>
                      </a:r>
                    </a:p>
                  </a:txBody>
                  <a:tcPr/>
                </a:tc>
                <a:tc>
                  <a:txBody>
                    <a:bodyPr/>
                    <a:lstStyle/>
                    <a:p>
                      <a:r>
                        <a:rPr lang="en-US" dirty="0"/>
                        <a:t>4</a:t>
                      </a:r>
                    </a:p>
                  </a:txBody>
                  <a:tcPr/>
                </a:tc>
                <a:tc>
                  <a:txBody>
                    <a:bodyPr/>
                    <a:lstStyle/>
                    <a:p>
                      <a:r>
                        <a:rPr lang="en-US" dirty="0"/>
                        <a:t>6</a:t>
                      </a:r>
                    </a:p>
                  </a:txBody>
                  <a:tcPr/>
                </a:tc>
                <a:extLst>
                  <a:ext uri="{0D108BD9-81ED-4DB2-BD59-A6C34878D82A}">
                    <a16:rowId xmlns:a16="http://schemas.microsoft.com/office/drawing/2014/main" val="3705243675"/>
                  </a:ext>
                </a:extLst>
              </a:tr>
            </a:tbl>
          </a:graphicData>
        </a:graphic>
      </p:graphicFrame>
      <p:sp>
        <p:nvSpPr>
          <p:cNvPr id="3" name="Title 1">
            <a:extLst>
              <a:ext uri="{FF2B5EF4-FFF2-40B4-BE49-F238E27FC236}">
                <a16:creationId xmlns:a16="http://schemas.microsoft.com/office/drawing/2014/main" id="{6B7F990F-4380-7560-BD7F-3B34106D0A64}"/>
              </a:ext>
            </a:extLst>
          </p:cNvPr>
          <p:cNvSpPr txBox="1">
            <a:spLocks/>
          </p:cNvSpPr>
          <p:nvPr/>
        </p:nvSpPr>
        <p:spPr>
          <a:xfrm>
            <a:off x="617783" y="2830030"/>
            <a:ext cx="8603026" cy="598970"/>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Sample Data Collected from our archived reports for example (27</a:t>
            </a:r>
            <a:r>
              <a:rPr lang="en-US" sz="3000" baseline="30000" dirty="0"/>
              <a:t>th</a:t>
            </a:r>
            <a:r>
              <a:rPr lang="en-US" sz="3000" dirty="0"/>
              <a:t> Aug)</a:t>
            </a:r>
          </a:p>
        </p:txBody>
      </p:sp>
      <p:graphicFrame>
        <p:nvGraphicFramePr>
          <p:cNvPr id="6" name="Table 5">
            <a:extLst>
              <a:ext uri="{FF2B5EF4-FFF2-40B4-BE49-F238E27FC236}">
                <a16:creationId xmlns:a16="http://schemas.microsoft.com/office/drawing/2014/main" id="{E1ED770C-7B45-3359-4DD5-C304510DBBB8}"/>
              </a:ext>
            </a:extLst>
          </p:cNvPr>
          <p:cNvGraphicFramePr>
            <a:graphicFrameLocks noGrp="1"/>
          </p:cNvGraphicFramePr>
          <p:nvPr>
            <p:extLst>
              <p:ext uri="{D42A27DB-BD31-4B8C-83A1-F6EECF244321}">
                <p14:modId xmlns:p14="http://schemas.microsoft.com/office/powerpoint/2010/main" val="3869617092"/>
              </p:ext>
            </p:extLst>
          </p:nvPr>
        </p:nvGraphicFramePr>
        <p:xfrm>
          <a:off x="779335" y="3429000"/>
          <a:ext cx="6159500" cy="3130550"/>
        </p:xfrm>
        <a:graphic>
          <a:graphicData uri="http://schemas.openxmlformats.org/drawingml/2006/table">
            <a:tbl>
              <a:tblPr/>
              <a:tblGrid>
                <a:gridCol w="698500">
                  <a:extLst>
                    <a:ext uri="{9D8B030D-6E8A-4147-A177-3AD203B41FA5}">
                      <a16:colId xmlns:a16="http://schemas.microsoft.com/office/drawing/2014/main" val="1962454940"/>
                    </a:ext>
                  </a:extLst>
                </a:gridCol>
                <a:gridCol w="609600">
                  <a:extLst>
                    <a:ext uri="{9D8B030D-6E8A-4147-A177-3AD203B41FA5}">
                      <a16:colId xmlns:a16="http://schemas.microsoft.com/office/drawing/2014/main" val="3658021140"/>
                    </a:ext>
                  </a:extLst>
                </a:gridCol>
                <a:gridCol w="1397000">
                  <a:extLst>
                    <a:ext uri="{9D8B030D-6E8A-4147-A177-3AD203B41FA5}">
                      <a16:colId xmlns:a16="http://schemas.microsoft.com/office/drawing/2014/main" val="638489791"/>
                    </a:ext>
                  </a:extLst>
                </a:gridCol>
                <a:gridCol w="1435100">
                  <a:extLst>
                    <a:ext uri="{9D8B030D-6E8A-4147-A177-3AD203B41FA5}">
                      <a16:colId xmlns:a16="http://schemas.microsoft.com/office/drawing/2014/main" val="4009131148"/>
                    </a:ext>
                  </a:extLst>
                </a:gridCol>
                <a:gridCol w="2019300">
                  <a:extLst>
                    <a:ext uri="{9D8B030D-6E8A-4147-A177-3AD203B41FA5}">
                      <a16:colId xmlns:a16="http://schemas.microsoft.com/office/drawing/2014/main" val="2092286669"/>
                    </a:ext>
                  </a:extLst>
                </a:gridCol>
              </a:tblGrid>
              <a:tr h="184150">
                <a:tc>
                  <a:txBody>
                    <a:bodyPr/>
                    <a:lstStyle/>
                    <a:p>
                      <a:pPr algn="l" fontAlgn="b"/>
                      <a:r>
                        <a:rPr lang="en-US" sz="1100" b="1" i="0" u="none" strike="noStrike" dirty="0">
                          <a:solidFill>
                            <a:srgbClr val="000000"/>
                          </a:solidFill>
                          <a:effectLst/>
                          <a:latin typeface="Aptos Narrow" panose="020B0004020202020204" pitchFamily="34" charset="0"/>
                        </a:rPr>
                        <a:t>Term Users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1"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1" i="0" u="none" strike="noStrike">
                          <a:solidFill>
                            <a:srgbClr val="000000"/>
                          </a:solidFill>
                          <a:effectLst/>
                          <a:latin typeface="Aptos Narrow" panose="020B0004020202020204" pitchFamily="34" charset="0"/>
                        </a:rPr>
                        <a:t>Term Users Active in IIQ</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1" i="0" u="none" strike="noStrike" dirty="0">
                          <a:solidFill>
                            <a:srgbClr val="000000"/>
                          </a:solidFill>
                          <a:effectLst/>
                          <a:latin typeface="Aptos Narrow" panose="020B0004020202020204" pitchFamily="34" charset="0"/>
                        </a:rPr>
                        <a:t>Term users Active in OIG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1" i="0" u="none" strike="noStrike" dirty="0">
                          <a:solidFill>
                            <a:srgbClr val="000000"/>
                          </a:solidFill>
                          <a:effectLst/>
                          <a:latin typeface="Aptos Narrow" panose="020B0004020202020204" pitchFamily="34" charset="0"/>
                        </a:rPr>
                        <a:t>Term users Active in OIG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27450197"/>
                  </a:ext>
                </a:extLst>
              </a:tr>
              <a:tr h="184150">
                <a:tc>
                  <a:txBody>
                    <a:bodyPr/>
                    <a:lstStyle/>
                    <a:p>
                      <a:pPr algn="l" fontAlgn="b"/>
                      <a:r>
                        <a:rPr lang="en-US" sz="1100" b="1" i="0" u="none" strike="noStrike">
                          <a:solidFill>
                            <a:srgbClr val="000000"/>
                          </a:solidFill>
                          <a:effectLst/>
                          <a:latin typeface="Aptos Narrow" panose="020B0004020202020204" pitchFamily="34" charset="0"/>
                        </a:rPr>
                        <a:t>list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1"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1" i="0" u="none" strike="noStrike">
                          <a:solidFill>
                            <a:srgbClr val="000000"/>
                          </a:solidFill>
                          <a:effectLst/>
                          <a:latin typeface="Aptos Narrow" panose="020B0004020202020204" pitchFamily="34" charset="0"/>
                        </a:rPr>
                        <a:t>(WD Aggregation)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1" i="0" u="none" strike="noStrike">
                          <a:solidFill>
                            <a:srgbClr val="000000"/>
                          </a:solidFill>
                          <a:effectLst/>
                          <a:latin typeface="Aptos Narrow" panose="020B0004020202020204" pitchFamily="34" charset="0"/>
                        </a:rPr>
                        <a:t>(Before Single Refresh)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1" i="0" u="none" strike="noStrike" dirty="0">
                          <a:solidFill>
                            <a:srgbClr val="000000"/>
                          </a:solidFill>
                          <a:effectLst/>
                          <a:latin typeface="Aptos Narrow" panose="020B0004020202020204" pitchFamily="34" charset="0"/>
                        </a:rPr>
                        <a:t>(After Single Refresh &amp; Run Leaver)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5974163"/>
                  </a:ext>
                </a:extLst>
              </a:tr>
              <a:tr h="184150">
                <a:tc>
                  <a:txBody>
                    <a:bodyPr/>
                    <a:lstStyle/>
                    <a:p>
                      <a:pPr algn="l" fontAlgn="b"/>
                      <a:r>
                        <a:rPr lang="en-US" sz="1100" b="0" i="0" u="none" strike="noStrike">
                          <a:solidFill>
                            <a:srgbClr val="000000"/>
                          </a:solidFill>
                          <a:effectLst/>
                          <a:latin typeface="Aptos Narrow" panose="020B0004020202020204" pitchFamily="34" charset="0"/>
                        </a:rPr>
                        <a:t>A1011745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A110565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A1011745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A1633049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9574962"/>
                  </a:ext>
                </a:extLst>
              </a:tr>
              <a:tr h="184150">
                <a:tc>
                  <a:txBody>
                    <a:bodyPr/>
                    <a:lstStyle/>
                    <a:p>
                      <a:pPr algn="l" fontAlgn="b"/>
                      <a:r>
                        <a:rPr lang="en-US" sz="1100" b="0" i="0" u="none" strike="noStrike">
                          <a:solidFill>
                            <a:srgbClr val="000000"/>
                          </a:solidFill>
                          <a:effectLst/>
                          <a:latin typeface="Aptos Narrow" panose="020B0004020202020204" pitchFamily="34" charset="0"/>
                        </a:rPr>
                        <a:t>A110565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A1288931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A110565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A3037206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28299216"/>
                  </a:ext>
                </a:extLst>
              </a:tr>
              <a:tr h="184150">
                <a:tc>
                  <a:txBody>
                    <a:bodyPr/>
                    <a:lstStyle/>
                    <a:p>
                      <a:pPr algn="l" fontAlgn="b"/>
                      <a:r>
                        <a:rPr lang="en-US" sz="1100" b="0" i="0" u="none" strike="noStrike">
                          <a:solidFill>
                            <a:srgbClr val="000000"/>
                          </a:solidFill>
                          <a:effectLst/>
                          <a:latin typeface="Aptos Narrow" panose="020B0004020202020204" pitchFamily="34" charset="0"/>
                        </a:rPr>
                        <a:t>A1125323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A1307632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A1125323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A3093745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60516603"/>
                  </a:ext>
                </a:extLst>
              </a:tr>
              <a:tr h="184150">
                <a:tc>
                  <a:txBody>
                    <a:bodyPr/>
                    <a:lstStyle/>
                    <a:p>
                      <a:pPr algn="l" fontAlgn="b"/>
                      <a:r>
                        <a:rPr lang="en-US" sz="1100" b="0" i="0" u="none" strike="noStrike">
                          <a:solidFill>
                            <a:srgbClr val="000000"/>
                          </a:solidFill>
                          <a:effectLst/>
                          <a:latin typeface="Aptos Narrow" panose="020B0004020202020204" pitchFamily="34" charset="0"/>
                        </a:rPr>
                        <a:t>A1146977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A1383481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Aptos Narrow" panose="020B0004020202020204" pitchFamily="34" charset="0"/>
                        </a:rPr>
                        <a:t>A1146977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T502628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41038989"/>
                  </a:ext>
                </a:extLst>
              </a:tr>
              <a:tr h="184150">
                <a:tc>
                  <a:txBody>
                    <a:bodyPr/>
                    <a:lstStyle/>
                    <a:p>
                      <a:pPr algn="l" fontAlgn="b"/>
                      <a:r>
                        <a:rPr lang="en-US" sz="1100" b="0" i="0" u="none" strike="noStrike">
                          <a:solidFill>
                            <a:srgbClr val="000000"/>
                          </a:solidFill>
                          <a:effectLst/>
                          <a:latin typeface="Aptos Narrow" panose="020B0004020202020204" pitchFamily="34" charset="0"/>
                        </a:rPr>
                        <a:t>A1188188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A1451206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A1188188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8692543"/>
                  </a:ext>
                </a:extLst>
              </a:tr>
              <a:tr h="184150">
                <a:tc>
                  <a:txBody>
                    <a:bodyPr/>
                    <a:lstStyle/>
                    <a:p>
                      <a:pPr algn="l" fontAlgn="b"/>
                      <a:r>
                        <a:rPr lang="en-US" sz="1100" b="0" i="0" u="none" strike="noStrike">
                          <a:solidFill>
                            <a:srgbClr val="000000"/>
                          </a:solidFill>
                          <a:effectLst/>
                          <a:latin typeface="Aptos Narrow" panose="020B0004020202020204" pitchFamily="34" charset="0"/>
                        </a:rPr>
                        <a:t>A1191902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A1460855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A1275012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25725688"/>
                  </a:ext>
                </a:extLst>
              </a:tr>
              <a:tr h="184150">
                <a:tc>
                  <a:txBody>
                    <a:bodyPr/>
                    <a:lstStyle/>
                    <a:p>
                      <a:pPr algn="l" fontAlgn="b"/>
                      <a:r>
                        <a:rPr lang="en-US" sz="1100" b="0" i="0" u="none" strike="noStrike">
                          <a:solidFill>
                            <a:srgbClr val="000000"/>
                          </a:solidFill>
                          <a:effectLst/>
                          <a:latin typeface="Aptos Narrow" panose="020B0004020202020204" pitchFamily="34" charset="0"/>
                        </a:rPr>
                        <a:t>A1275012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A1547491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A1288931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24279737"/>
                  </a:ext>
                </a:extLst>
              </a:tr>
              <a:tr h="184150">
                <a:tc>
                  <a:txBody>
                    <a:bodyPr/>
                    <a:lstStyle/>
                    <a:p>
                      <a:pPr algn="l" fontAlgn="b"/>
                      <a:r>
                        <a:rPr lang="en-US" sz="1100" b="0" i="0" u="none" strike="noStrike">
                          <a:solidFill>
                            <a:srgbClr val="000000"/>
                          </a:solidFill>
                          <a:effectLst/>
                          <a:latin typeface="Aptos Narrow" panose="020B0004020202020204" pitchFamily="34" charset="0"/>
                        </a:rPr>
                        <a:t>A1288931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A1566742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A1307632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84860327"/>
                  </a:ext>
                </a:extLst>
              </a:tr>
              <a:tr h="184150">
                <a:tc>
                  <a:txBody>
                    <a:bodyPr/>
                    <a:lstStyle/>
                    <a:p>
                      <a:pPr algn="l" fontAlgn="b"/>
                      <a:r>
                        <a:rPr lang="en-US" sz="1100" b="0" i="0" u="none" strike="noStrike">
                          <a:solidFill>
                            <a:srgbClr val="000000"/>
                          </a:solidFill>
                          <a:effectLst/>
                          <a:latin typeface="Aptos Narrow" panose="020B0004020202020204" pitchFamily="34" charset="0"/>
                        </a:rPr>
                        <a:t>A1307632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A1610145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A1348285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68107425"/>
                  </a:ext>
                </a:extLst>
              </a:tr>
              <a:tr h="184150">
                <a:tc>
                  <a:txBody>
                    <a:bodyPr/>
                    <a:lstStyle/>
                    <a:p>
                      <a:pPr algn="l" fontAlgn="b"/>
                      <a:r>
                        <a:rPr lang="en-US" sz="1100" b="0" i="0" u="none" strike="noStrike">
                          <a:solidFill>
                            <a:srgbClr val="000000"/>
                          </a:solidFill>
                          <a:effectLst/>
                          <a:latin typeface="Aptos Narrow" panose="020B0004020202020204" pitchFamily="34" charset="0"/>
                        </a:rPr>
                        <a:t>A1323053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A1645416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A1383481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895714"/>
                  </a:ext>
                </a:extLst>
              </a:tr>
              <a:tr h="184150">
                <a:tc>
                  <a:txBody>
                    <a:bodyPr/>
                    <a:lstStyle/>
                    <a:p>
                      <a:pPr algn="l" fontAlgn="b"/>
                      <a:r>
                        <a:rPr lang="en-US" sz="1100" b="0" i="0" u="none" strike="noStrike">
                          <a:solidFill>
                            <a:srgbClr val="000000"/>
                          </a:solidFill>
                          <a:effectLst/>
                          <a:latin typeface="Aptos Narrow" panose="020B0004020202020204" pitchFamily="34" charset="0"/>
                        </a:rPr>
                        <a:t>A1334952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A1645446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A1406809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94917782"/>
                  </a:ext>
                </a:extLst>
              </a:tr>
              <a:tr h="184150">
                <a:tc>
                  <a:txBody>
                    <a:bodyPr/>
                    <a:lstStyle/>
                    <a:p>
                      <a:pPr algn="l" fontAlgn="b"/>
                      <a:r>
                        <a:rPr lang="en-US" sz="1100" b="0" i="0" u="none" strike="noStrike">
                          <a:solidFill>
                            <a:srgbClr val="000000"/>
                          </a:solidFill>
                          <a:effectLst/>
                          <a:latin typeface="Aptos Narrow" panose="020B0004020202020204" pitchFamily="34" charset="0"/>
                        </a:rPr>
                        <a:t>A1344263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A3028546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A1432697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3350448"/>
                  </a:ext>
                </a:extLst>
              </a:tr>
              <a:tr h="184150">
                <a:tc>
                  <a:txBody>
                    <a:bodyPr/>
                    <a:lstStyle/>
                    <a:p>
                      <a:pPr algn="l" fontAlgn="b"/>
                      <a:r>
                        <a:rPr lang="en-US" sz="1100" b="0" i="0" u="none" strike="noStrike">
                          <a:solidFill>
                            <a:srgbClr val="000000"/>
                          </a:solidFill>
                          <a:effectLst/>
                          <a:latin typeface="Aptos Narrow" panose="020B0004020202020204" pitchFamily="34" charset="0"/>
                        </a:rPr>
                        <a:t>A1348285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A3032008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A1451206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59632376"/>
                  </a:ext>
                </a:extLst>
              </a:tr>
              <a:tr h="184150">
                <a:tc>
                  <a:txBody>
                    <a:bodyPr/>
                    <a:lstStyle/>
                    <a:p>
                      <a:pPr algn="l" fontAlgn="b"/>
                      <a:r>
                        <a:rPr lang="en-US" sz="1100" b="0" i="0" u="none" strike="noStrike">
                          <a:solidFill>
                            <a:srgbClr val="000000"/>
                          </a:solidFill>
                          <a:effectLst/>
                          <a:latin typeface="Aptos Narrow" panose="020B0004020202020204" pitchFamily="34" charset="0"/>
                        </a:rPr>
                        <a:t>A1371478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A3037206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A1460855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56357145"/>
                  </a:ext>
                </a:extLst>
              </a:tr>
              <a:tr h="184150">
                <a:tc>
                  <a:txBody>
                    <a:bodyPr/>
                    <a:lstStyle/>
                    <a:p>
                      <a:pPr algn="l" fontAlgn="b"/>
                      <a:r>
                        <a:rPr lang="en-US" sz="1100" b="0" i="0" u="none" strike="noStrike">
                          <a:solidFill>
                            <a:srgbClr val="000000"/>
                          </a:solidFill>
                          <a:effectLst/>
                          <a:latin typeface="Aptos Narrow" panose="020B0004020202020204" pitchFamily="34" charset="0"/>
                        </a:rPr>
                        <a:t>A1372921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A3039105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A1503411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7002254"/>
                  </a:ext>
                </a:extLst>
              </a:tr>
            </a:tbl>
          </a:graphicData>
        </a:graphic>
      </p:graphicFrame>
    </p:spTree>
    <p:extLst>
      <p:ext uri="{BB962C8B-B14F-4D97-AF65-F5344CB8AC3E}">
        <p14:creationId xmlns:p14="http://schemas.microsoft.com/office/powerpoint/2010/main" val="3566569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Metadata/LabelInfo.xml><?xml version="1.0" encoding="utf-8"?>
<clbl:labelList xmlns:clbl="http://schemas.microsoft.com/office/2020/mipLabelMetadata">
  <clbl:label id="{e9c55f1f-f169-4db7-a264-a5084ccbb748}" enabled="1" method="Standard" siteId="{135e8995-7d3b-4466-844b-a0d62ba5f495}" contentBits="0" removed="0"/>
</clbl:labelList>
</file>

<file path=docProps/app.xml><?xml version="1.0" encoding="utf-8"?>
<Properties xmlns="http://schemas.openxmlformats.org/officeDocument/2006/extended-properties" xmlns:vt="http://schemas.openxmlformats.org/officeDocument/2006/docPropsVTypes">
  <Template/>
  <TotalTime>39959</TotalTime>
  <Words>2449</Words>
  <Application>Microsoft Office PowerPoint</Application>
  <PresentationFormat>Widescreen</PresentationFormat>
  <Paragraphs>511</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Aptos Narrow</vt:lpstr>
      <vt:lpstr>Arial</vt:lpstr>
      <vt:lpstr>Tahoma</vt:lpstr>
      <vt:lpstr>Office Theme</vt:lpstr>
      <vt:lpstr>Discrepancy process and scope of automation </vt:lpstr>
      <vt:lpstr>Why discrepancy analysis is important:   Every System needs a regular discrepancy analysis process.  Number of different vendor products are integrated, and it is very important to validate their collaboration.  No matter an organization keep it for always or for specific duration until system gets stable and stream-lined.  This analysis process can be manual or automated depends on complexity, effort, and time.  Discrepancy analysis is a pro-active action to identify and resolve the issue.</vt:lpstr>
      <vt:lpstr>Problem Statement</vt:lpstr>
      <vt:lpstr>Automation possibilities</vt:lpstr>
      <vt:lpstr>PowerPoint Presentation</vt:lpstr>
      <vt:lpstr>Existing Process [Manual Approach]</vt:lpstr>
      <vt:lpstr>A sort review with statistics</vt:lpstr>
      <vt:lpstr>Issue due to Refresh Task</vt:lpstr>
      <vt:lpstr>Statistics in user level (26th – 30th Aug)</vt:lpstr>
      <vt:lpstr>Questions</vt:lpstr>
      <vt:lpstr>Appendix 1.1</vt:lpstr>
      <vt:lpstr>Appendix 1.2</vt:lpstr>
      <vt:lpstr>Thank you.</vt:lpstr>
      <vt:lpstr>PowerPoint Presentation</vt:lpstr>
      <vt:lpstr>Business Benefit</vt:lpstr>
      <vt:lpstr>PowerPoint Presentation</vt:lpstr>
      <vt:lpstr>Key changes in Automation Steps</vt:lpstr>
      <vt:lpstr>Root Cause (Cont.)</vt:lpstr>
      <vt:lpstr>PowerPoint Presentation</vt:lpstr>
      <vt:lpstr>Observations</vt:lpstr>
      <vt:lpstr>Key issues highlighted in 26th – 31st Aug</vt:lpstr>
      <vt:lpstr>PowerPoint Presentation</vt:lpstr>
      <vt:lpstr>Automation Solution</vt:lpstr>
    </vt:vector>
  </TitlesOfParts>
  <Company>Best Buy Co.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Dey, Supriyo-CW</dc:creator>
  <cp:lastModifiedBy>Kumar, Navneet-CW</cp:lastModifiedBy>
  <cp:revision>56</cp:revision>
  <dcterms:created xsi:type="dcterms:W3CDTF">2024-08-12T23:27:27Z</dcterms:created>
  <dcterms:modified xsi:type="dcterms:W3CDTF">2024-09-12T20:29:38Z</dcterms:modified>
</cp:coreProperties>
</file>