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8" r:id="rId4"/>
    <p:sldId id="269" r:id="rId5"/>
    <p:sldId id="270" r:id="rId6"/>
    <p:sldId id="271" r:id="rId7"/>
    <p:sldId id="258" r:id="rId8"/>
    <p:sldId id="259" r:id="rId9"/>
    <p:sldId id="260" r:id="rId10"/>
    <p:sldId id="261" r:id="rId11"/>
    <p:sldId id="262" r:id="rId12"/>
    <p:sldId id="264" r:id="rId13"/>
    <p:sldId id="275" r:id="rId14"/>
    <p:sldId id="265" r:id="rId15"/>
    <p:sldId id="266" r:id="rId16"/>
    <p:sldId id="277" r:id="rId17"/>
    <p:sldId id="276" r:id="rId18"/>
    <p:sldId id="267" r:id="rId19"/>
    <p:sldId id="278" r:id="rId20"/>
    <p:sldId id="279" r:id="rId21"/>
    <p:sldId id="280" r:id="rId22"/>
    <p:sldId id="281" r:id="rId23"/>
    <p:sldId id="282" r:id="rId24"/>
    <p:sldId id="283" r:id="rId25"/>
    <p:sldId id="284"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EC5C5-1A53-45A6-9C17-E3C58361683F}" type="datetimeFigureOut">
              <a:rPr lang="en-US" smtClean="0"/>
              <a:pPr/>
              <a:t>8/31/2018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E782AE-DBAE-42AD-8355-0FE7FFED01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B88FB0-F661-4E1E-896A-BCE85DE40E6D}"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88FB0-F661-4E1E-896A-BCE85DE40E6D}"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88FB0-F661-4E1E-896A-BCE85DE40E6D}"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B88FB0-F661-4E1E-896A-BCE85DE40E6D}"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B88FB0-F661-4E1E-896A-BCE85DE40E6D}" type="datetimeFigureOut">
              <a:rPr lang="en-US" smtClean="0"/>
              <a:pPr/>
              <a:t>8/31/2018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B88FB0-F661-4E1E-896A-BCE85DE40E6D}"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B88FB0-F661-4E1E-896A-BCE85DE40E6D}" type="datetimeFigureOut">
              <a:rPr lang="en-US" smtClean="0"/>
              <a:pPr/>
              <a:t>8/31/2018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B88FB0-F661-4E1E-896A-BCE85DE40E6D}" type="datetimeFigureOut">
              <a:rPr lang="en-US" smtClean="0"/>
              <a:pPr/>
              <a:t>8/31/2018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88FB0-F661-4E1E-896A-BCE85DE40E6D}" type="datetimeFigureOut">
              <a:rPr lang="en-US" smtClean="0"/>
              <a:pPr/>
              <a:t>8/31/2018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88FB0-F661-4E1E-896A-BCE85DE40E6D}"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B88FB0-F661-4E1E-896A-BCE85DE40E6D}" type="datetimeFigureOut">
              <a:rPr lang="en-US" smtClean="0"/>
              <a:pPr/>
              <a:t>8/31/2018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D37514-AFB8-4422-9747-BC30541A18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88FB0-F661-4E1E-896A-BCE85DE40E6D}" type="datetimeFigureOut">
              <a:rPr lang="en-US" smtClean="0"/>
              <a:pPr/>
              <a:t>8/31/2018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37514-AFB8-4422-9747-BC30541A18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Generation of Concept Cloud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94792"/>
          </a:xfrm>
        </p:spPr>
        <p:txBody>
          <a:bodyPr>
            <a:normAutofit fontScale="90000"/>
          </a:bodyPr>
          <a:lstStyle/>
          <a:p>
            <a:r>
              <a:rPr lang="en-US" sz="3600" dirty="0" smtClean="0"/>
              <a:t>Step1: Preprocessing of Documents</a:t>
            </a:r>
            <a:endParaRPr lang="en-US" sz="3600" dirty="0"/>
          </a:p>
        </p:txBody>
      </p:sp>
      <p:sp>
        <p:nvSpPr>
          <p:cNvPr id="3" name="Content Placeholder 2"/>
          <p:cNvSpPr>
            <a:spLocks noGrp="1"/>
          </p:cNvSpPr>
          <p:nvPr>
            <p:ph idx="1"/>
          </p:nvPr>
        </p:nvSpPr>
        <p:spPr>
          <a:xfrm>
            <a:off x="209861" y="1004342"/>
            <a:ext cx="8694295" cy="5636302"/>
          </a:xfrm>
        </p:spPr>
        <p:txBody>
          <a:bodyPr>
            <a:normAutofit fontScale="70000" lnSpcReduction="20000"/>
          </a:bodyPr>
          <a:lstStyle/>
          <a:p>
            <a:r>
              <a:rPr lang="en-US" sz="2400" dirty="0"/>
              <a:t>Given below is list of 5 pre-processed documents on football news. The terms present in each document is given row- wise.</a:t>
            </a:r>
          </a:p>
          <a:p>
            <a:pPr>
              <a:buNone/>
            </a:pPr>
            <a:r>
              <a:rPr lang="en-US" b="1" dirty="0"/>
              <a:t>Documnet1:</a:t>
            </a:r>
            <a:endParaRPr lang="en-US" dirty="0"/>
          </a:p>
          <a:p>
            <a:r>
              <a:rPr lang="en-US" dirty="0"/>
              <a:t>[Coach, play, referee, goal, game, goal, mistake, linesman, referee, line, win, coach, mistake, unhappy]</a:t>
            </a:r>
          </a:p>
          <a:p>
            <a:pPr>
              <a:buNone/>
            </a:pPr>
            <a:r>
              <a:rPr lang="en-US" b="1" dirty="0"/>
              <a:t>Document2:</a:t>
            </a:r>
            <a:endParaRPr lang="en-US" dirty="0"/>
          </a:p>
          <a:p>
            <a:pPr>
              <a:buNone/>
            </a:pPr>
            <a:r>
              <a:rPr lang="en-US" dirty="0"/>
              <a:t>[score, goal, match, meet, World, Cup, quarter, final, win, goal, tournament,  score, win, people ]</a:t>
            </a:r>
          </a:p>
          <a:p>
            <a:pPr>
              <a:buNone/>
            </a:pPr>
            <a:r>
              <a:rPr lang="en-US" b="1" dirty="0"/>
              <a:t>Document3:</a:t>
            </a:r>
            <a:endParaRPr lang="en-US" dirty="0"/>
          </a:p>
          <a:p>
            <a:r>
              <a:rPr lang="en-US" dirty="0"/>
              <a:t>[quarter, final, World, cup, ball, midfield, beat, hit, ball, score, goal, score, referee, offside]</a:t>
            </a:r>
          </a:p>
          <a:p>
            <a:pPr>
              <a:buNone/>
            </a:pPr>
            <a:r>
              <a:rPr lang="en-US" b="1" dirty="0"/>
              <a:t>Document4:</a:t>
            </a:r>
            <a:endParaRPr lang="en-US" dirty="0"/>
          </a:p>
          <a:p>
            <a:r>
              <a:rPr lang="en-US" dirty="0"/>
              <a:t>[World, Cup, quarter, final, score, goal, score, beat, team, extra, time, referee, score, quarter, game, win, final]</a:t>
            </a:r>
          </a:p>
          <a:p>
            <a:pPr>
              <a:buNone/>
            </a:pPr>
            <a:r>
              <a:rPr lang="en-US" b="1" dirty="0"/>
              <a:t>Document5:</a:t>
            </a:r>
            <a:endParaRPr lang="en-US" dirty="0"/>
          </a:p>
          <a:p>
            <a:r>
              <a:rPr lang="en-US" dirty="0"/>
              <a:t>[World, Cup, game, lose, win, tournament, match, goal, team, lose, semi, final, World, Cup, tournament, win, game, semi final]</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62" y="199688"/>
            <a:ext cx="8709286" cy="984535"/>
          </a:xfrm>
        </p:spPr>
        <p:txBody>
          <a:bodyPr>
            <a:normAutofit fontScale="90000"/>
          </a:bodyPr>
          <a:lstStyle/>
          <a:p>
            <a:r>
              <a:rPr lang="en-US" sz="3600" b="1" dirty="0" smtClean="0"/>
              <a:t/>
            </a:r>
            <a:br>
              <a:rPr lang="en-US" sz="3600" b="1" dirty="0" smtClean="0"/>
            </a:br>
            <a:r>
              <a:rPr lang="en-US" sz="3600" b="1" dirty="0" smtClean="0"/>
              <a:t>Step </a:t>
            </a:r>
            <a:r>
              <a:rPr lang="en-US" sz="3600" b="1" dirty="0"/>
              <a:t>1: </a:t>
            </a:r>
            <a:r>
              <a:rPr lang="en-US" sz="3600" dirty="0"/>
              <a:t>The list of </a:t>
            </a:r>
            <a:r>
              <a:rPr lang="en-US" sz="3600" b="1" i="1" dirty="0"/>
              <a:t>distinct terms</a:t>
            </a:r>
            <a:r>
              <a:rPr lang="en-US" sz="3600" dirty="0"/>
              <a:t> in all five documents </a:t>
            </a:r>
            <a:r>
              <a:rPr lang="en-US" sz="3600" dirty="0" smtClean="0"/>
              <a:t> </a:t>
            </a:r>
            <a:r>
              <a:rPr lang="en-US" dirty="0"/>
              <a:t/>
            </a:r>
            <a:br>
              <a:rPr lang="en-US" dirty="0"/>
            </a:br>
            <a:endParaRPr lang="en-US" dirty="0"/>
          </a:p>
        </p:txBody>
      </p:sp>
      <p:sp>
        <p:nvSpPr>
          <p:cNvPr id="3" name="Content Placeholder 2"/>
          <p:cNvSpPr>
            <a:spLocks noGrp="1"/>
          </p:cNvSpPr>
          <p:nvPr>
            <p:ph idx="1"/>
          </p:nvPr>
        </p:nvSpPr>
        <p:spPr>
          <a:xfrm>
            <a:off x="0" y="1199213"/>
            <a:ext cx="9144000" cy="5366479"/>
          </a:xfrm>
        </p:spPr>
        <p:txBody>
          <a:bodyPr>
            <a:normAutofit fontScale="92500" lnSpcReduction="10000"/>
          </a:bodyPr>
          <a:lstStyle/>
          <a:p>
            <a:pPr algn="just"/>
            <a:r>
              <a:rPr lang="en-US" sz="2400" dirty="0"/>
              <a:t>[Coach, play, referee, game, mistake, ball, win, World, Cup, quarter, final, tournament, team, extra, time, win, line, meet, score, lose, semi, people, </a:t>
            </a:r>
            <a:r>
              <a:rPr lang="en-US" sz="2400" dirty="0" smtClean="0"/>
              <a:t>match</a:t>
            </a:r>
            <a:r>
              <a:rPr lang="en-US" sz="2400" dirty="0"/>
              <a:t>, unhappy linesman</a:t>
            </a:r>
            <a:r>
              <a:rPr lang="en-US" sz="2400" dirty="0" smtClean="0"/>
              <a:t>]</a:t>
            </a:r>
          </a:p>
          <a:p>
            <a:r>
              <a:rPr lang="en-US" sz="2400" dirty="0"/>
              <a:t>After removing those terms that have less than 2 occurrences in all documents, the list is</a:t>
            </a:r>
          </a:p>
          <a:p>
            <a:pPr>
              <a:buNone/>
            </a:pPr>
            <a:r>
              <a:rPr lang="en-US" sz="2400" dirty="0" smtClean="0"/>
              <a:t> </a:t>
            </a:r>
          </a:p>
          <a:p>
            <a:pPr>
              <a:buNone/>
            </a:pPr>
            <a:r>
              <a:rPr lang="en-US" sz="2400" b="1" dirty="0"/>
              <a:t> </a:t>
            </a:r>
            <a:r>
              <a:rPr lang="en-US" sz="2400" b="1" dirty="0" smtClean="0"/>
              <a:t>      [</a:t>
            </a:r>
            <a:r>
              <a:rPr lang="en-US" sz="2400" b="1" dirty="0"/>
              <a:t>Referee, World, cup, tournament, quarter, final, score, win, game, goal</a:t>
            </a:r>
            <a:r>
              <a:rPr lang="en-US" sz="2400" b="1" dirty="0" smtClean="0"/>
              <a:t>]</a:t>
            </a:r>
          </a:p>
          <a:p>
            <a:pPr>
              <a:buNone/>
            </a:pPr>
            <a:endParaRPr lang="en-US" sz="2400" dirty="0"/>
          </a:p>
          <a:p>
            <a:pPr algn="just"/>
            <a:r>
              <a:rPr lang="en-US" sz="2600" dirty="0"/>
              <a:t>Generate binary occurrence matrix </a:t>
            </a:r>
            <a:r>
              <a:rPr lang="en-US" sz="2600" i="1" dirty="0"/>
              <a:t>B</a:t>
            </a:r>
            <a:r>
              <a:rPr lang="en-US" sz="2600" dirty="0"/>
              <a:t> of size </a:t>
            </a:r>
            <a:r>
              <a:rPr lang="en-US" sz="2600" i="1" dirty="0" err="1"/>
              <a:t>m</a:t>
            </a:r>
            <a:r>
              <a:rPr lang="en-US" sz="2600" dirty="0" err="1"/>
              <a:t>×</a:t>
            </a:r>
            <a:r>
              <a:rPr lang="en-US" sz="2600" i="1" dirty="0" err="1"/>
              <a:t>n</a:t>
            </a:r>
            <a:r>
              <a:rPr lang="en-US" sz="2600" dirty="0"/>
              <a:t> where each element </a:t>
            </a:r>
            <a:r>
              <a:rPr lang="en-US" sz="2600" i="1" dirty="0" err="1"/>
              <a:t>b</a:t>
            </a:r>
            <a:r>
              <a:rPr lang="en-US" sz="2600" i="1" baseline="-25000" dirty="0" err="1"/>
              <a:t>ij</a:t>
            </a:r>
            <a:r>
              <a:rPr lang="en-US" sz="2600" dirty="0"/>
              <a:t> contains a binary </a:t>
            </a:r>
            <a:r>
              <a:rPr lang="en-US" sz="2600" dirty="0" smtClean="0"/>
              <a:t>indicator </a:t>
            </a:r>
            <a:r>
              <a:rPr lang="en-US" sz="2600" dirty="0"/>
              <a:t>whether the term </a:t>
            </a:r>
            <a:r>
              <a:rPr lang="en-US" sz="2600" i="1" dirty="0" err="1"/>
              <a:t>t</a:t>
            </a:r>
            <a:r>
              <a:rPr lang="en-US" sz="2600" i="1" baseline="-25000" dirty="0" err="1"/>
              <a:t>j</a:t>
            </a:r>
            <a:r>
              <a:rPr lang="en-US" sz="2600" dirty="0"/>
              <a:t> is present in document </a:t>
            </a:r>
            <a:r>
              <a:rPr lang="en-US" sz="2600" i="1" dirty="0" err="1"/>
              <a:t>d</a:t>
            </a:r>
            <a:r>
              <a:rPr lang="en-US" sz="2600" i="1" baseline="-25000" dirty="0" err="1"/>
              <a:t>i</a:t>
            </a:r>
            <a:r>
              <a:rPr lang="en-US" sz="2600" dirty="0"/>
              <a:t> or not i.e. </a:t>
            </a:r>
            <a:endParaRPr lang="en-US" sz="2600" b="1" dirty="0"/>
          </a:p>
          <a:p>
            <a:pPr>
              <a:buNone/>
            </a:pPr>
            <a:r>
              <a:rPr lang="en-US" sz="2400" b="1" i="1" dirty="0" smtClean="0"/>
              <a:t>		</a:t>
            </a:r>
          </a:p>
          <a:p>
            <a:pPr>
              <a:buNone/>
            </a:pPr>
            <a:r>
              <a:rPr lang="en-US" sz="2400" b="1" i="1" dirty="0"/>
              <a:t>	</a:t>
            </a:r>
            <a:r>
              <a:rPr lang="en-US" sz="2400" b="1" i="1" dirty="0" smtClean="0"/>
              <a:t>			</a:t>
            </a:r>
            <a:r>
              <a:rPr lang="en-US" sz="2400" b="1" i="1" dirty="0" err="1" smtClean="0"/>
              <a:t>b</a:t>
            </a:r>
            <a:r>
              <a:rPr lang="en-US" sz="2400" b="1" i="1" baseline="-25000" dirty="0" err="1" smtClean="0"/>
              <a:t>ij</a:t>
            </a:r>
            <a:r>
              <a:rPr lang="en-US" sz="2400" dirty="0" smtClean="0"/>
              <a:t> =   </a:t>
            </a:r>
            <a:endParaRPr lang="en-US" sz="2400" dirty="0"/>
          </a:p>
          <a:p>
            <a:pPr algn="just">
              <a:buNone/>
            </a:pPr>
            <a:endParaRPr lang="en-US" sz="2400" dirty="0"/>
          </a:p>
          <a:p>
            <a:pPr algn="just">
              <a:buNone/>
            </a:pPr>
            <a:r>
              <a:rPr lang="en-US" sz="2400" dirty="0" smtClean="0"/>
              <a:t>          </a:t>
            </a:r>
            <a:endParaRPr lang="en-US" sz="2400" dirty="0"/>
          </a:p>
          <a:p>
            <a:pPr>
              <a:buNone/>
            </a:pPr>
            <a:endParaRPr lang="en-US" sz="2400" dirty="0"/>
          </a:p>
          <a:p>
            <a:pPr algn="just"/>
            <a:endParaRPr lang="en-US" sz="2400" dirty="0"/>
          </a:p>
        </p:txBody>
      </p:sp>
      <p:sp>
        <p:nvSpPr>
          <p:cNvPr id="174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74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5822" y="5021705"/>
            <a:ext cx="3765623" cy="80946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endParaRPr lang="en-US" dirty="0" smtClean="0"/>
          </a:p>
          <a:p>
            <a:pPr lvl="1">
              <a:buNone/>
            </a:pPr>
            <a:r>
              <a:rPr lang="en-US" dirty="0" smtClean="0"/>
              <a:t>			</a:t>
            </a:r>
            <a:r>
              <a:rPr lang="en-US" dirty="0"/>
              <a:t> B = </a:t>
            </a:r>
            <a:endParaRPr lang="en-US" dirty="0" smtClean="0"/>
          </a:p>
          <a:p>
            <a:pPr lvl="1">
              <a:buNone/>
            </a:pPr>
            <a:endParaRPr lang="en-US" dirty="0"/>
          </a:p>
          <a:p>
            <a:pPr lvl="1">
              <a:buNone/>
            </a:pPr>
            <a:endParaRPr lang="en-US" dirty="0"/>
          </a:p>
          <a:p>
            <a:pPr lvl="1" indent="-682625">
              <a:buNone/>
            </a:pPr>
            <a:endParaRPr lang="en-US" dirty="0" smtClean="0"/>
          </a:p>
          <a:p>
            <a:pPr lvl="1" indent="-682625">
              <a:buNone/>
            </a:pPr>
            <a:endParaRPr lang="en-US" dirty="0" smtClean="0"/>
          </a:p>
          <a:p>
            <a:pPr lvl="1" indent="-682625">
              <a:buNone/>
            </a:pPr>
            <a:endParaRPr lang="en-US" dirty="0"/>
          </a:p>
          <a:p>
            <a:pPr lvl="1" indent="-682625">
              <a:buNone/>
            </a:pPr>
            <a:r>
              <a:rPr lang="en-US" dirty="0" smtClean="0"/>
              <a:t>Calculate the </a:t>
            </a:r>
            <a:r>
              <a:rPr lang="en-US" dirty="0" err="1" smtClean="0"/>
              <a:t>Jaccard</a:t>
            </a:r>
            <a:r>
              <a:rPr lang="en-US" dirty="0" smtClean="0"/>
              <a:t> coefficient for each pair of terms</a:t>
            </a:r>
          </a:p>
          <a:p>
            <a:pPr lvl="1" indent="-682625">
              <a:buNone/>
            </a:pPr>
            <a:endParaRPr lang="en-US" dirty="0"/>
          </a:p>
          <a:p>
            <a:pPr lvl="1" indent="-682625">
              <a:buNone/>
            </a:pPr>
            <a:r>
              <a:rPr lang="en-US" dirty="0" smtClean="0"/>
              <a:t>	</a:t>
            </a:r>
            <a:r>
              <a:rPr lang="en-US" dirty="0" err="1" smtClean="0"/>
              <a:t>Jaccard</a:t>
            </a:r>
            <a:r>
              <a:rPr lang="en-US" dirty="0" smtClean="0"/>
              <a:t>(t</a:t>
            </a:r>
            <a:r>
              <a:rPr lang="en-US" baseline="-25000" dirty="0" smtClean="0"/>
              <a:t>1</a:t>
            </a:r>
            <a:r>
              <a:rPr lang="en-US" dirty="0" smtClean="0"/>
              <a:t>,t</a:t>
            </a:r>
            <a:r>
              <a:rPr lang="en-US" baseline="-25000" dirty="0" smtClean="0"/>
              <a:t>2</a:t>
            </a:r>
            <a:r>
              <a:rPr lang="en-US" dirty="0" smtClean="0"/>
              <a:t>)</a:t>
            </a:r>
            <a:r>
              <a:rPr lang="en-US" b="1" dirty="0" smtClean="0"/>
              <a:t> = </a:t>
            </a:r>
          </a:p>
          <a:p>
            <a:pPr lvl="1" indent="-682625">
              <a:buNone/>
            </a:pPr>
            <a:endParaRPr lang="en-US" b="1" dirty="0" smtClean="0"/>
          </a:p>
          <a:p>
            <a:pPr lvl="1" indent="-682625">
              <a:buNone/>
            </a:pPr>
            <a:endParaRPr lang="en-US" b="1" dirty="0"/>
          </a:p>
          <a:p>
            <a:pPr lvl="1" indent="-682625">
              <a:buNone/>
            </a:pPr>
            <a:r>
              <a:rPr lang="en-US" b="1" dirty="0" smtClean="0"/>
              <a:t> </a:t>
            </a:r>
            <a:r>
              <a:rPr lang="en-US" dirty="0"/>
              <a:t>H(t</a:t>
            </a:r>
            <a:r>
              <a:rPr lang="en-US" baseline="-25000" dirty="0"/>
              <a:t>1</a:t>
            </a:r>
            <a:r>
              <a:rPr lang="en-US" dirty="0"/>
              <a:t>) = number of occurrences of term t</a:t>
            </a:r>
            <a:r>
              <a:rPr lang="en-US" baseline="-25000" dirty="0"/>
              <a:t>1</a:t>
            </a:r>
            <a:r>
              <a:rPr lang="en-US" dirty="0"/>
              <a:t> in all five documents =</a:t>
            </a:r>
            <a:r>
              <a:rPr lang="en-US" dirty="0" smtClean="0"/>
              <a:t>3</a:t>
            </a:r>
          </a:p>
          <a:p>
            <a:pPr lvl="1" indent="-682625">
              <a:buNone/>
            </a:pPr>
            <a:r>
              <a:rPr lang="en-US" dirty="0"/>
              <a:t>H(t</a:t>
            </a:r>
            <a:r>
              <a:rPr lang="en-US" baseline="-25000" dirty="0"/>
              <a:t>2</a:t>
            </a:r>
            <a:r>
              <a:rPr lang="en-US" dirty="0"/>
              <a:t>) = number of  occurrences of term t</a:t>
            </a:r>
            <a:r>
              <a:rPr lang="en-US" baseline="-25000" dirty="0"/>
              <a:t>2</a:t>
            </a:r>
            <a:r>
              <a:rPr lang="en-US" dirty="0"/>
              <a:t> in all five documents =</a:t>
            </a:r>
            <a:r>
              <a:rPr lang="en-US" dirty="0" smtClean="0"/>
              <a:t>4</a:t>
            </a:r>
          </a:p>
          <a:p>
            <a:pPr lvl="1" indent="-682625">
              <a:buNone/>
            </a:pPr>
            <a:r>
              <a:rPr lang="en-US" dirty="0"/>
              <a:t>H </a:t>
            </a:r>
            <a:r>
              <a:rPr lang="en-US" dirty="0" smtClean="0"/>
              <a:t>              =    number </a:t>
            </a:r>
            <a:r>
              <a:rPr lang="en-US" dirty="0"/>
              <a:t>of co-occurrences of term t</a:t>
            </a:r>
            <a:r>
              <a:rPr lang="en-US" baseline="-25000" dirty="0"/>
              <a:t>1</a:t>
            </a:r>
            <a:r>
              <a:rPr lang="en-US" dirty="0"/>
              <a:t> and t</a:t>
            </a:r>
            <a:r>
              <a:rPr lang="en-US" baseline="-25000" dirty="0"/>
              <a:t>2</a:t>
            </a:r>
            <a:r>
              <a:rPr lang="en-US" dirty="0"/>
              <a:t> in all five documents = 2</a:t>
            </a:r>
            <a:endParaRPr lang="en-US" dirty="0" smtClean="0"/>
          </a:p>
          <a:p>
            <a:pPr lvl="1" indent="-682625">
              <a:buNone/>
            </a:pPr>
            <a:r>
              <a:rPr lang="en-US" dirty="0" smtClean="0"/>
              <a:t> </a:t>
            </a:r>
          </a:p>
          <a:p>
            <a:pPr lvl="1" indent="-682625">
              <a:buNone/>
            </a:pPr>
            <a:endParaRPr lang="en-US" dirty="0" smtClean="0"/>
          </a:p>
          <a:p>
            <a:pPr lvl="2">
              <a:buNone/>
            </a:pPr>
            <a:r>
              <a:rPr lang="en-US" dirty="0"/>
              <a:t>	</a:t>
            </a:r>
            <a:r>
              <a:rPr lang="en-US" dirty="0" smtClean="0"/>
              <a:t>	</a:t>
            </a:r>
            <a:endParaRPr lang="en-US" dirty="0"/>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82846" y="1499017"/>
            <a:ext cx="2893102" cy="1753848"/>
          </a:xfrm>
          <a:prstGeom prst="rect">
            <a:avLst/>
          </a:prstGeom>
          <a:noFill/>
        </p:spPr>
      </p:pic>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628258" y="3957402"/>
            <a:ext cx="2727571" cy="614596"/>
          </a:xfrm>
          <a:prstGeom prst="rect">
            <a:avLst/>
          </a:prstGeom>
          <a:noFill/>
        </p:spPr>
      </p:pic>
      <p:sp>
        <p:nvSpPr>
          <p:cNvPr id="204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8"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34518" y="5546361"/>
            <a:ext cx="552450" cy="1809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gn="ctr">
              <a:spcBef>
                <a:spcPts val="0"/>
              </a:spcBef>
              <a:spcAft>
                <a:spcPts val="0"/>
              </a:spcAft>
            </a:pPr>
            <a:r>
              <a:rPr lang="en-US" dirty="0" err="1" smtClean="0">
                <a:latin typeface="Times New Roman"/>
                <a:ea typeface="Times New Roman"/>
              </a:rPr>
              <a:t>Jaccard</a:t>
            </a:r>
            <a:r>
              <a:rPr lang="en-US" dirty="0" smtClean="0">
                <a:latin typeface="Times New Roman"/>
                <a:ea typeface="Times New Roman"/>
              </a:rPr>
              <a:t>(t</a:t>
            </a:r>
            <a:r>
              <a:rPr lang="en-US" baseline="-25000" dirty="0" smtClean="0">
                <a:latin typeface="Times New Roman"/>
                <a:ea typeface="Times New Roman"/>
              </a:rPr>
              <a:t>1</a:t>
            </a:r>
            <a:r>
              <a:rPr lang="en-US" dirty="0" smtClean="0">
                <a:latin typeface="Times New Roman"/>
                <a:ea typeface="Times New Roman"/>
              </a:rPr>
              <a:t>,t</a:t>
            </a:r>
            <a:r>
              <a:rPr lang="en-US" baseline="-25000" dirty="0" smtClean="0">
                <a:latin typeface="Times New Roman"/>
                <a:ea typeface="Times New Roman"/>
              </a:rPr>
              <a:t>2</a:t>
            </a:r>
            <a:r>
              <a:rPr lang="en-US" dirty="0" smtClean="0">
                <a:latin typeface="Times New Roman"/>
                <a:ea typeface="Times New Roman"/>
              </a:rPr>
              <a:t>)  =                  =   0.40</a:t>
            </a:r>
          </a:p>
          <a:p>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916774" y="1469036"/>
            <a:ext cx="813997" cy="85444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sz="2800" dirty="0" err="1"/>
              <a:t>Jaccard</a:t>
            </a:r>
            <a:r>
              <a:rPr lang="en-US" sz="2800" dirty="0"/>
              <a:t> Coefficient for all pair of distinct term can be calculated and represented by matrix </a:t>
            </a:r>
            <a:r>
              <a:rPr lang="en-US" sz="2800" i="1" dirty="0"/>
              <a:t>J</a:t>
            </a:r>
            <a:r>
              <a:rPr lang="en-US" sz="2800" dirty="0"/>
              <a:t> of size </a:t>
            </a:r>
            <a:r>
              <a:rPr lang="en-US" sz="2800" i="1" dirty="0" err="1"/>
              <a:t>n</a:t>
            </a:r>
            <a:r>
              <a:rPr lang="en-US" sz="2800" dirty="0" err="1"/>
              <a:t>×</a:t>
            </a:r>
            <a:r>
              <a:rPr lang="en-US" sz="2800" i="1" dirty="0" err="1"/>
              <a:t>n</a:t>
            </a:r>
            <a:endParaRPr lang="en-US" sz="2800" dirty="0"/>
          </a:p>
          <a:p>
            <a:pPr>
              <a:buNone/>
            </a:pPr>
            <a:endParaRPr lang="en-US" dirty="0" smtClean="0"/>
          </a:p>
          <a:p>
            <a:pPr>
              <a:buNone/>
            </a:pPr>
            <a:endParaRPr lang="en-US" dirty="0"/>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25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63711" y="2683239"/>
            <a:ext cx="5486400" cy="2683239"/>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algn="just"/>
            <a:r>
              <a:rPr lang="en-US" sz="2400" dirty="0"/>
              <a:t>Combine the pair of terms using, Maximum </a:t>
            </a:r>
            <a:r>
              <a:rPr lang="en-US" sz="2400" dirty="0" err="1"/>
              <a:t>Jaccard</a:t>
            </a:r>
            <a:r>
              <a:rPr lang="en-US" sz="2400" dirty="0"/>
              <a:t> </a:t>
            </a:r>
            <a:r>
              <a:rPr lang="en-US" sz="2400" dirty="0" smtClean="0"/>
              <a:t>coefficient. </a:t>
            </a:r>
          </a:p>
          <a:p>
            <a:pPr>
              <a:buNone/>
            </a:pPr>
            <a:endParaRPr lang="en-US" sz="2400" dirty="0"/>
          </a:p>
          <a:p>
            <a:pPr>
              <a:buNone/>
            </a:pPr>
            <a:r>
              <a:rPr lang="en-US" sz="2400" b="1" dirty="0" smtClean="0"/>
              <a:t>Semantically </a:t>
            </a:r>
            <a:r>
              <a:rPr lang="en-US" sz="2400" b="1" dirty="0"/>
              <a:t>Related terms</a:t>
            </a:r>
            <a:endParaRPr lang="en-US" sz="2400" dirty="0"/>
          </a:p>
          <a:p>
            <a:pPr>
              <a:buNone/>
            </a:pPr>
            <a:r>
              <a:rPr lang="en-US" sz="2400" b="1" dirty="0"/>
              <a:t>1.00</a:t>
            </a:r>
            <a:endParaRPr lang="en-US" sz="2400" dirty="0"/>
          </a:p>
          <a:p>
            <a:pPr>
              <a:buNone/>
            </a:pPr>
            <a:r>
              <a:rPr lang="en-US" sz="2400" dirty="0"/>
              <a:t>world,  cup</a:t>
            </a:r>
          </a:p>
          <a:p>
            <a:pPr>
              <a:buNone/>
            </a:pPr>
            <a:r>
              <a:rPr lang="en-US" sz="2400" b="1" dirty="0"/>
              <a:t>1.00</a:t>
            </a:r>
            <a:endParaRPr lang="en-US" sz="2400" dirty="0"/>
          </a:p>
          <a:p>
            <a:pPr>
              <a:buNone/>
            </a:pPr>
            <a:r>
              <a:rPr lang="en-US" sz="2400" dirty="0"/>
              <a:t>quarter,  score</a:t>
            </a:r>
          </a:p>
          <a:p>
            <a:pPr>
              <a:buNone/>
            </a:pPr>
            <a:r>
              <a:rPr lang="en-US" sz="2400" b="1" dirty="0"/>
              <a:t>1.00</a:t>
            </a:r>
            <a:endParaRPr lang="en-US" sz="2400" dirty="0"/>
          </a:p>
          <a:p>
            <a:pPr>
              <a:buNone/>
            </a:pPr>
            <a:r>
              <a:rPr lang="en-US" sz="2400" dirty="0" smtClean="0"/>
              <a:t>final</a:t>
            </a:r>
            <a:r>
              <a:rPr lang="en-US" sz="2400" dirty="0"/>
              <a:t>,  world,  cup</a:t>
            </a:r>
          </a:p>
          <a:p>
            <a:pPr>
              <a:buNone/>
            </a:pPr>
            <a:r>
              <a:rPr lang="en-US" sz="2400" b="1" dirty="0"/>
              <a:t>0.75</a:t>
            </a:r>
            <a:endParaRPr lang="en-US" sz="2400" dirty="0"/>
          </a:p>
          <a:p>
            <a:pPr>
              <a:buNone/>
            </a:pPr>
            <a:r>
              <a:rPr lang="en-US" sz="2400" dirty="0"/>
              <a:t>quarter,  score,  final,  world,  cup</a:t>
            </a:r>
          </a:p>
          <a:p>
            <a:pPr>
              <a:buNone/>
            </a:pPr>
            <a:r>
              <a:rPr lang="en-US" sz="2400" b="1" dirty="0"/>
              <a:t>0.67</a:t>
            </a:r>
            <a:endParaRPr lang="en-US" sz="2400" dirty="0"/>
          </a:p>
          <a:p>
            <a:pPr>
              <a:buNone/>
            </a:pPr>
            <a:r>
              <a:rPr lang="en-US" sz="2400" dirty="0"/>
              <a:t>win,  game</a:t>
            </a:r>
          </a:p>
          <a:p>
            <a:pPr>
              <a:buNone/>
            </a:pPr>
            <a:endParaRPr lang="en-US" sz="2400" b="1" dirty="0" smtClean="0"/>
          </a:p>
          <a:p>
            <a:pPr>
              <a:buNone/>
            </a:pPr>
            <a:r>
              <a:rPr lang="en-US" sz="2400" b="1" dirty="0" smtClean="0"/>
              <a:t>0.50</a:t>
            </a:r>
            <a:endParaRPr lang="en-US" sz="2400" dirty="0"/>
          </a:p>
          <a:p>
            <a:pPr>
              <a:buNone/>
            </a:pPr>
            <a:r>
              <a:rPr lang="en-US" sz="2400" dirty="0"/>
              <a:t>Referee,  win,  game</a:t>
            </a:r>
          </a:p>
          <a:p>
            <a:pPr>
              <a:buNone/>
            </a:pPr>
            <a:endParaRPr lang="en-US" sz="2400" b="1" dirty="0" smtClean="0"/>
          </a:p>
          <a:p>
            <a:pPr>
              <a:buNone/>
            </a:pPr>
            <a:r>
              <a:rPr lang="en-US" sz="2400" b="1" dirty="0" smtClean="0"/>
              <a:t>0.25</a:t>
            </a:r>
            <a:endParaRPr lang="en-US" sz="2400" dirty="0"/>
          </a:p>
          <a:p>
            <a:pPr>
              <a:buNone/>
            </a:pPr>
            <a:r>
              <a:rPr lang="en-US" sz="2400" dirty="0"/>
              <a:t>tournament,  Referee,  win,  game</a:t>
            </a:r>
          </a:p>
          <a:p>
            <a:pPr algn="just"/>
            <a:endParaRPr lang="en-US" sz="2400" dirty="0"/>
          </a:p>
          <a:p>
            <a:pPr algn="just"/>
            <a:endParaRPr lang="en-US" sz="2400"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565"/>
          </a:xfrm>
        </p:spPr>
        <p:txBody>
          <a:bodyPr>
            <a:normAutofit/>
          </a:bodyPr>
          <a:lstStyle/>
          <a:p>
            <a:r>
              <a:rPr lang="en-US" sz="2400" dirty="0" smtClean="0"/>
              <a:t>Using Maximum Correlation coefficient of pattern length 3</a:t>
            </a:r>
            <a:br>
              <a:rPr lang="en-US" sz="2400" dirty="0" smtClean="0"/>
            </a:br>
            <a:endParaRPr lang="en-US" sz="2400" dirty="0"/>
          </a:p>
        </p:txBody>
      </p:sp>
      <p:sp>
        <p:nvSpPr>
          <p:cNvPr id="3" name="Content Placeholder 2"/>
          <p:cNvSpPr>
            <a:spLocks noGrp="1"/>
          </p:cNvSpPr>
          <p:nvPr>
            <p:ph idx="1"/>
          </p:nvPr>
        </p:nvSpPr>
        <p:spPr>
          <a:xfrm>
            <a:off x="457200" y="1600200"/>
            <a:ext cx="8229600" cy="5070423"/>
          </a:xfrm>
        </p:spPr>
        <p:txBody>
          <a:bodyPr>
            <a:normAutofit fontScale="77500" lnSpcReduction="20000"/>
          </a:bodyPr>
          <a:lstStyle/>
          <a:p>
            <a:pPr marL="0" marR="0">
              <a:lnSpc>
                <a:spcPct val="150000"/>
              </a:lnSpc>
              <a:spcBef>
                <a:spcPts val="0"/>
              </a:spcBef>
              <a:spcAft>
                <a:spcPts val="0"/>
              </a:spcAft>
              <a:buNone/>
            </a:pPr>
            <a:r>
              <a:rPr lang="en-US" b="1" dirty="0" smtClean="0">
                <a:latin typeface="Times New Roman"/>
                <a:ea typeface="Times New Roman"/>
              </a:rPr>
              <a:t>Patterns                               Maximum Correlation</a:t>
            </a:r>
          </a:p>
          <a:p>
            <a:pPr marL="0" marR="0" algn="ctr">
              <a:spcBef>
                <a:spcPts val="0"/>
              </a:spcBef>
              <a:spcAft>
                <a:spcPts val="0"/>
              </a:spcAft>
            </a:pPr>
            <a:r>
              <a:rPr lang="en-US" b="1" dirty="0" smtClean="0">
                <a:latin typeface="Times New Roman"/>
                <a:ea typeface="Times New Roman"/>
              </a:rPr>
              <a:t>0.84</a:t>
            </a:r>
            <a:endParaRPr lang="en-US" sz="2000" dirty="0" smtClean="0">
              <a:latin typeface="Courier New"/>
              <a:ea typeface="Times New Roman"/>
            </a:endParaRPr>
          </a:p>
          <a:p>
            <a:pPr marL="0" marR="0">
              <a:spcBef>
                <a:spcPts val="0"/>
              </a:spcBef>
              <a:spcAft>
                <a:spcPts val="0"/>
              </a:spcAft>
            </a:pPr>
            <a:r>
              <a:rPr lang="en-US" dirty="0" smtClean="0">
                <a:latin typeface="Times New Roman"/>
                <a:ea typeface="Times New Roman"/>
              </a:rPr>
              <a:t>shot, cross, touch</a:t>
            </a:r>
            <a:endParaRPr lang="en-US" sz="2000" dirty="0" smtClean="0">
              <a:latin typeface="Courier New"/>
              <a:ea typeface="Times New Roman"/>
            </a:endParaRPr>
          </a:p>
          <a:p>
            <a:pPr marL="0" marR="0" algn="ctr">
              <a:spcBef>
                <a:spcPts val="0"/>
              </a:spcBef>
              <a:spcAft>
                <a:spcPts val="0"/>
              </a:spcAft>
            </a:pPr>
            <a:r>
              <a:rPr lang="en-US" b="1" dirty="0" smtClean="0">
                <a:latin typeface="Times New Roman"/>
                <a:ea typeface="Times New Roman"/>
              </a:rPr>
              <a:t>0.76</a:t>
            </a:r>
            <a:endParaRPr lang="en-US" sz="2000" dirty="0" smtClean="0">
              <a:latin typeface="Courier New"/>
              <a:ea typeface="Times New Roman"/>
            </a:endParaRPr>
          </a:p>
          <a:p>
            <a:pPr marL="0" marR="0">
              <a:spcBef>
                <a:spcPts val="0"/>
              </a:spcBef>
              <a:spcAft>
                <a:spcPts val="0"/>
              </a:spcAft>
            </a:pPr>
            <a:r>
              <a:rPr lang="en-US" dirty="0" smtClean="0">
                <a:latin typeface="Times New Roman"/>
                <a:ea typeface="Times New Roman"/>
              </a:rPr>
              <a:t>area, hit, net</a:t>
            </a:r>
            <a:endParaRPr lang="en-US" sz="2000" dirty="0" smtClean="0">
              <a:latin typeface="Courier New"/>
              <a:ea typeface="Times New Roman"/>
            </a:endParaRPr>
          </a:p>
          <a:p>
            <a:pPr marL="0" marR="0" algn="ctr">
              <a:spcBef>
                <a:spcPts val="0"/>
              </a:spcBef>
              <a:spcAft>
                <a:spcPts val="0"/>
              </a:spcAft>
            </a:pPr>
            <a:r>
              <a:rPr lang="en-US" b="1" dirty="0" smtClean="0">
                <a:latin typeface="Times New Roman"/>
                <a:ea typeface="Times New Roman"/>
              </a:rPr>
              <a:t>0.62</a:t>
            </a:r>
            <a:endParaRPr lang="en-US" sz="2000" dirty="0" smtClean="0">
              <a:latin typeface="Courier New"/>
              <a:ea typeface="Times New Roman"/>
            </a:endParaRPr>
          </a:p>
          <a:p>
            <a:pPr marL="0" marR="0">
              <a:spcBef>
                <a:spcPts val="0"/>
              </a:spcBef>
              <a:spcAft>
                <a:spcPts val="0"/>
              </a:spcAft>
            </a:pPr>
            <a:r>
              <a:rPr lang="en-US" dirty="0" smtClean="0">
                <a:latin typeface="Times New Roman"/>
                <a:ea typeface="Times New Roman"/>
              </a:rPr>
              <a:t>goalkeeper, chance, pass</a:t>
            </a:r>
            <a:endParaRPr lang="en-US" sz="2000" dirty="0" smtClean="0">
              <a:latin typeface="Courier New"/>
              <a:ea typeface="Times New Roman"/>
            </a:endParaRPr>
          </a:p>
          <a:p>
            <a:pPr marL="0" marR="0" algn="ctr">
              <a:spcBef>
                <a:spcPts val="0"/>
              </a:spcBef>
              <a:spcAft>
                <a:spcPts val="0"/>
              </a:spcAft>
            </a:pPr>
            <a:r>
              <a:rPr lang="en-US" b="1" dirty="0" smtClean="0">
                <a:latin typeface="Times New Roman"/>
                <a:ea typeface="Times New Roman"/>
              </a:rPr>
              <a:t>0.59</a:t>
            </a:r>
            <a:endParaRPr lang="en-US" sz="2000" dirty="0" smtClean="0">
              <a:latin typeface="Courier New"/>
              <a:ea typeface="Times New Roman"/>
            </a:endParaRPr>
          </a:p>
          <a:p>
            <a:pPr marL="0" marR="0">
              <a:spcBef>
                <a:spcPts val="0"/>
              </a:spcBef>
              <a:spcAft>
                <a:spcPts val="0"/>
              </a:spcAft>
            </a:pPr>
            <a:r>
              <a:rPr lang="en-US" dirty="0" smtClean="0">
                <a:latin typeface="Times New Roman"/>
                <a:ea typeface="Times New Roman"/>
              </a:rPr>
              <a:t>referee, replays, offside</a:t>
            </a:r>
            <a:endParaRPr lang="en-US" sz="2000" dirty="0" smtClean="0">
              <a:latin typeface="Courier New"/>
              <a:ea typeface="Times New Roman"/>
            </a:endParaRPr>
          </a:p>
          <a:p>
            <a:pPr marL="0" marR="0" algn="ctr">
              <a:spcBef>
                <a:spcPts val="0"/>
              </a:spcBef>
              <a:spcAft>
                <a:spcPts val="0"/>
              </a:spcAft>
            </a:pPr>
            <a:r>
              <a:rPr lang="en-US" b="1" dirty="0" smtClean="0">
                <a:latin typeface="Times New Roman"/>
                <a:ea typeface="Times New Roman"/>
              </a:rPr>
              <a:t>0.59</a:t>
            </a:r>
            <a:endParaRPr lang="en-US" sz="2000" dirty="0" smtClean="0">
              <a:latin typeface="Courier New"/>
              <a:ea typeface="Times New Roman"/>
            </a:endParaRPr>
          </a:p>
          <a:p>
            <a:pPr marL="0" marR="0">
              <a:spcBef>
                <a:spcPts val="0"/>
              </a:spcBef>
              <a:spcAft>
                <a:spcPts val="0"/>
              </a:spcAft>
            </a:pPr>
            <a:r>
              <a:rPr lang="en-US" dirty="0" smtClean="0">
                <a:latin typeface="Times New Roman"/>
                <a:ea typeface="Times New Roman"/>
              </a:rPr>
              <a:t>appearance, kick, post</a:t>
            </a:r>
            <a:endParaRPr lang="en-US" sz="2000" dirty="0" smtClean="0">
              <a:latin typeface="Courier New"/>
              <a:ea typeface="Times New Roman"/>
            </a:endParaRPr>
          </a:p>
          <a:p>
            <a:pPr marL="0" marR="0" algn="ctr">
              <a:spcBef>
                <a:spcPts val="0"/>
              </a:spcBef>
              <a:spcAft>
                <a:spcPts val="0"/>
              </a:spcAft>
            </a:pPr>
            <a:r>
              <a:rPr lang="en-US" b="1" dirty="0" smtClean="0">
                <a:latin typeface="Times New Roman"/>
                <a:ea typeface="Times New Roman"/>
              </a:rPr>
              <a:t>0.58</a:t>
            </a:r>
            <a:endParaRPr lang="en-US" sz="2000" dirty="0" smtClean="0">
              <a:latin typeface="Courier New"/>
              <a:ea typeface="Times New Roman"/>
            </a:endParaRPr>
          </a:p>
          <a:p>
            <a:pPr marL="0" marR="0">
              <a:spcBef>
                <a:spcPts val="0"/>
              </a:spcBef>
              <a:spcAft>
                <a:spcPts val="0"/>
              </a:spcAft>
            </a:pPr>
            <a:r>
              <a:rPr lang="en-US" dirty="0" smtClean="0">
                <a:latin typeface="Times New Roman"/>
                <a:ea typeface="Times New Roman"/>
              </a:rPr>
              <a:t>scoring, goals, record</a:t>
            </a:r>
            <a:endParaRPr lang="en-US" sz="2000" dirty="0" smtClean="0">
              <a:latin typeface="Courier New"/>
              <a:ea typeface="Times New Roman"/>
            </a:endParaRPr>
          </a:p>
          <a:p>
            <a:pPr marL="0" marR="0" algn="ctr">
              <a:spcBef>
                <a:spcPts val="0"/>
              </a:spcBef>
              <a:spcAft>
                <a:spcPts val="0"/>
              </a:spcAft>
            </a:pPr>
            <a:r>
              <a:rPr lang="en-US" b="1" dirty="0" smtClean="0">
                <a:latin typeface="Times New Roman"/>
                <a:ea typeface="Times New Roman"/>
              </a:rPr>
              <a:t>0.52</a:t>
            </a:r>
            <a:endParaRPr lang="en-US" sz="2000" dirty="0" smtClean="0">
              <a:latin typeface="Courier New"/>
              <a:ea typeface="Times New Roman"/>
            </a:endParaRPr>
          </a:p>
          <a:p>
            <a:pPr marL="0" marR="0">
              <a:spcBef>
                <a:spcPts val="0"/>
              </a:spcBef>
              <a:spcAft>
                <a:spcPts val="0"/>
              </a:spcAft>
            </a:pPr>
            <a:r>
              <a:rPr lang="en-US" dirty="0" smtClean="0">
                <a:latin typeface="Times New Roman"/>
                <a:ea typeface="Times New Roman"/>
              </a:rPr>
              <a:t>pressure, goal, crossbar</a:t>
            </a:r>
            <a:endParaRPr lang="en-US" sz="2000" dirty="0" smtClean="0">
              <a:latin typeface="Courier New"/>
              <a:ea typeface="Times New Roman"/>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9683"/>
          </a:xfrm>
        </p:spPr>
        <p:txBody>
          <a:bodyPr>
            <a:normAutofit fontScale="90000"/>
          </a:bodyPr>
          <a:lstStyle/>
          <a:p>
            <a:r>
              <a:rPr lang="en-US" sz="2400" dirty="0" smtClean="0"/>
              <a:t>Using Maximum Correlation coefficient of pattern length 4</a:t>
            </a:r>
            <a:br>
              <a:rPr lang="en-US" sz="2400" dirty="0" smtClean="0"/>
            </a:br>
            <a:endParaRPr lang="en-US" sz="2400" dirty="0"/>
          </a:p>
        </p:txBody>
      </p:sp>
      <p:graphicFrame>
        <p:nvGraphicFramePr>
          <p:cNvPr id="4" name="Content Placeholder 3"/>
          <p:cNvGraphicFramePr>
            <a:graphicFrameLocks noGrp="1"/>
          </p:cNvGraphicFramePr>
          <p:nvPr>
            <p:ph idx="1"/>
          </p:nvPr>
        </p:nvGraphicFramePr>
        <p:xfrm>
          <a:off x="1723869" y="1588954"/>
          <a:ext cx="6625651" cy="4796855"/>
        </p:xfrm>
        <a:graphic>
          <a:graphicData uri="http://schemas.openxmlformats.org/drawingml/2006/table">
            <a:tbl>
              <a:tblPr/>
              <a:tblGrid>
                <a:gridCol w="2670268"/>
                <a:gridCol w="3955383"/>
              </a:tblGrid>
              <a:tr h="685265">
                <a:tc>
                  <a:txBody>
                    <a:bodyPr/>
                    <a:lstStyle/>
                    <a:p>
                      <a:pPr marL="0" marR="0" algn="ctr">
                        <a:lnSpc>
                          <a:spcPct val="150000"/>
                        </a:lnSpc>
                        <a:spcBef>
                          <a:spcPts val="0"/>
                        </a:spcBef>
                        <a:spcAft>
                          <a:spcPts val="0"/>
                        </a:spcAft>
                      </a:pPr>
                      <a:r>
                        <a:rPr lang="en-US" sz="1200" b="1" dirty="0">
                          <a:latin typeface="Times New Roman"/>
                          <a:ea typeface="Times New Roman"/>
                        </a:rPr>
                        <a:t>Maximum Correlation</a:t>
                      </a:r>
                      <a:endParaRPr lang="en-US" sz="1000" dirty="0">
                        <a:latin typeface="Courier New"/>
                        <a:ea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a:ea typeface="Times New Roman"/>
                        </a:rPr>
                        <a:t>Patterns</a:t>
                      </a:r>
                      <a:endParaRPr lang="en-US" sz="1000">
                        <a:latin typeface="Courier New"/>
                        <a:ea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685265">
                <a:tc>
                  <a:txBody>
                    <a:bodyPr/>
                    <a:lstStyle/>
                    <a:p>
                      <a:pPr marL="0" marR="0" algn="ctr">
                        <a:lnSpc>
                          <a:spcPct val="150000"/>
                        </a:lnSpc>
                        <a:spcBef>
                          <a:spcPts val="0"/>
                        </a:spcBef>
                        <a:spcAft>
                          <a:spcPts val="0"/>
                        </a:spcAft>
                      </a:pPr>
                      <a:r>
                        <a:rPr lang="en-US" sz="1600" b="1" dirty="0">
                          <a:latin typeface="Times New Roman"/>
                          <a:ea typeface="Times New Roman"/>
                        </a:rPr>
                        <a:t>0.83</a:t>
                      </a:r>
                      <a:endParaRPr lang="en-US" sz="1600" dirty="0">
                        <a:latin typeface="Courier New"/>
                        <a:ea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marL="0" marR="0">
                        <a:lnSpc>
                          <a:spcPct val="150000"/>
                        </a:lnSpc>
                        <a:spcBef>
                          <a:spcPts val="0"/>
                        </a:spcBef>
                        <a:spcAft>
                          <a:spcPts val="0"/>
                        </a:spcAft>
                      </a:pPr>
                      <a:r>
                        <a:rPr lang="en-US" sz="1600" dirty="0">
                          <a:latin typeface="Times New Roman"/>
                          <a:ea typeface="Times New Roman"/>
                        </a:rPr>
                        <a:t>hit, shot, cross, touch</a:t>
                      </a:r>
                      <a:endParaRPr lang="en-US" sz="1600" dirty="0">
                        <a:latin typeface="Courier New"/>
                        <a:ea typeface="Times New Roman"/>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r>
              <a:tr h="685265">
                <a:tc>
                  <a:txBody>
                    <a:bodyPr/>
                    <a:lstStyle/>
                    <a:p>
                      <a:pPr marL="0" marR="0" algn="ctr">
                        <a:lnSpc>
                          <a:spcPct val="150000"/>
                        </a:lnSpc>
                        <a:spcBef>
                          <a:spcPts val="0"/>
                        </a:spcBef>
                        <a:spcAft>
                          <a:spcPts val="0"/>
                        </a:spcAft>
                      </a:pPr>
                      <a:r>
                        <a:rPr lang="en-US" sz="1600" b="1" dirty="0">
                          <a:latin typeface="Times New Roman"/>
                          <a:ea typeface="Times New Roman"/>
                        </a:rPr>
                        <a:t>0.60</a:t>
                      </a:r>
                      <a:endParaRPr lang="en-US" sz="1600" dirty="0">
                        <a:latin typeface="Courier New"/>
                        <a:ea typeface="Times New Roman"/>
                      </a:endParaRPr>
                    </a:p>
                  </a:txBody>
                  <a:tcPr marL="68580" marR="68580" marT="0" marB="0">
                    <a:lnL>
                      <a:noFill/>
                    </a:lnL>
                    <a:lnR>
                      <a:noFill/>
                    </a:lnR>
                    <a:lnT>
                      <a:noFill/>
                    </a:lnT>
                    <a:lnB>
                      <a:noFill/>
                    </a:lnB>
                  </a:tcPr>
                </a:tc>
                <a:tc>
                  <a:txBody>
                    <a:bodyPr/>
                    <a:lstStyle/>
                    <a:p>
                      <a:pPr marL="0" marR="0">
                        <a:lnSpc>
                          <a:spcPct val="150000"/>
                        </a:lnSpc>
                        <a:spcBef>
                          <a:spcPts val="0"/>
                        </a:spcBef>
                        <a:spcAft>
                          <a:spcPts val="0"/>
                        </a:spcAft>
                      </a:pPr>
                      <a:r>
                        <a:rPr lang="en-US" sz="1600" dirty="0">
                          <a:latin typeface="Times New Roman"/>
                          <a:ea typeface="Times New Roman"/>
                        </a:rPr>
                        <a:t>kick, post, substitute, effort</a:t>
                      </a:r>
                      <a:endParaRPr lang="en-US" sz="1600" dirty="0">
                        <a:latin typeface="Courier New"/>
                        <a:ea typeface="Times New Roman"/>
                      </a:endParaRPr>
                    </a:p>
                  </a:txBody>
                  <a:tcPr marL="68580" marR="68580" marT="0" marB="0">
                    <a:lnL>
                      <a:noFill/>
                    </a:lnL>
                    <a:lnR>
                      <a:noFill/>
                    </a:lnR>
                    <a:lnT>
                      <a:noFill/>
                    </a:lnT>
                    <a:lnB>
                      <a:noFill/>
                    </a:lnB>
                  </a:tcPr>
                </a:tc>
              </a:tr>
              <a:tr h="685265">
                <a:tc>
                  <a:txBody>
                    <a:bodyPr/>
                    <a:lstStyle/>
                    <a:p>
                      <a:pPr marL="0" marR="0" algn="ctr">
                        <a:lnSpc>
                          <a:spcPct val="150000"/>
                        </a:lnSpc>
                        <a:spcBef>
                          <a:spcPts val="0"/>
                        </a:spcBef>
                        <a:spcAft>
                          <a:spcPts val="0"/>
                        </a:spcAft>
                      </a:pPr>
                      <a:r>
                        <a:rPr lang="en-US" sz="1600" b="1">
                          <a:latin typeface="Times New Roman"/>
                          <a:ea typeface="Times New Roman"/>
                        </a:rPr>
                        <a:t>0.49</a:t>
                      </a:r>
                      <a:endParaRPr lang="en-US" sz="1600">
                        <a:latin typeface="Courier New"/>
                        <a:ea typeface="Times New Roman"/>
                      </a:endParaRPr>
                    </a:p>
                  </a:txBody>
                  <a:tcPr marL="68580" marR="68580" marT="0" marB="0">
                    <a:lnL>
                      <a:noFill/>
                    </a:lnL>
                    <a:lnR>
                      <a:noFill/>
                    </a:lnR>
                    <a:lnT>
                      <a:noFill/>
                    </a:lnT>
                    <a:lnB>
                      <a:noFill/>
                    </a:lnB>
                  </a:tcPr>
                </a:tc>
                <a:tc>
                  <a:txBody>
                    <a:bodyPr/>
                    <a:lstStyle/>
                    <a:p>
                      <a:pPr marL="0" marR="0">
                        <a:lnSpc>
                          <a:spcPct val="150000"/>
                        </a:lnSpc>
                        <a:spcBef>
                          <a:spcPts val="0"/>
                        </a:spcBef>
                        <a:spcAft>
                          <a:spcPts val="0"/>
                        </a:spcAft>
                      </a:pPr>
                      <a:r>
                        <a:rPr lang="en-US" sz="1600" dirty="0">
                          <a:latin typeface="Times New Roman"/>
                          <a:ea typeface="Times New Roman"/>
                        </a:rPr>
                        <a:t>bar, goalkeeper, chance, pass</a:t>
                      </a:r>
                      <a:endParaRPr lang="en-US" sz="1600" dirty="0">
                        <a:latin typeface="Courier New"/>
                        <a:ea typeface="Times New Roman"/>
                      </a:endParaRPr>
                    </a:p>
                  </a:txBody>
                  <a:tcPr marL="68580" marR="68580" marT="0" marB="0">
                    <a:lnL>
                      <a:noFill/>
                    </a:lnL>
                    <a:lnR>
                      <a:noFill/>
                    </a:lnR>
                    <a:lnT>
                      <a:noFill/>
                    </a:lnT>
                    <a:lnB>
                      <a:noFill/>
                    </a:lnB>
                  </a:tcPr>
                </a:tc>
              </a:tr>
              <a:tr h="685265">
                <a:tc>
                  <a:txBody>
                    <a:bodyPr/>
                    <a:lstStyle/>
                    <a:p>
                      <a:pPr marL="0" marR="0" algn="ctr">
                        <a:lnSpc>
                          <a:spcPct val="150000"/>
                        </a:lnSpc>
                        <a:spcBef>
                          <a:spcPts val="0"/>
                        </a:spcBef>
                        <a:spcAft>
                          <a:spcPts val="0"/>
                        </a:spcAft>
                      </a:pPr>
                      <a:r>
                        <a:rPr lang="en-US" sz="1600" b="1">
                          <a:latin typeface="Times New Roman"/>
                          <a:ea typeface="Times New Roman"/>
                        </a:rPr>
                        <a:t>0.40</a:t>
                      </a:r>
                      <a:endParaRPr lang="en-US" sz="1600">
                        <a:latin typeface="Courier New"/>
                        <a:ea typeface="Times New Roman"/>
                      </a:endParaRPr>
                    </a:p>
                  </a:txBody>
                  <a:tcPr marL="68580" marR="68580" marT="0" marB="0">
                    <a:lnL>
                      <a:noFill/>
                    </a:lnL>
                    <a:lnR>
                      <a:noFill/>
                    </a:lnR>
                    <a:lnT>
                      <a:noFill/>
                    </a:lnT>
                    <a:lnB>
                      <a:noFill/>
                    </a:lnB>
                  </a:tcPr>
                </a:tc>
                <a:tc>
                  <a:txBody>
                    <a:bodyPr/>
                    <a:lstStyle/>
                    <a:p>
                      <a:pPr marL="0" marR="0">
                        <a:lnSpc>
                          <a:spcPct val="150000"/>
                        </a:lnSpc>
                        <a:spcBef>
                          <a:spcPts val="0"/>
                        </a:spcBef>
                        <a:spcAft>
                          <a:spcPts val="0"/>
                        </a:spcAft>
                      </a:pPr>
                      <a:r>
                        <a:rPr lang="en-US" sz="1600" dirty="0">
                          <a:latin typeface="Times New Roman"/>
                          <a:ea typeface="Times New Roman"/>
                        </a:rPr>
                        <a:t>opening, referee, replays, offside</a:t>
                      </a:r>
                      <a:endParaRPr lang="en-US" sz="1600" dirty="0">
                        <a:latin typeface="Courier New"/>
                        <a:ea typeface="Times New Roman"/>
                      </a:endParaRPr>
                    </a:p>
                  </a:txBody>
                  <a:tcPr marL="68580" marR="68580" marT="0" marB="0">
                    <a:lnL>
                      <a:noFill/>
                    </a:lnL>
                    <a:lnR>
                      <a:noFill/>
                    </a:lnR>
                    <a:lnT>
                      <a:noFill/>
                    </a:lnT>
                    <a:lnB>
                      <a:noFill/>
                    </a:lnB>
                  </a:tcPr>
                </a:tc>
              </a:tr>
              <a:tr h="685265">
                <a:tc>
                  <a:txBody>
                    <a:bodyPr/>
                    <a:lstStyle/>
                    <a:p>
                      <a:pPr marL="0" marR="0" algn="ctr">
                        <a:lnSpc>
                          <a:spcPct val="150000"/>
                        </a:lnSpc>
                        <a:spcBef>
                          <a:spcPts val="0"/>
                        </a:spcBef>
                        <a:spcAft>
                          <a:spcPts val="0"/>
                        </a:spcAft>
                      </a:pPr>
                      <a:r>
                        <a:rPr lang="en-US" sz="1600" b="1">
                          <a:latin typeface="Times New Roman"/>
                          <a:ea typeface="Times New Roman"/>
                        </a:rPr>
                        <a:t>0.39</a:t>
                      </a:r>
                      <a:endParaRPr lang="en-US" sz="1600">
                        <a:latin typeface="Courier New"/>
                        <a:ea typeface="Times New Roman"/>
                      </a:endParaRPr>
                    </a:p>
                  </a:txBody>
                  <a:tcPr marL="68580" marR="68580" marT="0" marB="0">
                    <a:lnL>
                      <a:noFill/>
                    </a:lnL>
                    <a:lnR>
                      <a:noFill/>
                    </a:lnR>
                    <a:lnT>
                      <a:noFill/>
                    </a:lnT>
                    <a:lnB>
                      <a:noFill/>
                    </a:lnB>
                  </a:tcPr>
                </a:tc>
                <a:tc>
                  <a:txBody>
                    <a:bodyPr/>
                    <a:lstStyle/>
                    <a:p>
                      <a:pPr marL="0" marR="0">
                        <a:lnSpc>
                          <a:spcPct val="150000"/>
                        </a:lnSpc>
                        <a:spcBef>
                          <a:spcPts val="0"/>
                        </a:spcBef>
                        <a:spcAft>
                          <a:spcPts val="0"/>
                        </a:spcAft>
                      </a:pPr>
                      <a:r>
                        <a:rPr lang="en-US" sz="1600" dirty="0">
                          <a:latin typeface="Times New Roman"/>
                          <a:ea typeface="Times New Roman"/>
                        </a:rPr>
                        <a:t>stage, winner, coach, midfield</a:t>
                      </a:r>
                      <a:endParaRPr lang="en-US" sz="1600" dirty="0">
                        <a:latin typeface="Courier New"/>
                        <a:ea typeface="Times New Roman"/>
                      </a:endParaRPr>
                    </a:p>
                  </a:txBody>
                  <a:tcPr marL="68580" marR="68580" marT="0" marB="0">
                    <a:lnL>
                      <a:noFill/>
                    </a:lnL>
                    <a:lnR>
                      <a:noFill/>
                    </a:lnR>
                    <a:lnT>
                      <a:noFill/>
                    </a:lnT>
                    <a:lnB>
                      <a:noFill/>
                    </a:lnB>
                  </a:tcPr>
                </a:tc>
              </a:tr>
              <a:tr h="685265">
                <a:tc>
                  <a:txBody>
                    <a:bodyPr/>
                    <a:lstStyle/>
                    <a:p>
                      <a:pPr marL="0" marR="0" algn="ctr">
                        <a:lnSpc>
                          <a:spcPct val="150000"/>
                        </a:lnSpc>
                        <a:spcBef>
                          <a:spcPts val="0"/>
                        </a:spcBef>
                        <a:spcAft>
                          <a:spcPts val="0"/>
                        </a:spcAft>
                      </a:pPr>
                      <a:r>
                        <a:rPr lang="en-US" sz="1600" b="1">
                          <a:latin typeface="Times New Roman"/>
                          <a:ea typeface="Times New Roman"/>
                        </a:rPr>
                        <a:t>0.43</a:t>
                      </a:r>
                      <a:endParaRPr lang="en-US" sz="1600">
                        <a:latin typeface="Courier New"/>
                        <a:ea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600" dirty="0">
                          <a:latin typeface="Times New Roman"/>
                          <a:ea typeface="Times New Roman"/>
                        </a:rPr>
                        <a:t>press, media, field, reporters</a:t>
                      </a:r>
                      <a:endParaRPr lang="en-US" sz="1600" dirty="0">
                        <a:latin typeface="Courier New"/>
                        <a:ea typeface="Times New Roman"/>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169232"/>
          </a:xfrm>
        </p:spPr>
        <p:txBody>
          <a:bodyPr>
            <a:normAutofit fontScale="90000"/>
          </a:bodyPr>
          <a:lstStyle/>
          <a:p>
            <a:r>
              <a:rPr lang="en-US" sz="2800" dirty="0" smtClean="0"/>
              <a:t/>
            </a:r>
            <a:br>
              <a:rPr lang="en-US" sz="2800" dirty="0" smtClean="0"/>
            </a:br>
            <a:r>
              <a:rPr lang="en-US" sz="2800" dirty="0" smtClean="0"/>
              <a:t>Generated Concept clouds </a:t>
            </a:r>
            <a:r>
              <a:rPr lang="en-US" sz="2800" dirty="0"/>
              <a:t>Using Maximum </a:t>
            </a:r>
            <a:r>
              <a:rPr lang="en-US" sz="2800" dirty="0" err="1"/>
              <a:t>Jaccard</a:t>
            </a:r>
            <a:r>
              <a:rPr lang="en-US" sz="2800" dirty="0"/>
              <a:t> coefficient </a:t>
            </a:r>
            <a:br>
              <a:rPr lang="en-US" sz="2800" dirty="0"/>
            </a:br>
            <a:r>
              <a:rPr lang="en-US" sz="2800" dirty="0"/>
              <a:t>(No of unique words 800, no of documents 100)</a:t>
            </a:r>
            <a:br>
              <a:rPr lang="en-US" sz="2800" dirty="0"/>
            </a:br>
            <a:endParaRPr lang="en-US" sz="2800" dirty="0"/>
          </a:p>
        </p:txBody>
      </p:sp>
      <p:pic>
        <p:nvPicPr>
          <p:cNvPr id="23554" name="Picture 2"/>
          <p:cNvPicPr>
            <a:picLocks noGrp="1" noChangeAspect="1" noChangeArrowheads="1"/>
          </p:cNvPicPr>
          <p:nvPr>
            <p:ph idx="1"/>
          </p:nvPr>
        </p:nvPicPr>
        <p:blipFill>
          <a:blip r:embed="rId2"/>
          <a:srcRect/>
          <a:stretch>
            <a:fillRect/>
          </a:stretch>
        </p:blipFill>
        <p:spPr bwMode="auto">
          <a:xfrm>
            <a:off x="1094281" y="1319134"/>
            <a:ext cx="7465103" cy="55388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9882" y="2130425"/>
            <a:ext cx="8964118" cy="1647096"/>
          </a:xfrm>
        </p:spPr>
        <p:txBody>
          <a:bodyPr>
            <a:noAutofit/>
          </a:bodyPr>
          <a:lstStyle/>
          <a:p>
            <a:r>
              <a:rPr lang="en-US" sz="3600" dirty="0" smtClean="0"/>
              <a:t>COMPUTATION OF THE </a:t>
            </a:r>
            <a:r>
              <a:rPr lang="en-US" sz="3600" dirty="0" smtClean="0"/>
              <a:t>SEMANTIC RELATEDNESS BETWEEN WORDS </a:t>
            </a:r>
            <a:r>
              <a:rPr lang="en-US" sz="3600" dirty="0" smtClean="0"/>
              <a:t>USING CONCEPT CLOUDS</a:t>
            </a:r>
            <a:endParaRPr lang="en-US" sz="3600" dirty="0"/>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Determining the semantic relatedness between two words refers to computing a statistical measure of similarity between those words.</a:t>
            </a:r>
          </a:p>
          <a:p>
            <a:pPr algn="just"/>
            <a:r>
              <a:rPr lang="en-US" dirty="0" smtClean="0"/>
              <a:t>For example, a biologist would classify a newly found animal specimen based upon the properties that it shares with existing categories of animals.</a:t>
            </a:r>
          </a:p>
          <a:p>
            <a:pPr algn="just"/>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1843790" y="1349116"/>
            <a:ext cx="5621311" cy="5216576"/>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bwMode="auto">
          <a:xfrm>
            <a:off x="1269276" y="1957712"/>
            <a:ext cx="6605447" cy="38109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Pre-Processor</a:t>
            </a:r>
          </a:p>
        </p:txBody>
      </p:sp>
      <p:sp>
        <p:nvSpPr>
          <p:cNvPr id="3" name="Content Placeholder 2"/>
          <p:cNvSpPr>
            <a:spLocks noGrp="1"/>
          </p:cNvSpPr>
          <p:nvPr>
            <p:ph idx="1"/>
          </p:nvPr>
        </p:nvSpPr>
        <p:spPr>
          <a:xfrm>
            <a:off x="194872" y="1600200"/>
            <a:ext cx="8769246" cy="4950502"/>
          </a:xfrm>
        </p:spPr>
        <p:txBody>
          <a:bodyPr>
            <a:normAutofit/>
          </a:bodyPr>
          <a:lstStyle/>
          <a:p>
            <a:pPr marL="60325" indent="-60325" algn="just">
              <a:buNone/>
            </a:pPr>
            <a:r>
              <a:rPr lang="en-US" dirty="0" smtClean="0"/>
              <a:t>The </a:t>
            </a:r>
            <a:r>
              <a:rPr lang="en-US" dirty="0" smtClean="0"/>
              <a:t>Input Pre-Processor module takes the </a:t>
            </a:r>
            <a:r>
              <a:rPr lang="en-US" dirty="0" smtClean="0"/>
              <a:t>given word pair as </a:t>
            </a:r>
            <a:r>
              <a:rPr lang="en-US" dirty="0" smtClean="0"/>
              <a:t>input and divides it into two </a:t>
            </a:r>
            <a:r>
              <a:rPr lang="en-US" dirty="0" smtClean="0"/>
              <a:t>separate words. Each </a:t>
            </a:r>
            <a:r>
              <a:rPr lang="en-US" dirty="0" smtClean="0"/>
              <a:t>word is then pre-processed by </a:t>
            </a:r>
            <a:r>
              <a:rPr lang="en-US" dirty="0" smtClean="0"/>
              <a:t>converting it to lower case letters. Furthermore, any special characters </a:t>
            </a:r>
            <a:r>
              <a:rPr lang="en-US" dirty="0" smtClean="0"/>
              <a:t>such as “@”, if present, are removed </a:t>
            </a:r>
            <a:r>
              <a:rPr lang="en-US" dirty="0" smtClean="0"/>
              <a:t>from the </a:t>
            </a:r>
            <a:r>
              <a:rPr lang="en-US" dirty="0" smtClean="0"/>
              <a:t>words. Finally, the two words are provided as </a:t>
            </a:r>
            <a:r>
              <a:rPr lang="en-US" dirty="0" smtClean="0"/>
              <a:t>input to </a:t>
            </a:r>
            <a:r>
              <a:rPr lang="en-US" dirty="0" smtClean="0"/>
              <a:t>the concept extractor (one at a time).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Extractor</a:t>
            </a:r>
            <a:endParaRPr lang="en-US" dirty="0"/>
          </a:p>
        </p:txBody>
      </p:sp>
      <p:sp>
        <p:nvSpPr>
          <p:cNvPr id="3" name="Content Placeholder 2"/>
          <p:cNvSpPr>
            <a:spLocks noGrp="1"/>
          </p:cNvSpPr>
          <p:nvPr>
            <p:ph idx="1"/>
          </p:nvPr>
        </p:nvSpPr>
        <p:spPr>
          <a:xfrm>
            <a:off x="224852" y="1600200"/>
            <a:ext cx="8709286" cy="4525963"/>
          </a:xfrm>
        </p:spPr>
        <p:txBody>
          <a:bodyPr>
            <a:normAutofit fontScale="85000" lnSpcReduction="20000"/>
          </a:bodyPr>
          <a:lstStyle/>
          <a:p>
            <a:pPr marL="0" indent="0" algn="just">
              <a:buNone/>
            </a:pPr>
            <a:r>
              <a:rPr lang="en-US" dirty="0" smtClean="0"/>
              <a:t>The Concept Extractor module takes as input </a:t>
            </a:r>
            <a:r>
              <a:rPr lang="en-US" dirty="0" smtClean="0"/>
              <a:t>words from </a:t>
            </a:r>
            <a:r>
              <a:rPr lang="en-US" dirty="0" smtClean="0"/>
              <a:t>the Input </a:t>
            </a:r>
            <a:r>
              <a:rPr lang="en-US" dirty="0" smtClean="0"/>
              <a:t>Pre-Processor module </a:t>
            </a:r>
            <a:r>
              <a:rPr lang="en-US" dirty="0" smtClean="0"/>
              <a:t>and, for </a:t>
            </a:r>
            <a:r>
              <a:rPr lang="en-US" dirty="0" smtClean="0"/>
              <a:t>each word</a:t>
            </a:r>
            <a:r>
              <a:rPr lang="en-US" dirty="0" smtClean="0"/>
              <a:t>, it extracts its related concepts and forms </a:t>
            </a:r>
            <a:r>
              <a:rPr lang="en-US" dirty="0" smtClean="0"/>
              <a:t>the concept </a:t>
            </a:r>
            <a:r>
              <a:rPr lang="en-US" dirty="0" smtClean="0"/>
              <a:t>cloud by including the top k related concepts.</a:t>
            </a:r>
          </a:p>
          <a:p>
            <a:pPr algn="just">
              <a:buNone/>
            </a:pPr>
            <a:endParaRPr lang="en-US" dirty="0" smtClean="0"/>
          </a:p>
          <a:p>
            <a:pPr marL="0" indent="0" algn="just">
              <a:buNone/>
            </a:pPr>
            <a:r>
              <a:rPr lang="en-US" dirty="0" smtClean="0"/>
              <a:t>In </a:t>
            </a:r>
            <a:r>
              <a:rPr lang="en-US" dirty="0" smtClean="0"/>
              <a:t>this </a:t>
            </a:r>
            <a:r>
              <a:rPr lang="en-US" dirty="0" smtClean="0"/>
              <a:t>example, </a:t>
            </a:r>
            <a:r>
              <a:rPr lang="en-US" dirty="0" smtClean="0"/>
              <a:t>we use the top five related </a:t>
            </a:r>
            <a:r>
              <a:rPr lang="en-US" dirty="0" smtClean="0"/>
              <a:t>concepts to </a:t>
            </a:r>
            <a:r>
              <a:rPr lang="en-US" dirty="0" smtClean="0"/>
              <a:t>generate the concept cloud of a term. Please </a:t>
            </a:r>
            <a:r>
              <a:rPr lang="en-US" dirty="0" smtClean="0"/>
              <a:t>note that before </a:t>
            </a:r>
            <a:r>
              <a:rPr lang="en-US" dirty="0" smtClean="0"/>
              <a:t>generating the concept cloud, we </a:t>
            </a:r>
            <a:r>
              <a:rPr lang="en-US" dirty="0" smtClean="0"/>
              <a:t>perform a </a:t>
            </a:r>
            <a:r>
              <a:rPr lang="en-US" dirty="0" smtClean="0"/>
              <a:t>filtering of the related concepts. Filtering </a:t>
            </a:r>
            <a:r>
              <a:rPr lang="en-US" dirty="0" smtClean="0"/>
              <a:t>involves removal </a:t>
            </a:r>
            <a:r>
              <a:rPr lang="en-US" dirty="0" smtClean="0"/>
              <a:t>of long concepts (more than 3 words), </a:t>
            </a:r>
            <a:r>
              <a:rPr lang="en-US" dirty="0" smtClean="0"/>
              <a:t>concepts containing special characters </a:t>
            </a:r>
            <a:r>
              <a:rPr lang="en-US" dirty="0" smtClean="0"/>
              <a:t>such as “@”, </a:t>
            </a:r>
            <a:r>
              <a:rPr lang="en-US" dirty="0" smtClean="0"/>
              <a:t>and general </a:t>
            </a:r>
            <a:r>
              <a:rPr lang="en-US" dirty="0" smtClean="0"/>
              <a:t>concepts such as dictionary, web, etc.</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4673"/>
          </a:xfrm>
        </p:spPr>
        <p:txBody>
          <a:bodyPr/>
          <a:lstStyle/>
          <a:p>
            <a:r>
              <a:rPr lang="en-US" dirty="0" smtClean="0"/>
              <a:t>Cloud Comparator</a:t>
            </a:r>
            <a:endParaRPr lang="en-US" dirty="0"/>
          </a:p>
        </p:txBody>
      </p:sp>
      <p:sp>
        <p:nvSpPr>
          <p:cNvPr id="3" name="Content Placeholder 2"/>
          <p:cNvSpPr>
            <a:spLocks noGrp="1"/>
          </p:cNvSpPr>
          <p:nvPr>
            <p:ph idx="1"/>
          </p:nvPr>
        </p:nvSpPr>
        <p:spPr>
          <a:xfrm>
            <a:off x="269823" y="1600200"/>
            <a:ext cx="8664315" cy="4525963"/>
          </a:xfrm>
        </p:spPr>
        <p:txBody>
          <a:bodyPr>
            <a:normAutofit fontScale="85000" lnSpcReduction="10000"/>
          </a:bodyPr>
          <a:lstStyle/>
          <a:p>
            <a:pPr marL="0" indent="0" algn="just">
              <a:buNone/>
            </a:pPr>
            <a:r>
              <a:rPr lang="en-US" dirty="0" smtClean="0"/>
              <a:t>The function of the Cloud Comparator module is </a:t>
            </a:r>
            <a:r>
              <a:rPr lang="en-US" dirty="0" smtClean="0"/>
              <a:t>to perform </a:t>
            </a:r>
            <a:r>
              <a:rPr lang="en-US" dirty="0" smtClean="0"/>
              <a:t>a statistical comparison of the concept </a:t>
            </a:r>
            <a:r>
              <a:rPr lang="en-US" dirty="0" smtClean="0"/>
              <a:t>clouds corresponding </a:t>
            </a:r>
            <a:r>
              <a:rPr lang="en-US" dirty="0" smtClean="0"/>
              <a:t>to two words, using web based </a:t>
            </a:r>
            <a:r>
              <a:rPr lang="en-US" dirty="0" smtClean="0"/>
              <a:t>coefficients such </a:t>
            </a:r>
            <a:r>
              <a:rPr lang="en-US" dirty="0" smtClean="0"/>
              <a:t>as </a:t>
            </a:r>
            <a:r>
              <a:rPr lang="en-US" dirty="0" err="1" smtClean="0"/>
              <a:t>Jaccard</a:t>
            </a:r>
            <a:r>
              <a:rPr lang="en-US" dirty="0" smtClean="0"/>
              <a:t> </a:t>
            </a:r>
            <a:r>
              <a:rPr lang="en-US" dirty="0" smtClean="0"/>
              <a:t>coefficients. </a:t>
            </a:r>
            <a:endParaRPr lang="en-US" dirty="0" smtClean="0"/>
          </a:p>
          <a:p>
            <a:pPr marL="0" indent="0" algn="just">
              <a:buNone/>
            </a:pPr>
            <a:r>
              <a:rPr lang="en-US" dirty="0" smtClean="0"/>
              <a:t>To achieve </a:t>
            </a:r>
            <a:r>
              <a:rPr lang="en-US" dirty="0" smtClean="0"/>
              <a:t>that, the Cloud Comparator computes a statistical</a:t>
            </a:r>
          </a:p>
          <a:p>
            <a:pPr marL="60325" indent="-60325" algn="just">
              <a:buNone/>
            </a:pPr>
            <a:r>
              <a:rPr lang="en-US" dirty="0" smtClean="0"/>
              <a:t>similarity measure between all pairs of </a:t>
            </a:r>
            <a:r>
              <a:rPr lang="en-US" dirty="0" smtClean="0"/>
              <a:t>concepts &lt; </a:t>
            </a:r>
            <a:r>
              <a:rPr lang="en-US" dirty="0" smtClean="0"/>
              <a:t>A;B &gt;, where A belongs to the cloud of </a:t>
            </a:r>
            <a:r>
              <a:rPr lang="en-US" dirty="0" smtClean="0"/>
              <a:t>one term </a:t>
            </a:r>
            <a:r>
              <a:rPr lang="en-US" dirty="0" smtClean="0"/>
              <a:t>and B belongs to the cloud of the second </a:t>
            </a:r>
            <a:r>
              <a:rPr lang="en-US" dirty="0" smtClean="0"/>
              <a:t>term, and </a:t>
            </a:r>
            <a:r>
              <a:rPr lang="en-US" dirty="0" smtClean="0"/>
              <a:t>calculates the average of all similarity scores </a:t>
            </a:r>
            <a:r>
              <a:rPr lang="en-US" dirty="0" smtClean="0"/>
              <a:t>to determine </a:t>
            </a:r>
            <a:r>
              <a:rPr lang="en-US" dirty="0" smtClean="0"/>
              <a:t>the relatedness between the original words.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79882" y="1600200"/>
            <a:ext cx="8964118" cy="4935511"/>
          </a:xfrm>
        </p:spPr>
        <p:txBody>
          <a:bodyPr>
            <a:normAutofit/>
          </a:bodyPr>
          <a:lstStyle/>
          <a:p>
            <a:pPr>
              <a:buNone/>
            </a:pPr>
            <a:r>
              <a:rPr lang="en-US" dirty="0" smtClean="0"/>
              <a:t>To compute the relatedness between a term </a:t>
            </a:r>
            <a:r>
              <a:rPr lang="en-US" dirty="0" err="1" smtClean="0"/>
              <a:t>i</a:t>
            </a:r>
            <a:r>
              <a:rPr lang="en-US" dirty="0" smtClean="0"/>
              <a:t> from</a:t>
            </a:r>
          </a:p>
          <a:p>
            <a:pPr>
              <a:buNone/>
            </a:pPr>
            <a:r>
              <a:rPr lang="en-US" dirty="0" smtClean="0"/>
              <a:t>the first concept cloud A, denoted </a:t>
            </a:r>
            <a:r>
              <a:rPr lang="en-US" dirty="0" err="1" smtClean="0"/>
              <a:t>conA</a:t>
            </a:r>
            <a:r>
              <a:rPr lang="en-US" dirty="0" smtClean="0"/>
              <a:t>(</a:t>
            </a:r>
            <a:r>
              <a:rPr lang="en-US" dirty="0" err="1" smtClean="0"/>
              <a:t>i</a:t>
            </a:r>
            <a:r>
              <a:rPr lang="en-US" dirty="0" smtClean="0"/>
              <a:t>), and the</a:t>
            </a:r>
          </a:p>
          <a:p>
            <a:pPr marL="0" indent="0">
              <a:buNone/>
            </a:pPr>
            <a:r>
              <a:rPr lang="en-US" dirty="0" smtClean="0"/>
              <a:t>second concept cloud B, we compute the </a:t>
            </a:r>
            <a:r>
              <a:rPr lang="en-US" dirty="0" err="1" smtClean="0"/>
              <a:t>Jaccard’s</a:t>
            </a:r>
            <a:r>
              <a:rPr lang="en-US" dirty="0" smtClean="0"/>
              <a:t> </a:t>
            </a:r>
            <a:r>
              <a:rPr lang="en-US" dirty="0" smtClean="0"/>
              <a:t>coefficient between </a:t>
            </a:r>
            <a:r>
              <a:rPr lang="en-US" dirty="0" err="1" smtClean="0"/>
              <a:t>conA</a:t>
            </a:r>
            <a:r>
              <a:rPr lang="en-US" dirty="0" smtClean="0"/>
              <a:t>(</a:t>
            </a:r>
            <a:r>
              <a:rPr lang="en-US" dirty="0" err="1" smtClean="0"/>
              <a:t>i</a:t>
            </a:r>
            <a:r>
              <a:rPr lang="en-US" dirty="0" smtClean="0"/>
              <a:t>) and all concepts </a:t>
            </a:r>
            <a:r>
              <a:rPr lang="en-US" dirty="0" err="1" smtClean="0"/>
              <a:t>conB</a:t>
            </a:r>
            <a:r>
              <a:rPr lang="en-US" dirty="0" smtClean="0"/>
              <a:t>( j) </a:t>
            </a:r>
            <a:r>
              <a:rPr lang="en-US" dirty="0" smtClean="0"/>
              <a:t>in the </a:t>
            </a:r>
            <a:r>
              <a:rPr lang="en-US" dirty="0" smtClean="0"/>
              <a:t>concept cloud B and then take the average of </a:t>
            </a:r>
            <a:r>
              <a:rPr lang="en-US" dirty="0" smtClean="0"/>
              <a:t>all scores </a:t>
            </a:r>
            <a:r>
              <a:rPr lang="en-US" dirty="0" smtClean="0"/>
              <a:t>obtained</a:t>
            </a:r>
            <a:r>
              <a:rPr lang="en-US" dirty="0" smtClean="0"/>
              <a:t>.</a:t>
            </a:r>
          </a:p>
          <a:p>
            <a:pPr marL="0" indent="0">
              <a:buNone/>
            </a:pPr>
            <a:r>
              <a:rPr lang="en-US" dirty="0" smtClean="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t>We can then make additional inferences on the new specimen using the properties known for the existing category. As the similarity between two objects </a:t>
            </a:r>
            <a:r>
              <a:rPr lang="en-US" i="1" dirty="0" smtClean="0"/>
              <a:t>X</a:t>
            </a:r>
            <a:r>
              <a:rPr lang="en-US" dirty="0" smtClean="0"/>
              <a:t> and </a:t>
            </a:r>
            <a:r>
              <a:rPr lang="en-US" i="1" dirty="0" smtClean="0"/>
              <a:t>Y</a:t>
            </a:r>
            <a:r>
              <a:rPr lang="en-US" dirty="0" smtClean="0"/>
              <a:t> increases, so does the probability of correctly inferring that </a:t>
            </a:r>
            <a:r>
              <a:rPr lang="en-US" i="1" dirty="0" smtClean="0"/>
              <a:t>Y</a:t>
            </a:r>
            <a:r>
              <a:rPr lang="en-US" dirty="0" smtClean="0"/>
              <a:t> has the property </a:t>
            </a:r>
            <a:r>
              <a:rPr lang="en-US" i="1" dirty="0" smtClean="0"/>
              <a:t>T</a:t>
            </a:r>
            <a:r>
              <a:rPr lang="en-US" dirty="0" smtClean="0"/>
              <a:t> upon knowing that </a:t>
            </a:r>
            <a:r>
              <a:rPr lang="en-US" i="1" dirty="0" smtClean="0"/>
              <a:t>X</a:t>
            </a:r>
            <a:r>
              <a:rPr lang="en-US" dirty="0" smtClean="0"/>
              <a:t> has </a:t>
            </a:r>
            <a:r>
              <a:rPr lang="en-US" i="1" dirty="0" smtClean="0"/>
              <a:t>T</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229600" cy="4905531"/>
          </a:xfrm>
        </p:spPr>
        <p:txBody>
          <a:bodyPr>
            <a:normAutofit fontScale="92500"/>
          </a:bodyPr>
          <a:lstStyle/>
          <a:p>
            <a:pPr algn="just"/>
            <a:r>
              <a:rPr lang="en-US" dirty="0" smtClean="0"/>
              <a:t>Semantic similarity is a generic issue in a variety of applications in the areas of computational linguistics and artificial intelligence, both in the academic community and industry. </a:t>
            </a:r>
          </a:p>
          <a:p>
            <a:pPr algn="just"/>
            <a:r>
              <a:rPr lang="en-US" dirty="0" smtClean="0"/>
              <a:t>Examples include word sense disambiguation, text segmentation, image retrieval, multimodal documents retrieval, and automatic hypertext linking. Similarity between two words is often represented by similarity between concepts associated with the two words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In information retrieval, similar or related words are used to expand user queries to improve recall. </a:t>
            </a:r>
          </a:p>
          <a:p>
            <a:pPr algn="just"/>
            <a:r>
              <a:rPr lang="en-US" dirty="0" smtClean="0"/>
              <a:t>In query expansion a user query is modified using synonymous words to improve the relevancy of the search. </a:t>
            </a:r>
          </a:p>
          <a:p>
            <a:pPr algn="just"/>
            <a:r>
              <a:rPr lang="en-US" dirty="0" smtClean="0"/>
              <a:t>One method to find appropriate words to include in a query is to compare the previous user queries using semantic similarity measures. If there exist a previous query that is semantically related to the current query, then it can be suggested either to the user or internally used by the search engine to modify the original query.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54833" y="1600200"/>
            <a:ext cx="8649324" cy="4995472"/>
          </a:xfrm>
        </p:spPr>
        <p:txBody>
          <a:bodyPr>
            <a:normAutofit fontScale="92500" lnSpcReduction="20000"/>
          </a:bodyPr>
          <a:lstStyle/>
          <a:p>
            <a:pPr algn="just"/>
            <a:r>
              <a:rPr lang="en-US" dirty="0" smtClean="0"/>
              <a:t>To decide whether two words are semantically similar, it is important to know the semantic relations that hold between the words.</a:t>
            </a:r>
          </a:p>
          <a:p>
            <a:pPr algn="just"/>
            <a:r>
              <a:rPr lang="en-US" dirty="0" smtClean="0"/>
              <a:t>For example, the words horse and cow can be considered semantically similar because both horses and cows are useful animals in agriculture. Similarly, a horse and a car can be considered semantically similar because cars, and historically horses, are used for transportation. Semantic relations such as </a:t>
            </a:r>
            <a:r>
              <a:rPr lang="en-US" i="1" dirty="0" smtClean="0"/>
              <a:t>X</a:t>
            </a:r>
            <a:r>
              <a:rPr lang="en-US" dirty="0" smtClean="0"/>
              <a:t> and </a:t>
            </a:r>
            <a:r>
              <a:rPr lang="en-US" i="1" dirty="0" smtClean="0"/>
              <a:t>Y</a:t>
            </a:r>
            <a:r>
              <a:rPr lang="en-US" dirty="0" smtClean="0"/>
              <a:t> are used in agriculture, or </a:t>
            </a:r>
            <a:r>
              <a:rPr lang="en-US" i="1" dirty="0" smtClean="0"/>
              <a:t>X</a:t>
            </a:r>
            <a:r>
              <a:rPr lang="en-US" dirty="0" smtClean="0"/>
              <a:t> and </a:t>
            </a:r>
            <a:r>
              <a:rPr lang="en-US" i="1" dirty="0" smtClean="0"/>
              <a:t>Y</a:t>
            </a:r>
            <a:r>
              <a:rPr lang="en-US" dirty="0" smtClean="0"/>
              <a:t> are used for transportation, exist between two words </a:t>
            </a:r>
            <a:r>
              <a:rPr lang="en-US" i="1" dirty="0" smtClean="0"/>
              <a:t>X</a:t>
            </a:r>
            <a:r>
              <a:rPr lang="en-US" dirty="0" smtClean="0"/>
              <a:t> and </a:t>
            </a:r>
            <a:r>
              <a:rPr lang="en-US" i="1" dirty="0" smtClean="0"/>
              <a:t>Y</a:t>
            </a:r>
            <a:r>
              <a:rPr lang="en-US" dirty="0" smtClean="0"/>
              <a:t> in these examples.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3" y="274638"/>
            <a:ext cx="8664314" cy="924575"/>
          </a:xfrm>
        </p:spPr>
        <p:txBody>
          <a:bodyPr>
            <a:noAutofit/>
          </a:bodyPr>
          <a:lstStyle/>
          <a:p>
            <a:pPr lvl="2" algn="ctr" rtl="0">
              <a:spcBef>
                <a:spcPct val="0"/>
              </a:spcBef>
            </a:pPr>
            <a:r>
              <a:rPr lang="en-US" sz="3600" b="1" dirty="0" smtClean="0">
                <a:latin typeface="+mj-lt"/>
              </a:rPr>
              <a:t/>
            </a:r>
            <a:br>
              <a:rPr lang="en-US" sz="3600" b="1" dirty="0" smtClean="0">
                <a:latin typeface="+mj-lt"/>
              </a:rPr>
            </a:br>
            <a:r>
              <a:rPr lang="en-US" sz="3600" b="1" dirty="0" smtClean="0">
                <a:latin typeface="+mj-lt"/>
              </a:rPr>
              <a:t>METHOD </a:t>
            </a:r>
            <a:r>
              <a:rPr lang="en-US" sz="3600" b="1" dirty="0">
                <a:latin typeface="+mj-lt"/>
              </a:rPr>
              <a:t>BASED ON JACCARD COEFFICIENT</a:t>
            </a:r>
            <a:r>
              <a:rPr lang="en-US" sz="3600" dirty="0">
                <a:latin typeface="+mj-lt"/>
              </a:rPr>
              <a:t/>
            </a:r>
            <a:br>
              <a:rPr lang="en-US" sz="3600" dirty="0">
                <a:latin typeface="+mj-lt"/>
              </a:rPr>
            </a:br>
            <a:endParaRPr lang="en-US" sz="3600" dirty="0">
              <a:latin typeface="+mj-lt"/>
            </a:endParaRPr>
          </a:p>
        </p:txBody>
      </p:sp>
      <p:sp>
        <p:nvSpPr>
          <p:cNvPr id="3" name="Content Placeholder 2"/>
          <p:cNvSpPr>
            <a:spLocks noGrp="1"/>
          </p:cNvSpPr>
          <p:nvPr>
            <p:ph idx="1"/>
          </p:nvPr>
        </p:nvSpPr>
        <p:spPr/>
        <p:txBody>
          <a:bodyPr/>
          <a:lstStyle/>
          <a:p>
            <a:pPr algn="just"/>
            <a:r>
              <a:rPr lang="en-US" sz="2800" dirty="0"/>
              <a:t>The </a:t>
            </a:r>
            <a:r>
              <a:rPr lang="en-US" sz="2800" dirty="0" err="1"/>
              <a:t>Jaccard</a:t>
            </a:r>
            <a:r>
              <a:rPr lang="en-US" sz="2800" dirty="0"/>
              <a:t> coefficient is used to determine the similarity between two given sets, A and B, by taking the ratio between the size of the intersection of the two sets and the size of the union of the two sets i.e. </a:t>
            </a:r>
            <a:endParaRPr lang="en-US" sz="2800" b="1" dirty="0"/>
          </a:p>
          <a:p>
            <a:endParaRPr lang="en-US" dirty="0" smtClean="0"/>
          </a:p>
          <a:p>
            <a:pPr>
              <a:buNone/>
            </a:pPr>
            <a:r>
              <a:rPr lang="en-US" dirty="0" smtClean="0"/>
              <a:t>		      </a:t>
            </a:r>
            <a:r>
              <a:rPr lang="en-US" dirty="0" err="1" smtClean="0"/>
              <a:t>Jaccard</a:t>
            </a:r>
            <a:r>
              <a:rPr lang="en-US" dirty="0" smtClean="0"/>
              <a:t>(A,B</a:t>
            </a:r>
            <a:r>
              <a:rPr lang="en-US" dirty="0"/>
              <a:t>) = </a:t>
            </a:r>
            <a:r>
              <a:rPr lang="en-US" dirty="0" smtClean="0"/>
              <a:t> </a:t>
            </a:r>
            <a:endParaRPr lang="en-US" dirty="0"/>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4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467973" y="4062335"/>
            <a:ext cx="1393181" cy="48593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In web search the </a:t>
            </a:r>
            <a:r>
              <a:rPr lang="en-US" sz="2800" dirty="0" err="1" smtClean="0"/>
              <a:t>Jaccard</a:t>
            </a:r>
            <a:r>
              <a:rPr lang="en-US" sz="2800" dirty="0" smtClean="0"/>
              <a:t> can be reformulated as:</a:t>
            </a:r>
          </a:p>
          <a:p>
            <a:pPr>
              <a:buNone/>
            </a:pPr>
            <a:r>
              <a:rPr lang="en-US" dirty="0" smtClean="0"/>
              <a:t>      </a:t>
            </a:r>
          </a:p>
          <a:p>
            <a:pPr>
              <a:buNone/>
            </a:pPr>
            <a:r>
              <a:rPr lang="en-US" dirty="0"/>
              <a:t>	</a:t>
            </a:r>
            <a:r>
              <a:rPr lang="en-US" dirty="0" smtClean="0"/>
              <a:t>   </a:t>
            </a:r>
            <a:r>
              <a:rPr lang="en-US" dirty="0" err="1" smtClean="0"/>
              <a:t>Jaccard</a:t>
            </a:r>
            <a:r>
              <a:rPr lang="en-US" dirty="0" smtClean="0"/>
              <a:t>(P,Q</a:t>
            </a:r>
            <a:r>
              <a:rPr lang="en-US" dirty="0"/>
              <a:t>) </a:t>
            </a:r>
            <a:r>
              <a:rPr lang="en-US" dirty="0" smtClean="0"/>
              <a:t>=  </a:t>
            </a:r>
          </a:p>
          <a:p>
            <a:pPr>
              <a:buNone/>
            </a:pPr>
            <a:r>
              <a:rPr lang="en-US" dirty="0" smtClean="0"/>
              <a:t>  </a:t>
            </a:r>
            <a:endParaRPr lang="en-US" dirty="0"/>
          </a:p>
          <a:p>
            <a:pPr algn="just"/>
            <a:r>
              <a:rPr lang="en-US" sz="2800" dirty="0" smtClean="0"/>
              <a:t>Where </a:t>
            </a:r>
            <a:r>
              <a:rPr lang="en-US" sz="2800" dirty="0"/>
              <a:t>H(P) and H(Q) refer to the number of pages(documents) retrieved for the word P and  the word Q respectively,  and  H(PQ) refers to the  number of pages(documents) in which  word P and Q co-occur. </a:t>
            </a:r>
            <a:endParaRPr lang="en-US" sz="2800" dirty="0" smtClean="0"/>
          </a:p>
          <a:p>
            <a:pPr>
              <a:buNone/>
            </a:pPr>
            <a:endParaRPr lang="en-US" dirty="0"/>
          </a:p>
          <a:p>
            <a:endParaRPr lang="en-US" dirty="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59848" y="2683239"/>
            <a:ext cx="2859982" cy="59960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9683"/>
          </a:xfrm>
        </p:spPr>
        <p:txBody>
          <a:bodyPr>
            <a:normAutofit/>
          </a:bodyPr>
          <a:lstStyle/>
          <a:p>
            <a:r>
              <a:rPr lang="en-US" sz="4000" dirty="0" smtClean="0"/>
              <a:t>Proposed Method</a:t>
            </a:r>
            <a:endParaRPr lang="en-US" sz="4000" dirty="0"/>
          </a:p>
        </p:txBody>
      </p:sp>
      <p:sp>
        <p:nvSpPr>
          <p:cNvPr id="3" name="Content Placeholder 2"/>
          <p:cNvSpPr>
            <a:spLocks noGrp="1"/>
          </p:cNvSpPr>
          <p:nvPr>
            <p:ph idx="1"/>
          </p:nvPr>
        </p:nvSpPr>
        <p:spPr>
          <a:xfrm>
            <a:off x="269823" y="1600200"/>
            <a:ext cx="8679305" cy="4525963"/>
          </a:xfrm>
        </p:spPr>
        <p:txBody>
          <a:bodyPr>
            <a:normAutofit lnSpcReduction="10000"/>
          </a:bodyPr>
          <a:lstStyle/>
          <a:p>
            <a:r>
              <a:rPr lang="en-US" sz="2800" dirty="0"/>
              <a:t>Step 1: Pre-processing of input </a:t>
            </a:r>
            <a:r>
              <a:rPr lang="en-US" sz="2800" dirty="0" smtClean="0"/>
              <a:t>data</a:t>
            </a:r>
          </a:p>
          <a:p>
            <a:pPr lvl="1" algn="just">
              <a:buNone/>
            </a:pPr>
            <a:r>
              <a:rPr lang="en-US" sz="2200" dirty="0" smtClean="0"/>
              <a:t>    Stemming, Stop word removal, Frequency cutoff  etc</a:t>
            </a:r>
            <a:r>
              <a:rPr lang="en-US" sz="2400" dirty="0" smtClean="0"/>
              <a:t>.</a:t>
            </a:r>
          </a:p>
          <a:p>
            <a:r>
              <a:rPr lang="en-US" sz="2800" dirty="0" smtClean="0"/>
              <a:t>Step2: Semantically </a:t>
            </a:r>
            <a:r>
              <a:rPr lang="en-US" sz="2800" dirty="0"/>
              <a:t>related terms </a:t>
            </a:r>
            <a:r>
              <a:rPr lang="en-US" sz="2800" dirty="0" smtClean="0"/>
              <a:t>extraction</a:t>
            </a:r>
          </a:p>
          <a:p>
            <a:pPr lvl="1"/>
            <a:r>
              <a:rPr lang="en-US" sz="2400" dirty="0"/>
              <a:t>  </a:t>
            </a:r>
            <a:r>
              <a:rPr lang="en-US" sz="2400" dirty="0" smtClean="0"/>
              <a:t> </a:t>
            </a:r>
            <a:r>
              <a:rPr lang="en-US" sz="2400" dirty="0"/>
              <a:t>Step </a:t>
            </a:r>
            <a:r>
              <a:rPr lang="en-US" sz="2400" dirty="0" smtClean="0"/>
              <a:t>2.1: </a:t>
            </a:r>
            <a:r>
              <a:rPr lang="en-US" sz="2400" dirty="0"/>
              <a:t>Generate binary occurrence </a:t>
            </a:r>
            <a:r>
              <a:rPr lang="en-US" sz="2400" dirty="0" smtClean="0"/>
              <a:t>matrix</a:t>
            </a:r>
          </a:p>
          <a:p>
            <a:pPr lvl="1"/>
            <a:r>
              <a:rPr lang="en-US" sz="2400" dirty="0"/>
              <a:t> </a:t>
            </a:r>
            <a:r>
              <a:rPr lang="en-US" sz="2400" dirty="0" smtClean="0"/>
              <a:t>  </a:t>
            </a:r>
            <a:r>
              <a:rPr lang="en-US" sz="2400" dirty="0"/>
              <a:t>Step </a:t>
            </a:r>
            <a:r>
              <a:rPr lang="en-US" sz="2400" dirty="0" smtClean="0"/>
              <a:t>2.2</a:t>
            </a:r>
            <a:r>
              <a:rPr lang="en-US" sz="2400" b="1" dirty="0" smtClean="0"/>
              <a:t>:</a:t>
            </a:r>
            <a:r>
              <a:rPr lang="en-US" sz="2400" dirty="0" smtClean="0"/>
              <a:t> </a:t>
            </a:r>
            <a:r>
              <a:rPr lang="en-US" sz="2400" dirty="0"/>
              <a:t>Calculate the </a:t>
            </a:r>
            <a:r>
              <a:rPr lang="en-US" sz="2400" dirty="0" err="1"/>
              <a:t>Jaccard</a:t>
            </a:r>
            <a:r>
              <a:rPr lang="en-US" sz="2400" dirty="0"/>
              <a:t> coefficient </a:t>
            </a:r>
            <a:r>
              <a:rPr lang="en-US" sz="2400" dirty="0" smtClean="0"/>
              <a:t>.</a:t>
            </a:r>
          </a:p>
          <a:p>
            <a:pPr lvl="1"/>
            <a:r>
              <a:rPr lang="en-US" sz="2400" dirty="0"/>
              <a:t> </a:t>
            </a:r>
            <a:r>
              <a:rPr lang="en-US" sz="2400" dirty="0" smtClean="0"/>
              <a:t>  </a:t>
            </a:r>
            <a:r>
              <a:rPr lang="en-US" sz="2600" dirty="0" smtClean="0"/>
              <a:t>Step 2.3</a:t>
            </a:r>
            <a:r>
              <a:rPr lang="en-US" dirty="0" smtClean="0"/>
              <a:t>. </a:t>
            </a:r>
            <a:r>
              <a:rPr lang="en-US" sz="2400" dirty="0"/>
              <a:t>Combine the semantically related terms on three </a:t>
            </a:r>
            <a:r>
              <a:rPr lang="en-US" sz="2400" dirty="0" smtClean="0"/>
              <a:t> different </a:t>
            </a:r>
            <a:r>
              <a:rPr lang="en-US" sz="2400" dirty="0"/>
              <a:t>basis</a:t>
            </a:r>
          </a:p>
          <a:p>
            <a:pPr lvl="2"/>
            <a:r>
              <a:rPr lang="en-US" dirty="0"/>
              <a:t>Maximum </a:t>
            </a:r>
            <a:r>
              <a:rPr lang="en-US" dirty="0" err="1"/>
              <a:t>Jaccard</a:t>
            </a:r>
            <a:r>
              <a:rPr lang="en-US" dirty="0"/>
              <a:t>  Coefficient </a:t>
            </a:r>
            <a:endParaRPr lang="en-US" sz="2000" dirty="0"/>
          </a:p>
          <a:p>
            <a:pPr lvl="2"/>
            <a:r>
              <a:rPr lang="en-US" dirty="0"/>
              <a:t>Average </a:t>
            </a:r>
            <a:r>
              <a:rPr lang="en-US" dirty="0" err="1"/>
              <a:t>Jaccard</a:t>
            </a:r>
            <a:r>
              <a:rPr lang="en-US" dirty="0"/>
              <a:t> Coefficient  </a:t>
            </a:r>
            <a:endParaRPr lang="en-US" sz="2000" dirty="0"/>
          </a:p>
          <a:p>
            <a:pPr lvl="2"/>
            <a:r>
              <a:rPr lang="en-US" dirty="0"/>
              <a:t>Minimum </a:t>
            </a:r>
            <a:r>
              <a:rPr lang="en-US" dirty="0" err="1"/>
              <a:t>Jaccard</a:t>
            </a:r>
            <a:r>
              <a:rPr lang="en-US" dirty="0"/>
              <a:t> Coefficient </a:t>
            </a:r>
            <a:endParaRPr lang="en-US" sz="2000" dirty="0"/>
          </a:p>
          <a:p>
            <a:pPr>
              <a:buNone/>
            </a:pP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1326</Words>
  <Application>Microsoft Office PowerPoint</Application>
  <PresentationFormat>On-screen Show (4:3)</PresentationFormat>
  <Paragraphs>140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Generation of Concept Cloud </vt:lpstr>
      <vt:lpstr>Slide 2</vt:lpstr>
      <vt:lpstr>Slide 3</vt:lpstr>
      <vt:lpstr>Slide 4</vt:lpstr>
      <vt:lpstr>Slide 5</vt:lpstr>
      <vt:lpstr>Slide 6</vt:lpstr>
      <vt:lpstr> METHOD BASED ON JACCARD COEFFICIENT </vt:lpstr>
      <vt:lpstr>Slide 8</vt:lpstr>
      <vt:lpstr>Proposed Method</vt:lpstr>
      <vt:lpstr>Step1: Preprocessing of Documents</vt:lpstr>
      <vt:lpstr> Step 1: The list of distinct terms in all five documents   </vt:lpstr>
      <vt:lpstr>Slide 12</vt:lpstr>
      <vt:lpstr>Slide 13</vt:lpstr>
      <vt:lpstr>Slide 14</vt:lpstr>
      <vt:lpstr>Slide 15</vt:lpstr>
      <vt:lpstr>Using Maximum Correlation coefficient of pattern length 3 </vt:lpstr>
      <vt:lpstr>Using Maximum Correlation coefficient of pattern length 4 </vt:lpstr>
      <vt:lpstr> Generated Concept clouds Using Maximum Jaccard coefficient  (No of unique words 800, no of documents 100) </vt:lpstr>
      <vt:lpstr>COMPUTATION OF THE SEMANTIC RELATEDNESS BETWEEN WORDS USING CONCEPT CLOUDS</vt:lpstr>
      <vt:lpstr>Slide 20</vt:lpstr>
      <vt:lpstr>Slide 21</vt:lpstr>
      <vt:lpstr>Input Pre-Processor</vt:lpstr>
      <vt:lpstr>Concept Extractor</vt:lpstr>
      <vt:lpstr>Cloud Comparator</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Concept Cloud</dc:title>
  <dc:creator>lnmiit</dc:creator>
  <cp:lastModifiedBy>lnmiit</cp:lastModifiedBy>
  <cp:revision>9</cp:revision>
  <dcterms:created xsi:type="dcterms:W3CDTF">2015-09-03T03:22:59Z</dcterms:created>
  <dcterms:modified xsi:type="dcterms:W3CDTF">2018-08-31T05:08:47Z</dcterms:modified>
</cp:coreProperties>
</file>