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1" r:id="rId5"/>
    <p:sldId id="262" r:id="rId6"/>
    <p:sldId id="263" r:id="rId7"/>
    <p:sldId id="264" r:id="rId8"/>
    <p:sldId id="265" r:id="rId9"/>
    <p:sldId id="266" r:id="rId10"/>
    <p:sldId id="268"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5E758A-3881-443F-A8AB-FD38047C4E35}" type="datetimeFigureOut">
              <a:rPr lang="en-US" smtClean="0"/>
              <a:pPr/>
              <a:t>8/6/2018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F605AC-0C93-40EB-9A13-4D7DCF2799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B70F3-9C0A-4CED-B47B-162363A842E5}" type="slidenum">
              <a:rPr lang="en-US"/>
              <a:pPr/>
              <a:t>3</a:t>
            </a:fld>
            <a:endParaRPr lang="en-US"/>
          </a:p>
        </p:txBody>
      </p:sp>
      <p:sp>
        <p:nvSpPr>
          <p:cNvPr id="92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An experimental system attempts to optimize performance for a certain, very specific task (TREC tracks).</a:t>
            </a:r>
          </a:p>
          <a:p>
            <a:r>
              <a:rPr lang="en-US"/>
              <a:t>An operational system attempts to reach a balance between various functions, and between various functionality and usability.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882BB-7F62-4C05-882C-D2426BA71026}" type="slidenum">
              <a:rPr lang="en-US"/>
              <a:pPr/>
              <a:t>5</a:t>
            </a:fld>
            <a:endParaRPr lang="en-US"/>
          </a:p>
        </p:txBody>
      </p:sp>
      <p:sp>
        <p:nvSpPr>
          <p:cNvPr id="194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The documents are indexed in order to get descriptors that make sense to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7C5E7-A191-42E0-AC76-F3D2B7CDF6D4}" type="slidenum">
              <a:rPr lang="en-US"/>
              <a:pPr/>
              <a:t>6</a:t>
            </a:fld>
            <a:endParaRPr lang="en-US"/>
          </a:p>
        </p:txBody>
      </p:sp>
      <p:sp>
        <p:nvSpPr>
          <p:cNvPr id="21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25" tIns="44862" rIns="89725" bIns="44862"/>
          <a:lstStyle/>
          <a:p>
            <a:r>
              <a:rPr lang="en-US" dirty="0"/>
              <a:t>Documents describe events from the real world; they are holders of information.</a:t>
            </a:r>
          </a:p>
          <a:p>
            <a:r>
              <a:rPr lang="en-US" dirty="0"/>
              <a:t>In order to be stored in a computer system in view of future retrieval, documents need to be processed and abstract document representations derived.</a:t>
            </a:r>
          </a:p>
          <a:p>
            <a:endParaRPr lang="en-US" dirty="0"/>
          </a:p>
          <a:p>
            <a:r>
              <a:rPr lang="en-US" dirty="0"/>
              <a:t>The user has an information need, not always explicit, derived either from an anomalous state of knowledge, or from an assigned task.</a:t>
            </a:r>
          </a:p>
          <a:p>
            <a:r>
              <a:rPr lang="en-US" dirty="0"/>
              <a:t>Queries need to be formulated in a language compatible to the system.</a:t>
            </a:r>
          </a:p>
          <a:p>
            <a:endParaRPr lang="en-US" dirty="0"/>
          </a:p>
          <a:p>
            <a:r>
              <a:rPr lang="en-US" dirty="0"/>
              <a:t>Following the analysis of the results produced by the matching process, the user’s state of knowledge may change, the information need may be clearer or more refined, or only partially satisfied.</a:t>
            </a:r>
          </a:p>
          <a:p>
            <a:r>
              <a:rPr lang="en-US" dirty="0"/>
              <a:t>More queries are generated and the results are examined, until the user is happy with the information gathered.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5DD18-EB6D-46A9-B1B5-D9EEBB33FD80}" type="slidenum">
              <a:rPr lang="en-US"/>
              <a:pPr/>
              <a:t>7</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a:t>The systemic approach ignored the problems users have formulating or even clarifying an information need.</a:t>
            </a:r>
          </a:p>
          <a:p>
            <a:endParaRPr lang="en-US"/>
          </a:p>
          <a:p>
            <a:r>
              <a:rPr lang="en-US"/>
              <a:t>The cognitive approach considers the searching / matching algorithms ‘perfect’.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B27BB-2C20-4AF2-AD0B-FF6697C724B1}" type="slidenum">
              <a:rPr lang="en-US"/>
              <a:pPr/>
              <a:t>12</a:t>
            </a:fld>
            <a:endParaRPr lang="en-US"/>
          </a:p>
        </p:txBody>
      </p:sp>
      <p:sp>
        <p:nvSpPr>
          <p:cNvPr id="34818" name="Rectangle 2"/>
          <p:cNvSpPr>
            <a:spLocks noGrp="1" noRot="1" noChangeAspect="1" noChangeArrowheads="1" noTextEdit="1"/>
          </p:cNvSpPr>
          <p:nvPr>
            <p:ph type="sldImg"/>
          </p:nvPr>
        </p:nvSpPr>
        <p:spPr bwMode="auto">
          <a:xfrm>
            <a:off x="1139825" y="682625"/>
            <a:ext cx="4578350" cy="3433763"/>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1074738" y="4343400"/>
            <a:ext cx="470535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383AE-1F1D-4EB3-9DA0-3369FC0C2F0D}" type="slidenum">
              <a:rPr lang="en-US"/>
              <a:pPr/>
              <a:t>13</a:t>
            </a:fld>
            <a:endParaRPr lang="en-US"/>
          </a:p>
        </p:txBody>
      </p:sp>
      <p:sp>
        <p:nvSpPr>
          <p:cNvPr id="36866" name="Rectangle 2"/>
          <p:cNvSpPr>
            <a:spLocks noGrp="1" noRot="1" noChangeAspect="1" noChangeArrowheads="1" noTextEdit="1"/>
          </p:cNvSpPr>
          <p:nvPr>
            <p:ph type="sldImg"/>
          </p:nvPr>
        </p:nvSpPr>
        <p:spPr bwMode="auto">
          <a:xfrm>
            <a:off x="1139825" y="682625"/>
            <a:ext cx="4578350" cy="3433763"/>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1074738" y="4343400"/>
            <a:ext cx="470535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188182-0F35-48C7-9A64-DD0E74A83A44}"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188182-0F35-48C7-9A64-DD0E74A83A44}"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188182-0F35-48C7-9A64-DD0E74A83A44}"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188182-0F35-48C7-9A64-DD0E74A83A44}"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88182-0F35-48C7-9A64-DD0E74A83A44}"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188182-0F35-48C7-9A64-DD0E74A83A44}"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88182-0F35-48C7-9A64-DD0E74A83A44}" type="datetimeFigureOut">
              <a:rPr lang="en-US" smtClean="0"/>
              <a:pPr/>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188182-0F35-48C7-9A64-DD0E74A83A44}" type="datetimeFigureOut">
              <a:rPr lang="en-US" smtClean="0"/>
              <a:pPr/>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88182-0F35-48C7-9A64-DD0E74A83A44}" type="datetimeFigureOut">
              <a:rPr lang="en-US" smtClean="0"/>
              <a:pPr/>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88182-0F35-48C7-9A64-DD0E74A83A44}"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88182-0F35-48C7-9A64-DD0E74A83A44}"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B2A17-C537-45C0-BEBA-034085E4FF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88182-0F35-48C7-9A64-DD0E74A83A44}" type="datetimeFigureOut">
              <a:rPr lang="en-US" smtClean="0"/>
              <a:pPr/>
              <a:t>8/6/2018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B2A17-C537-45C0-BEBA-034085E4FF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www.open-video.org/segment.php?seg_id=70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62000" y="990600"/>
            <a:ext cx="7772400" cy="1143000"/>
          </a:xfrm>
        </p:spPr>
        <p:txBody>
          <a:bodyPr/>
          <a:lstStyle/>
          <a:p>
            <a:r>
              <a:rPr lang="en-US" dirty="0"/>
              <a:t>Information Retrieval</a:t>
            </a:r>
          </a:p>
        </p:txBody>
      </p:sp>
      <p:sp>
        <p:nvSpPr>
          <p:cNvPr id="5123" name="Rectangle 3"/>
          <p:cNvSpPr>
            <a:spLocks noGrp="1" noChangeArrowheads="1"/>
          </p:cNvSpPr>
          <p:nvPr>
            <p:ph type="subTitle" idx="1"/>
          </p:nvPr>
        </p:nvSpPr>
        <p:spPr>
          <a:xfrm>
            <a:off x="1295400" y="2743200"/>
            <a:ext cx="6553200" cy="3886200"/>
          </a:xfrm>
        </p:spPr>
        <p:txBody>
          <a:bodyPr/>
          <a:lstStyle/>
          <a:p>
            <a:r>
              <a:rPr lang="en-US" dirty="0"/>
              <a:t>– An Introduction –</a:t>
            </a:r>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990600" y="4191000"/>
            <a:ext cx="5486400" cy="2362200"/>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29699" name="Rectangle 3"/>
          <p:cNvSpPr>
            <a:spLocks noChangeArrowheads="1"/>
          </p:cNvSpPr>
          <p:nvPr/>
        </p:nvSpPr>
        <p:spPr bwMode="auto">
          <a:xfrm>
            <a:off x="990600" y="1447800"/>
            <a:ext cx="5410200" cy="2286000"/>
          </a:xfrm>
          <a:prstGeom prst="rect">
            <a:avLst/>
          </a:prstGeom>
          <a:solidFill>
            <a:srgbClr val="FFFF99"/>
          </a:solidFill>
          <a:ln w="9525">
            <a:solidFill>
              <a:schemeClr val="tx1"/>
            </a:solidFill>
            <a:miter lim="800000"/>
            <a:headEnd/>
            <a:tailEnd/>
          </a:ln>
          <a:effectLst/>
        </p:spPr>
        <p:txBody>
          <a:bodyPr wrap="none" anchor="ctr"/>
          <a:lstStyle/>
          <a:p>
            <a:pPr algn="ctr"/>
            <a:endParaRPr lang="en-US"/>
          </a:p>
        </p:txBody>
      </p:sp>
      <p:sp>
        <p:nvSpPr>
          <p:cNvPr id="29700" name="Rectangle 4"/>
          <p:cNvSpPr>
            <a:spLocks noGrp="1" noChangeArrowheads="1"/>
          </p:cNvSpPr>
          <p:nvPr>
            <p:ph type="title"/>
          </p:nvPr>
        </p:nvSpPr>
        <p:spPr>
          <a:xfrm>
            <a:off x="228600" y="152400"/>
            <a:ext cx="8763000" cy="1143000"/>
          </a:xfrm>
        </p:spPr>
        <p:txBody>
          <a:bodyPr/>
          <a:lstStyle/>
          <a:p>
            <a:r>
              <a:rPr lang="en-US"/>
              <a:t>Role of the user interface in IR</a:t>
            </a:r>
          </a:p>
        </p:txBody>
      </p:sp>
      <p:sp>
        <p:nvSpPr>
          <p:cNvPr id="29701" name="Text Box 5"/>
          <p:cNvSpPr txBox="1">
            <a:spLocks noChangeArrowheads="1"/>
          </p:cNvSpPr>
          <p:nvPr/>
        </p:nvSpPr>
        <p:spPr bwMode="auto">
          <a:xfrm>
            <a:off x="2743200" y="1676400"/>
            <a:ext cx="2484438" cy="466725"/>
          </a:xfrm>
          <a:prstGeom prst="rect">
            <a:avLst/>
          </a:prstGeom>
          <a:solidFill>
            <a:srgbClr val="00FF99"/>
          </a:solidFill>
          <a:ln w="9525">
            <a:solidFill>
              <a:schemeClr val="tx1"/>
            </a:solidFill>
            <a:miter lim="800000"/>
            <a:headEnd/>
            <a:tailEnd/>
          </a:ln>
          <a:effectLst/>
        </p:spPr>
        <p:txBody>
          <a:bodyPr wrap="none">
            <a:spAutoFit/>
          </a:bodyPr>
          <a:lstStyle/>
          <a:p>
            <a:pPr algn="ctr"/>
            <a:r>
              <a:rPr lang="en-US"/>
              <a:t>Problem definition</a:t>
            </a:r>
          </a:p>
        </p:txBody>
      </p:sp>
      <p:sp>
        <p:nvSpPr>
          <p:cNvPr id="29702" name="Text Box 6"/>
          <p:cNvSpPr txBox="1">
            <a:spLocks noChangeArrowheads="1"/>
          </p:cNvSpPr>
          <p:nvPr/>
        </p:nvSpPr>
        <p:spPr bwMode="auto">
          <a:xfrm>
            <a:off x="2819400" y="2362200"/>
            <a:ext cx="2197100" cy="466725"/>
          </a:xfrm>
          <a:prstGeom prst="rect">
            <a:avLst/>
          </a:prstGeom>
          <a:solidFill>
            <a:srgbClr val="00FF99"/>
          </a:solidFill>
          <a:ln w="9525">
            <a:solidFill>
              <a:schemeClr val="tx1"/>
            </a:solidFill>
            <a:miter lim="800000"/>
            <a:headEnd/>
            <a:tailEnd/>
          </a:ln>
          <a:effectLst/>
        </p:spPr>
        <p:txBody>
          <a:bodyPr wrap="none">
            <a:spAutoFit/>
          </a:bodyPr>
          <a:lstStyle/>
          <a:p>
            <a:pPr algn="ctr"/>
            <a:r>
              <a:rPr lang="en-US"/>
              <a:t>Source selection</a:t>
            </a:r>
          </a:p>
        </p:txBody>
      </p:sp>
      <p:sp>
        <p:nvSpPr>
          <p:cNvPr id="29703" name="Text Box 7"/>
          <p:cNvSpPr txBox="1">
            <a:spLocks noChangeArrowheads="1"/>
          </p:cNvSpPr>
          <p:nvPr/>
        </p:nvSpPr>
        <p:spPr bwMode="auto">
          <a:xfrm>
            <a:off x="2590800" y="3048000"/>
            <a:ext cx="2686050" cy="466725"/>
          </a:xfrm>
          <a:prstGeom prst="rect">
            <a:avLst/>
          </a:prstGeom>
          <a:solidFill>
            <a:srgbClr val="99FFCC"/>
          </a:solidFill>
          <a:ln w="9525">
            <a:solidFill>
              <a:schemeClr val="tx1"/>
            </a:solidFill>
            <a:miter lim="800000"/>
            <a:headEnd/>
            <a:tailEnd/>
          </a:ln>
          <a:effectLst/>
        </p:spPr>
        <p:txBody>
          <a:bodyPr wrap="none">
            <a:spAutoFit/>
          </a:bodyPr>
          <a:lstStyle/>
          <a:p>
            <a:pPr algn="ctr"/>
            <a:r>
              <a:rPr lang="en-US"/>
              <a:t>Problem articulation</a:t>
            </a:r>
          </a:p>
        </p:txBody>
      </p:sp>
      <p:sp>
        <p:nvSpPr>
          <p:cNvPr id="29704" name="Text Box 8"/>
          <p:cNvSpPr txBox="1">
            <a:spLocks noChangeArrowheads="1"/>
          </p:cNvSpPr>
          <p:nvPr/>
        </p:nvSpPr>
        <p:spPr bwMode="auto">
          <a:xfrm>
            <a:off x="2514600" y="4419600"/>
            <a:ext cx="2949575" cy="466725"/>
          </a:xfrm>
          <a:prstGeom prst="rect">
            <a:avLst/>
          </a:prstGeom>
          <a:solidFill>
            <a:srgbClr val="99FFCC"/>
          </a:solidFill>
          <a:ln w="9525">
            <a:solidFill>
              <a:schemeClr val="tx1"/>
            </a:solidFill>
            <a:miter lim="800000"/>
            <a:headEnd/>
            <a:tailEnd/>
          </a:ln>
          <a:effectLst/>
        </p:spPr>
        <p:txBody>
          <a:bodyPr wrap="none">
            <a:spAutoFit/>
          </a:bodyPr>
          <a:lstStyle/>
          <a:p>
            <a:r>
              <a:rPr lang="en-US"/>
              <a:t>Examination of results</a:t>
            </a:r>
          </a:p>
        </p:txBody>
      </p:sp>
      <p:sp>
        <p:nvSpPr>
          <p:cNvPr id="29705" name="Text Box 9"/>
          <p:cNvSpPr txBox="1">
            <a:spLocks noChangeArrowheads="1"/>
          </p:cNvSpPr>
          <p:nvPr/>
        </p:nvSpPr>
        <p:spPr bwMode="auto">
          <a:xfrm>
            <a:off x="2438400" y="5105400"/>
            <a:ext cx="3303588" cy="466725"/>
          </a:xfrm>
          <a:prstGeom prst="rect">
            <a:avLst/>
          </a:prstGeom>
          <a:solidFill>
            <a:srgbClr val="00FF99"/>
          </a:solidFill>
          <a:ln w="9525">
            <a:solidFill>
              <a:schemeClr val="tx1"/>
            </a:solidFill>
            <a:miter lim="800000"/>
            <a:headEnd/>
            <a:tailEnd/>
          </a:ln>
          <a:effectLst/>
        </p:spPr>
        <p:txBody>
          <a:bodyPr wrap="none">
            <a:spAutoFit/>
          </a:bodyPr>
          <a:lstStyle/>
          <a:p>
            <a:pPr algn="ctr"/>
            <a:r>
              <a:rPr lang="en-US"/>
              <a:t>Extraction of information</a:t>
            </a:r>
          </a:p>
        </p:txBody>
      </p:sp>
      <p:sp>
        <p:nvSpPr>
          <p:cNvPr id="29706" name="Text Box 10"/>
          <p:cNvSpPr txBox="1">
            <a:spLocks noChangeArrowheads="1"/>
          </p:cNvSpPr>
          <p:nvPr/>
        </p:nvSpPr>
        <p:spPr bwMode="auto">
          <a:xfrm>
            <a:off x="2270125" y="5756275"/>
            <a:ext cx="3633788" cy="466725"/>
          </a:xfrm>
          <a:prstGeom prst="rect">
            <a:avLst/>
          </a:prstGeom>
          <a:solidFill>
            <a:srgbClr val="00FF99"/>
          </a:solidFill>
          <a:ln w="9525">
            <a:solidFill>
              <a:schemeClr val="tx1"/>
            </a:solidFill>
            <a:miter lim="800000"/>
            <a:headEnd/>
            <a:tailEnd/>
          </a:ln>
          <a:effectLst/>
        </p:spPr>
        <p:txBody>
          <a:bodyPr wrap="none">
            <a:spAutoFit/>
          </a:bodyPr>
          <a:lstStyle/>
          <a:p>
            <a:pPr algn="ctr"/>
            <a:r>
              <a:rPr lang="en-US"/>
              <a:t>Integration with overall task</a:t>
            </a:r>
          </a:p>
        </p:txBody>
      </p:sp>
      <p:sp>
        <p:nvSpPr>
          <p:cNvPr id="29707" name="AutoShape 11"/>
          <p:cNvSpPr>
            <a:spLocks noChangeArrowheads="1"/>
          </p:cNvSpPr>
          <p:nvPr/>
        </p:nvSpPr>
        <p:spPr bwMode="auto">
          <a:xfrm rot="-10821101">
            <a:off x="3810000" y="3733800"/>
            <a:ext cx="152400" cy="457200"/>
          </a:xfrm>
          <a:prstGeom prst="downArrow">
            <a:avLst>
              <a:gd name="adj1" fmla="val 50000"/>
              <a:gd name="adj2" fmla="val 75000"/>
            </a:avLst>
          </a:prstGeom>
          <a:solidFill>
            <a:schemeClr val="hlink"/>
          </a:solidFill>
          <a:ln w="9525">
            <a:solidFill>
              <a:schemeClr val="tx1"/>
            </a:solidFill>
            <a:miter lim="800000"/>
            <a:headEnd/>
            <a:tailEnd/>
          </a:ln>
          <a:effectLst/>
        </p:spPr>
        <p:txBody>
          <a:bodyPr wrap="none" anchor="ctr"/>
          <a:lstStyle/>
          <a:p>
            <a:endParaRPr lang="en-US"/>
          </a:p>
        </p:txBody>
      </p:sp>
      <p:sp>
        <p:nvSpPr>
          <p:cNvPr id="29708" name="Text Box 12"/>
          <p:cNvSpPr txBox="1">
            <a:spLocks noChangeArrowheads="1"/>
          </p:cNvSpPr>
          <p:nvPr/>
        </p:nvSpPr>
        <p:spPr bwMode="auto">
          <a:xfrm>
            <a:off x="1066800" y="1524000"/>
            <a:ext cx="985838" cy="406400"/>
          </a:xfrm>
          <a:prstGeom prst="rect">
            <a:avLst/>
          </a:prstGeom>
          <a:noFill/>
          <a:ln w="9525">
            <a:solidFill>
              <a:schemeClr val="tx1"/>
            </a:solidFill>
            <a:miter lim="800000"/>
            <a:headEnd/>
            <a:tailEnd/>
          </a:ln>
          <a:effectLst/>
        </p:spPr>
        <p:txBody>
          <a:bodyPr wrap="none">
            <a:spAutoFit/>
          </a:bodyPr>
          <a:lstStyle/>
          <a:p>
            <a:r>
              <a:rPr lang="en-US" sz="2000" b="1"/>
              <a:t>INPUT</a:t>
            </a:r>
          </a:p>
        </p:txBody>
      </p:sp>
      <p:sp>
        <p:nvSpPr>
          <p:cNvPr id="29709" name="Text Box 13"/>
          <p:cNvSpPr txBox="1">
            <a:spLocks noChangeArrowheads="1"/>
          </p:cNvSpPr>
          <p:nvPr/>
        </p:nvSpPr>
        <p:spPr bwMode="auto">
          <a:xfrm>
            <a:off x="1066800" y="4267200"/>
            <a:ext cx="1254125" cy="406400"/>
          </a:xfrm>
          <a:prstGeom prst="rect">
            <a:avLst/>
          </a:prstGeom>
          <a:noFill/>
          <a:ln w="9525">
            <a:solidFill>
              <a:schemeClr val="tx1"/>
            </a:solidFill>
            <a:miter lim="800000"/>
            <a:headEnd/>
            <a:tailEnd/>
          </a:ln>
          <a:effectLst/>
        </p:spPr>
        <p:txBody>
          <a:bodyPr wrap="none">
            <a:spAutoFit/>
          </a:bodyPr>
          <a:lstStyle/>
          <a:p>
            <a:r>
              <a:rPr lang="en-US" sz="2000" b="1"/>
              <a:t>OUTPUT</a:t>
            </a:r>
          </a:p>
        </p:txBody>
      </p:sp>
      <p:sp>
        <p:nvSpPr>
          <p:cNvPr id="29710" name="AutoShape 14"/>
          <p:cNvSpPr>
            <a:spLocks noChangeArrowheads="1"/>
          </p:cNvSpPr>
          <p:nvPr/>
        </p:nvSpPr>
        <p:spPr bwMode="auto">
          <a:xfrm>
            <a:off x="7162800" y="3657600"/>
            <a:ext cx="1600200" cy="609600"/>
          </a:xfrm>
          <a:prstGeom prst="roundRect">
            <a:avLst>
              <a:gd name="adj" fmla="val 16667"/>
            </a:avLst>
          </a:prstGeom>
          <a:solidFill>
            <a:srgbClr val="CCCCFF"/>
          </a:solidFill>
          <a:ln w="9525">
            <a:solidFill>
              <a:schemeClr val="tx1"/>
            </a:solidFill>
            <a:round/>
            <a:headEnd/>
            <a:tailEnd/>
          </a:ln>
          <a:effectLst/>
        </p:spPr>
        <p:txBody>
          <a:bodyPr wrap="none" anchor="ctr"/>
          <a:lstStyle/>
          <a:p>
            <a:pPr algn="ctr"/>
            <a:r>
              <a:rPr lang="en-US"/>
              <a:t>Engine</a:t>
            </a:r>
          </a:p>
        </p:txBody>
      </p:sp>
      <p:sp>
        <p:nvSpPr>
          <p:cNvPr id="29711" name="AutoShape 15"/>
          <p:cNvSpPr>
            <a:spLocks noChangeArrowheads="1"/>
          </p:cNvSpPr>
          <p:nvPr/>
        </p:nvSpPr>
        <p:spPr bwMode="auto">
          <a:xfrm rot="5453600">
            <a:off x="6818313" y="2327275"/>
            <a:ext cx="914400" cy="1447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CCFF"/>
          </a:solidFill>
          <a:ln w="9525">
            <a:solidFill>
              <a:schemeClr val="tx1"/>
            </a:solidFill>
            <a:miter lim="800000"/>
            <a:headEnd/>
            <a:tailEnd/>
          </a:ln>
          <a:effectLst/>
        </p:spPr>
        <p:txBody>
          <a:bodyPr wrap="none" anchor="ctr"/>
          <a:lstStyle/>
          <a:p>
            <a:endParaRPr lang="en-US"/>
          </a:p>
        </p:txBody>
      </p:sp>
      <p:sp>
        <p:nvSpPr>
          <p:cNvPr id="29712" name="AutoShape 16"/>
          <p:cNvSpPr>
            <a:spLocks noChangeArrowheads="1"/>
          </p:cNvSpPr>
          <p:nvPr/>
        </p:nvSpPr>
        <p:spPr bwMode="auto">
          <a:xfrm rot="10766101">
            <a:off x="6707188" y="4492625"/>
            <a:ext cx="1295400" cy="1066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CCFF"/>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Organization of Documents</a:t>
            </a:r>
            <a:endParaRPr lang="en-US" dirty="0"/>
          </a:p>
        </p:txBody>
      </p:sp>
      <p:sp>
        <p:nvSpPr>
          <p:cNvPr id="32771" name="Rectangle 3"/>
          <p:cNvSpPr>
            <a:spLocks noGrp="1" noChangeArrowheads="1"/>
          </p:cNvSpPr>
          <p:nvPr>
            <p:ph type="body" idx="1"/>
          </p:nvPr>
        </p:nvSpPr>
        <p:spPr>
          <a:xfrm>
            <a:off x="152400" y="1447800"/>
            <a:ext cx="8763000" cy="5257800"/>
          </a:xfrm>
        </p:spPr>
        <p:txBody>
          <a:bodyPr/>
          <a:lstStyle/>
          <a:p>
            <a:r>
              <a:rPr lang="en-US" dirty="0"/>
              <a:t>Each document is described by a set of attribute (or </a:t>
            </a:r>
            <a:r>
              <a:rPr lang="en-US" dirty="0" smtClean="0"/>
              <a:t>f</a:t>
            </a:r>
            <a:r>
              <a:rPr lang="en-US" dirty="0" smtClean="0"/>
              <a:t>eatures) </a:t>
            </a:r>
            <a:r>
              <a:rPr lang="en-US" dirty="0"/>
              <a:t>values</a:t>
            </a:r>
          </a:p>
          <a:p>
            <a:r>
              <a:rPr lang="en-US" dirty="0"/>
              <a:t>Example:</a:t>
            </a:r>
          </a:p>
          <a:p>
            <a:pPr lvl="1"/>
            <a:r>
              <a:rPr lang="en-US" dirty="0" err="1">
                <a:hlinkClick r:id="rId2"/>
              </a:rPr>
              <a:t>FilmFinder</a:t>
            </a:r>
            <a:r>
              <a:rPr lang="en-US" dirty="0" smtClean="0"/>
              <a:t>,</a:t>
            </a:r>
            <a:endParaRPr lang="en-US" dirty="0"/>
          </a:p>
          <a:p>
            <a:pPr lvl="1"/>
            <a:r>
              <a:rPr lang="en-US" dirty="0"/>
              <a:t>Film</a:t>
            </a:r>
          </a:p>
          <a:p>
            <a:pPr lvl="2"/>
            <a:r>
              <a:rPr lang="en-US" dirty="0"/>
              <a:t>Attributes (facets): Title, Year, Popularity, Director, Actors</a:t>
            </a:r>
          </a:p>
          <a:p>
            <a:endParaRPr lang="en-US" dirty="0"/>
          </a:p>
          <a:p>
            <a:r>
              <a:rPr lang="en-US" dirty="0"/>
              <a:t>In design terms, it refers to </a:t>
            </a:r>
            <a:r>
              <a:rPr lang="en-US" i="1" dirty="0"/>
              <a:t>composition.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98438"/>
            <a:ext cx="7848600" cy="715962"/>
          </a:xfrm>
        </p:spPr>
        <p:txBody>
          <a:bodyPr>
            <a:normAutofit fontScale="90000"/>
          </a:bodyPr>
          <a:lstStyle/>
          <a:p>
            <a:r>
              <a:rPr lang="en-US"/>
              <a:t>Hierarchic organization</a:t>
            </a:r>
          </a:p>
        </p:txBody>
      </p:sp>
      <p:grpSp>
        <p:nvGrpSpPr>
          <p:cNvPr id="2" name="Group 3"/>
          <p:cNvGrpSpPr>
            <a:grpSpLocks/>
          </p:cNvGrpSpPr>
          <p:nvPr/>
        </p:nvGrpSpPr>
        <p:grpSpPr bwMode="auto">
          <a:xfrm>
            <a:off x="1447800" y="1219200"/>
            <a:ext cx="6056313" cy="2947988"/>
            <a:chOff x="583" y="778"/>
            <a:chExt cx="4026" cy="2099"/>
          </a:xfrm>
        </p:grpSpPr>
        <p:sp>
          <p:nvSpPr>
            <p:cNvPr id="33796" name="Rectangle 4"/>
            <p:cNvSpPr>
              <a:spLocks noChangeArrowheads="1"/>
            </p:cNvSpPr>
            <p:nvPr/>
          </p:nvSpPr>
          <p:spPr bwMode="auto">
            <a:xfrm>
              <a:off x="1227" y="1568"/>
              <a:ext cx="514"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Computing</a:t>
              </a:r>
            </a:p>
          </p:txBody>
        </p:sp>
        <p:sp>
          <p:nvSpPr>
            <p:cNvPr id="33797" name="Rectangle 5"/>
            <p:cNvSpPr>
              <a:spLocks noChangeArrowheads="1"/>
            </p:cNvSpPr>
            <p:nvPr/>
          </p:nvSpPr>
          <p:spPr bwMode="auto">
            <a:xfrm>
              <a:off x="724" y="2117"/>
              <a:ext cx="468"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Computer</a:t>
              </a:r>
            </a:p>
          </p:txBody>
        </p:sp>
        <p:sp>
          <p:nvSpPr>
            <p:cNvPr id="33798" name="Rectangle 6"/>
            <p:cNvSpPr>
              <a:spLocks noChangeArrowheads="1"/>
            </p:cNvSpPr>
            <p:nvPr/>
          </p:nvSpPr>
          <p:spPr bwMode="auto">
            <a:xfrm>
              <a:off x="583" y="2707"/>
              <a:ext cx="349"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Screen</a:t>
              </a:r>
            </a:p>
          </p:txBody>
        </p:sp>
        <p:grpSp>
          <p:nvGrpSpPr>
            <p:cNvPr id="3" name="Group 7"/>
            <p:cNvGrpSpPr>
              <a:grpSpLocks/>
            </p:cNvGrpSpPr>
            <p:nvPr/>
          </p:nvGrpSpPr>
          <p:grpSpPr bwMode="auto">
            <a:xfrm>
              <a:off x="1036" y="1746"/>
              <a:ext cx="924" cy="395"/>
              <a:chOff x="1036" y="1746"/>
              <a:chExt cx="924" cy="395"/>
            </a:xfrm>
          </p:grpSpPr>
          <p:sp>
            <p:nvSpPr>
              <p:cNvPr id="33800" name="Line 8"/>
              <p:cNvSpPr>
                <a:spLocks noChangeShapeType="1"/>
              </p:cNvSpPr>
              <p:nvPr/>
            </p:nvSpPr>
            <p:spPr bwMode="auto">
              <a:xfrm>
                <a:off x="1487" y="1754"/>
                <a:ext cx="473" cy="382"/>
              </a:xfrm>
              <a:prstGeom prst="line">
                <a:avLst/>
              </a:prstGeom>
              <a:noFill/>
              <a:ln w="12700">
                <a:solidFill>
                  <a:schemeClr val="tx1"/>
                </a:solidFill>
                <a:prstDash val="sysDot"/>
                <a:round/>
                <a:headEnd/>
                <a:tailEnd/>
              </a:ln>
              <a:effectLst/>
            </p:spPr>
            <p:txBody>
              <a:bodyPr wrap="none" anchor="ctr"/>
              <a:lstStyle/>
              <a:p>
                <a:endParaRPr lang="en-US"/>
              </a:p>
            </p:txBody>
          </p:sp>
          <p:sp>
            <p:nvSpPr>
              <p:cNvPr id="33801" name="Line 9"/>
              <p:cNvSpPr>
                <a:spLocks noChangeShapeType="1"/>
              </p:cNvSpPr>
              <p:nvPr/>
            </p:nvSpPr>
            <p:spPr bwMode="auto">
              <a:xfrm flipV="1">
                <a:off x="1036" y="1746"/>
                <a:ext cx="446" cy="395"/>
              </a:xfrm>
              <a:prstGeom prst="line">
                <a:avLst/>
              </a:prstGeom>
              <a:noFill/>
              <a:ln w="12700">
                <a:solidFill>
                  <a:schemeClr val="tx1"/>
                </a:solidFill>
                <a:prstDash val="sysDot"/>
                <a:round/>
                <a:headEnd/>
                <a:tailEnd/>
              </a:ln>
              <a:effectLst/>
            </p:spPr>
            <p:txBody>
              <a:bodyPr wrap="none" anchor="ctr"/>
              <a:lstStyle/>
              <a:p>
                <a:endParaRPr lang="en-US"/>
              </a:p>
            </p:txBody>
          </p:sp>
        </p:grpSp>
        <p:grpSp>
          <p:nvGrpSpPr>
            <p:cNvPr id="4" name="Group 10"/>
            <p:cNvGrpSpPr>
              <a:grpSpLocks/>
            </p:cNvGrpSpPr>
            <p:nvPr/>
          </p:nvGrpSpPr>
          <p:grpSpPr bwMode="auto">
            <a:xfrm>
              <a:off x="601" y="2243"/>
              <a:ext cx="769" cy="492"/>
              <a:chOff x="601" y="2243"/>
              <a:chExt cx="769" cy="492"/>
            </a:xfrm>
          </p:grpSpPr>
          <p:graphicFrame>
            <p:nvGraphicFramePr>
              <p:cNvPr id="33803" name="Object 11">
                <a:hlinkClick r:id="" action="ppaction://ole?verb=0"/>
              </p:cNvPr>
              <p:cNvGraphicFramePr>
                <a:graphicFrameLocks/>
              </p:cNvGraphicFramePr>
              <p:nvPr/>
            </p:nvGraphicFramePr>
            <p:xfrm>
              <a:off x="1047" y="2540"/>
              <a:ext cx="323" cy="195"/>
            </p:xfrm>
            <a:graphic>
              <a:graphicData uri="http://schemas.openxmlformats.org/presentationml/2006/ole">
                <p:oleObj spid="_x0000_s1031" name="Microsoft ClipArt Gallery" r:id="rId4" imgW="637920" imgH="384120" progId="">
                  <p:embed/>
                </p:oleObj>
              </a:graphicData>
            </a:graphic>
          </p:graphicFrame>
          <p:graphicFrame>
            <p:nvGraphicFramePr>
              <p:cNvPr id="33804" name="Object 12">
                <a:hlinkClick r:id="" action="ppaction://ole?verb=0"/>
              </p:cNvPr>
              <p:cNvGraphicFramePr>
                <a:graphicFrameLocks/>
              </p:cNvGraphicFramePr>
              <p:nvPr/>
            </p:nvGraphicFramePr>
            <p:xfrm>
              <a:off x="601" y="2536"/>
              <a:ext cx="322" cy="195"/>
            </p:xfrm>
            <a:graphic>
              <a:graphicData uri="http://schemas.openxmlformats.org/presentationml/2006/ole">
                <p:oleObj spid="_x0000_s1032" name="Microsoft ClipArt Gallery" r:id="rId5" imgW="637920" imgH="384120" progId="">
                  <p:embed/>
                </p:oleObj>
              </a:graphicData>
            </a:graphic>
          </p:graphicFrame>
          <p:grpSp>
            <p:nvGrpSpPr>
              <p:cNvPr id="5" name="Group 13"/>
              <p:cNvGrpSpPr>
                <a:grpSpLocks/>
              </p:cNvGrpSpPr>
              <p:nvPr/>
            </p:nvGrpSpPr>
            <p:grpSpPr bwMode="auto">
              <a:xfrm>
                <a:off x="791" y="2277"/>
                <a:ext cx="422" cy="261"/>
                <a:chOff x="791" y="2277"/>
                <a:chExt cx="422" cy="261"/>
              </a:xfrm>
            </p:grpSpPr>
            <p:sp>
              <p:nvSpPr>
                <p:cNvPr id="33806" name="Line 14"/>
                <p:cNvSpPr>
                  <a:spLocks noChangeShapeType="1"/>
                </p:cNvSpPr>
                <p:nvPr/>
              </p:nvSpPr>
              <p:spPr bwMode="auto">
                <a:xfrm>
                  <a:off x="1002" y="2288"/>
                  <a:ext cx="211" cy="242"/>
                </a:xfrm>
                <a:prstGeom prst="line">
                  <a:avLst/>
                </a:prstGeom>
                <a:noFill/>
                <a:ln w="12700">
                  <a:solidFill>
                    <a:schemeClr val="tx1"/>
                  </a:solidFill>
                  <a:prstDash val="sysDot"/>
                  <a:round/>
                  <a:headEnd/>
                  <a:tailEnd/>
                </a:ln>
                <a:effectLst/>
              </p:spPr>
              <p:txBody>
                <a:bodyPr wrap="none" anchor="ctr"/>
                <a:lstStyle/>
                <a:p>
                  <a:endParaRPr lang="en-US"/>
                </a:p>
              </p:txBody>
            </p:sp>
            <p:sp>
              <p:nvSpPr>
                <p:cNvPr id="33807" name="Line 15"/>
                <p:cNvSpPr>
                  <a:spLocks noChangeShapeType="1"/>
                </p:cNvSpPr>
                <p:nvPr/>
              </p:nvSpPr>
              <p:spPr bwMode="auto">
                <a:xfrm flipV="1">
                  <a:off x="791" y="2277"/>
                  <a:ext cx="199" cy="261"/>
                </a:xfrm>
                <a:prstGeom prst="line">
                  <a:avLst/>
                </a:prstGeom>
                <a:noFill/>
                <a:ln w="12700">
                  <a:solidFill>
                    <a:schemeClr val="tx1"/>
                  </a:solidFill>
                  <a:prstDash val="sysDot"/>
                  <a:round/>
                  <a:headEnd/>
                  <a:tailEnd/>
                </a:ln>
                <a:effectLst/>
              </p:spPr>
              <p:txBody>
                <a:bodyPr wrap="none" anchor="ctr"/>
                <a:lstStyle/>
                <a:p>
                  <a:endParaRPr lang="en-US"/>
                </a:p>
              </p:txBody>
            </p:sp>
          </p:grpSp>
          <p:sp>
            <p:nvSpPr>
              <p:cNvPr id="33808" name="Oval 16"/>
              <p:cNvSpPr>
                <a:spLocks noChangeArrowheads="1"/>
              </p:cNvSpPr>
              <p:nvPr/>
            </p:nvSpPr>
            <p:spPr bwMode="auto">
              <a:xfrm>
                <a:off x="937" y="2243"/>
                <a:ext cx="101" cy="66"/>
              </a:xfrm>
              <a:prstGeom prst="ellipse">
                <a:avLst/>
              </a:prstGeom>
              <a:solidFill>
                <a:schemeClr val="accent1"/>
              </a:solidFill>
              <a:ln w="12700">
                <a:noFill/>
                <a:round/>
                <a:headEnd/>
                <a:tailEnd/>
              </a:ln>
              <a:effectLst/>
            </p:spPr>
            <p:txBody>
              <a:bodyPr wrap="none" anchor="ctr"/>
              <a:lstStyle/>
              <a:p>
                <a:endParaRPr lang="en-US"/>
              </a:p>
            </p:txBody>
          </p:sp>
        </p:grpSp>
        <p:grpSp>
          <p:nvGrpSpPr>
            <p:cNvPr id="6" name="Group 17"/>
            <p:cNvGrpSpPr>
              <a:grpSpLocks/>
            </p:cNvGrpSpPr>
            <p:nvPr/>
          </p:nvGrpSpPr>
          <p:grpSpPr bwMode="auto">
            <a:xfrm>
              <a:off x="1626" y="2243"/>
              <a:ext cx="769" cy="492"/>
              <a:chOff x="1626" y="2243"/>
              <a:chExt cx="769" cy="492"/>
            </a:xfrm>
          </p:grpSpPr>
          <p:graphicFrame>
            <p:nvGraphicFramePr>
              <p:cNvPr id="33810" name="Object 18">
                <a:hlinkClick r:id="" action="ppaction://ole?verb=0"/>
              </p:cNvPr>
              <p:cNvGraphicFramePr>
                <a:graphicFrameLocks/>
              </p:cNvGraphicFramePr>
              <p:nvPr/>
            </p:nvGraphicFramePr>
            <p:xfrm>
              <a:off x="2072" y="2540"/>
              <a:ext cx="323" cy="195"/>
            </p:xfrm>
            <a:graphic>
              <a:graphicData uri="http://schemas.openxmlformats.org/presentationml/2006/ole">
                <p:oleObj spid="_x0000_s1029" name="Microsoft ClipArt Gallery" r:id="rId6" imgW="637920" imgH="384120" progId="">
                  <p:embed/>
                </p:oleObj>
              </a:graphicData>
            </a:graphic>
          </p:graphicFrame>
          <p:graphicFrame>
            <p:nvGraphicFramePr>
              <p:cNvPr id="33811" name="Object 19">
                <a:hlinkClick r:id="" action="ppaction://ole?verb=0"/>
              </p:cNvPr>
              <p:cNvGraphicFramePr>
                <a:graphicFrameLocks/>
              </p:cNvGraphicFramePr>
              <p:nvPr/>
            </p:nvGraphicFramePr>
            <p:xfrm>
              <a:off x="1626" y="2536"/>
              <a:ext cx="322" cy="195"/>
            </p:xfrm>
            <a:graphic>
              <a:graphicData uri="http://schemas.openxmlformats.org/presentationml/2006/ole">
                <p:oleObj spid="_x0000_s1030" name="Microsoft ClipArt Gallery" r:id="rId7" imgW="637920" imgH="384120" progId="">
                  <p:embed/>
                </p:oleObj>
              </a:graphicData>
            </a:graphic>
          </p:graphicFrame>
          <p:grpSp>
            <p:nvGrpSpPr>
              <p:cNvPr id="7" name="Group 20"/>
              <p:cNvGrpSpPr>
                <a:grpSpLocks/>
              </p:cNvGrpSpPr>
              <p:nvPr/>
            </p:nvGrpSpPr>
            <p:grpSpPr bwMode="auto">
              <a:xfrm>
                <a:off x="1816" y="2277"/>
                <a:ext cx="422" cy="261"/>
                <a:chOff x="1816" y="2277"/>
                <a:chExt cx="422" cy="261"/>
              </a:xfrm>
            </p:grpSpPr>
            <p:sp>
              <p:nvSpPr>
                <p:cNvPr id="33813" name="Line 21"/>
                <p:cNvSpPr>
                  <a:spLocks noChangeShapeType="1"/>
                </p:cNvSpPr>
                <p:nvPr/>
              </p:nvSpPr>
              <p:spPr bwMode="auto">
                <a:xfrm>
                  <a:off x="2027" y="2288"/>
                  <a:ext cx="211" cy="242"/>
                </a:xfrm>
                <a:prstGeom prst="line">
                  <a:avLst/>
                </a:prstGeom>
                <a:noFill/>
                <a:ln w="12700">
                  <a:solidFill>
                    <a:schemeClr val="tx1"/>
                  </a:solidFill>
                  <a:prstDash val="sysDot"/>
                  <a:round/>
                  <a:headEnd/>
                  <a:tailEnd/>
                </a:ln>
                <a:effectLst/>
              </p:spPr>
              <p:txBody>
                <a:bodyPr wrap="none" anchor="ctr"/>
                <a:lstStyle/>
                <a:p>
                  <a:endParaRPr lang="en-US"/>
                </a:p>
              </p:txBody>
            </p:sp>
            <p:sp>
              <p:nvSpPr>
                <p:cNvPr id="33814" name="Line 22"/>
                <p:cNvSpPr>
                  <a:spLocks noChangeShapeType="1"/>
                </p:cNvSpPr>
                <p:nvPr/>
              </p:nvSpPr>
              <p:spPr bwMode="auto">
                <a:xfrm flipV="1">
                  <a:off x="1816" y="2277"/>
                  <a:ext cx="199" cy="261"/>
                </a:xfrm>
                <a:prstGeom prst="line">
                  <a:avLst/>
                </a:prstGeom>
                <a:noFill/>
                <a:ln w="12700">
                  <a:solidFill>
                    <a:schemeClr val="tx1"/>
                  </a:solidFill>
                  <a:prstDash val="sysDot"/>
                  <a:round/>
                  <a:headEnd/>
                  <a:tailEnd/>
                </a:ln>
                <a:effectLst/>
              </p:spPr>
              <p:txBody>
                <a:bodyPr wrap="none" anchor="ctr"/>
                <a:lstStyle/>
                <a:p>
                  <a:endParaRPr lang="en-US"/>
                </a:p>
              </p:txBody>
            </p:sp>
          </p:grpSp>
          <p:sp>
            <p:nvSpPr>
              <p:cNvPr id="33815" name="Oval 23"/>
              <p:cNvSpPr>
                <a:spLocks noChangeArrowheads="1"/>
              </p:cNvSpPr>
              <p:nvPr/>
            </p:nvSpPr>
            <p:spPr bwMode="auto">
              <a:xfrm>
                <a:off x="1962" y="2243"/>
                <a:ext cx="101" cy="66"/>
              </a:xfrm>
              <a:prstGeom prst="ellipse">
                <a:avLst/>
              </a:prstGeom>
              <a:solidFill>
                <a:schemeClr val="accent1"/>
              </a:solidFill>
              <a:ln w="12700">
                <a:noFill/>
                <a:round/>
                <a:headEnd/>
                <a:tailEnd/>
              </a:ln>
              <a:effectLst/>
            </p:spPr>
            <p:txBody>
              <a:bodyPr wrap="none" anchor="ctr"/>
              <a:lstStyle/>
              <a:p>
                <a:endParaRPr lang="en-US"/>
              </a:p>
            </p:txBody>
          </p:sp>
        </p:grpSp>
        <p:sp>
          <p:nvSpPr>
            <p:cNvPr id="33816" name="Rectangle 24"/>
            <p:cNvSpPr>
              <a:spLocks noChangeArrowheads="1"/>
            </p:cNvSpPr>
            <p:nvPr/>
          </p:nvSpPr>
          <p:spPr bwMode="auto">
            <a:xfrm>
              <a:off x="988" y="2707"/>
              <a:ext cx="464"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Keyboard</a:t>
              </a:r>
            </a:p>
          </p:txBody>
        </p:sp>
        <p:sp>
          <p:nvSpPr>
            <p:cNvPr id="33817" name="Rectangle 25"/>
            <p:cNvSpPr>
              <a:spLocks noChangeArrowheads="1"/>
            </p:cNvSpPr>
            <p:nvPr/>
          </p:nvSpPr>
          <p:spPr bwMode="auto">
            <a:xfrm>
              <a:off x="2120" y="2707"/>
              <a:ext cx="264"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C++</a:t>
              </a:r>
            </a:p>
          </p:txBody>
        </p:sp>
        <p:sp>
          <p:nvSpPr>
            <p:cNvPr id="33818" name="Rectangle 26"/>
            <p:cNvSpPr>
              <a:spLocks noChangeArrowheads="1"/>
            </p:cNvSpPr>
            <p:nvPr/>
          </p:nvSpPr>
          <p:spPr bwMode="auto">
            <a:xfrm>
              <a:off x="1625" y="2707"/>
              <a:ext cx="333"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Pascal</a:t>
              </a:r>
            </a:p>
          </p:txBody>
        </p:sp>
        <p:sp>
          <p:nvSpPr>
            <p:cNvPr id="33819" name="Rectangle 27"/>
            <p:cNvSpPr>
              <a:spLocks noChangeArrowheads="1"/>
            </p:cNvSpPr>
            <p:nvPr/>
          </p:nvSpPr>
          <p:spPr bwMode="auto">
            <a:xfrm>
              <a:off x="1589" y="2117"/>
              <a:ext cx="963"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Programming language</a:t>
              </a:r>
            </a:p>
          </p:txBody>
        </p:sp>
        <p:grpSp>
          <p:nvGrpSpPr>
            <p:cNvPr id="8" name="Group 28"/>
            <p:cNvGrpSpPr>
              <a:grpSpLocks/>
            </p:cNvGrpSpPr>
            <p:nvPr/>
          </p:nvGrpSpPr>
          <p:grpSpPr bwMode="auto">
            <a:xfrm>
              <a:off x="2794" y="2130"/>
              <a:ext cx="802" cy="658"/>
              <a:chOff x="2794" y="2130"/>
              <a:chExt cx="802" cy="658"/>
            </a:xfrm>
          </p:grpSpPr>
          <p:sp>
            <p:nvSpPr>
              <p:cNvPr id="33821" name="Rectangle 29"/>
              <p:cNvSpPr>
                <a:spLocks noChangeArrowheads="1"/>
              </p:cNvSpPr>
              <p:nvPr/>
            </p:nvSpPr>
            <p:spPr bwMode="auto">
              <a:xfrm>
                <a:off x="3237" y="2357"/>
                <a:ext cx="359" cy="431"/>
              </a:xfrm>
              <a:prstGeom prst="rect">
                <a:avLst/>
              </a:prstGeom>
              <a:noFill/>
              <a:ln w="12700">
                <a:noFill/>
                <a:miter lim="800000"/>
                <a:headEnd/>
                <a:tailEnd/>
              </a:ln>
              <a:effectLst/>
            </p:spPr>
            <p:txBody>
              <a:bodyPr wrap="none" lIns="117475" tIns="58738" rIns="117475" bIns="58738">
                <a:spAutoFit/>
              </a:bodyPr>
              <a:lstStyle/>
              <a:p>
                <a:pPr algn="ctr" defTabSz="1498600" eaLnBrk="0" hangingPunct="0"/>
                <a:r>
                  <a:rPr lang="en-US" sz="3200"/>
                  <a:t>...</a:t>
                </a:r>
              </a:p>
            </p:txBody>
          </p:sp>
          <p:sp>
            <p:nvSpPr>
              <p:cNvPr id="33822" name="Rectangle 30"/>
              <p:cNvSpPr>
                <a:spLocks noChangeArrowheads="1"/>
              </p:cNvSpPr>
              <p:nvPr/>
            </p:nvSpPr>
            <p:spPr bwMode="auto">
              <a:xfrm>
                <a:off x="2917" y="2130"/>
                <a:ext cx="574" cy="169"/>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Mathematics</a:t>
                </a:r>
              </a:p>
            </p:txBody>
          </p:sp>
          <p:graphicFrame>
            <p:nvGraphicFramePr>
              <p:cNvPr id="33823" name="Object 31">
                <a:hlinkClick r:id="" action="ppaction://ole?verb=0"/>
              </p:cNvPr>
              <p:cNvGraphicFramePr>
                <a:graphicFrameLocks/>
              </p:cNvGraphicFramePr>
              <p:nvPr/>
            </p:nvGraphicFramePr>
            <p:xfrm>
              <a:off x="2794" y="2544"/>
              <a:ext cx="322" cy="195"/>
            </p:xfrm>
            <a:graphic>
              <a:graphicData uri="http://schemas.openxmlformats.org/presentationml/2006/ole">
                <p:oleObj spid="_x0000_s1028" name="Microsoft ClipArt Gallery" r:id="rId8" imgW="637920" imgH="384120" progId="">
                  <p:embed/>
                </p:oleObj>
              </a:graphicData>
            </a:graphic>
          </p:graphicFrame>
          <p:grpSp>
            <p:nvGrpSpPr>
              <p:cNvPr id="9" name="Group 32"/>
              <p:cNvGrpSpPr>
                <a:grpSpLocks/>
              </p:cNvGrpSpPr>
              <p:nvPr/>
            </p:nvGrpSpPr>
            <p:grpSpPr bwMode="auto">
              <a:xfrm>
                <a:off x="2984" y="2285"/>
                <a:ext cx="422" cy="261"/>
                <a:chOff x="2984" y="2285"/>
                <a:chExt cx="422" cy="261"/>
              </a:xfrm>
            </p:grpSpPr>
            <p:sp>
              <p:nvSpPr>
                <p:cNvPr id="33825" name="Line 33"/>
                <p:cNvSpPr>
                  <a:spLocks noChangeShapeType="1"/>
                </p:cNvSpPr>
                <p:nvPr/>
              </p:nvSpPr>
              <p:spPr bwMode="auto">
                <a:xfrm>
                  <a:off x="3195" y="2296"/>
                  <a:ext cx="211" cy="242"/>
                </a:xfrm>
                <a:prstGeom prst="line">
                  <a:avLst/>
                </a:prstGeom>
                <a:noFill/>
                <a:ln w="12700">
                  <a:solidFill>
                    <a:schemeClr val="tx1"/>
                  </a:solidFill>
                  <a:prstDash val="sysDot"/>
                  <a:round/>
                  <a:headEnd/>
                  <a:tailEnd/>
                </a:ln>
                <a:effectLst/>
              </p:spPr>
              <p:txBody>
                <a:bodyPr wrap="none" anchor="ctr"/>
                <a:lstStyle/>
                <a:p>
                  <a:endParaRPr lang="en-US"/>
                </a:p>
              </p:txBody>
            </p:sp>
            <p:sp>
              <p:nvSpPr>
                <p:cNvPr id="33826" name="Line 34"/>
                <p:cNvSpPr>
                  <a:spLocks noChangeShapeType="1"/>
                </p:cNvSpPr>
                <p:nvPr/>
              </p:nvSpPr>
              <p:spPr bwMode="auto">
                <a:xfrm flipV="1">
                  <a:off x="2984" y="2285"/>
                  <a:ext cx="199" cy="261"/>
                </a:xfrm>
                <a:prstGeom prst="line">
                  <a:avLst/>
                </a:prstGeom>
                <a:noFill/>
                <a:ln w="12700">
                  <a:solidFill>
                    <a:schemeClr val="tx1"/>
                  </a:solidFill>
                  <a:prstDash val="sysDot"/>
                  <a:round/>
                  <a:headEnd/>
                  <a:tailEnd/>
                </a:ln>
                <a:effectLst/>
              </p:spPr>
              <p:txBody>
                <a:bodyPr wrap="none" anchor="ctr"/>
                <a:lstStyle/>
                <a:p>
                  <a:endParaRPr lang="en-US"/>
                </a:p>
              </p:txBody>
            </p:sp>
          </p:grpSp>
          <p:sp>
            <p:nvSpPr>
              <p:cNvPr id="33827" name="Oval 35"/>
              <p:cNvSpPr>
                <a:spLocks noChangeArrowheads="1"/>
              </p:cNvSpPr>
              <p:nvPr/>
            </p:nvSpPr>
            <p:spPr bwMode="auto">
              <a:xfrm>
                <a:off x="3130" y="2251"/>
                <a:ext cx="101" cy="66"/>
              </a:xfrm>
              <a:prstGeom prst="ellipse">
                <a:avLst/>
              </a:prstGeom>
              <a:solidFill>
                <a:schemeClr val="accent1"/>
              </a:solidFill>
              <a:ln w="12700">
                <a:noFill/>
                <a:round/>
                <a:headEnd/>
                <a:tailEnd/>
              </a:ln>
              <a:effectLst/>
            </p:spPr>
            <p:txBody>
              <a:bodyPr wrap="none" anchor="ctr"/>
              <a:lstStyle/>
              <a:p>
                <a:endParaRPr lang="en-US"/>
              </a:p>
            </p:txBody>
          </p:sp>
        </p:grpSp>
        <p:sp>
          <p:nvSpPr>
            <p:cNvPr id="33828" name="Oval 36"/>
            <p:cNvSpPr>
              <a:spLocks noChangeArrowheads="1"/>
            </p:cNvSpPr>
            <p:nvPr/>
          </p:nvSpPr>
          <p:spPr bwMode="auto">
            <a:xfrm>
              <a:off x="1428" y="1710"/>
              <a:ext cx="101" cy="66"/>
            </a:xfrm>
            <a:prstGeom prst="ellipse">
              <a:avLst/>
            </a:prstGeom>
            <a:solidFill>
              <a:schemeClr val="accent1"/>
            </a:solidFill>
            <a:ln w="12700">
              <a:noFill/>
              <a:round/>
              <a:headEnd/>
              <a:tailEnd/>
            </a:ln>
            <a:effectLst/>
          </p:spPr>
          <p:txBody>
            <a:bodyPr wrap="none" anchor="ctr"/>
            <a:lstStyle/>
            <a:p>
              <a:endParaRPr lang="en-US"/>
            </a:p>
          </p:txBody>
        </p:sp>
        <p:sp>
          <p:nvSpPr>
            <p:cNvPr id="33829" name="Rectangle 37"/>
            <p:cNvSpPr>
              <a:spLocks noChangeArrowheads="1"/>
            </p:cNvSpPr>
            <p:nvPr/>
          </p:nvSpPr>
          <p:spPr bwMode="auto">
            <a:xfrm>
              <a:off x="4250" y="1013"/>
              <a:ext cx="359" cy="431"/>
            </a:xfrm>
            <a:prstGeom prst="rect">
              <a:avLst/>
            </a:prstGeom>
            <a:noFill/>
            <a:ln w="12700">
              <a:noFill/>
              <a:miter lim="800000"/>
              <a:headEnd/>
              <a:tailEnd/>
            </a:ln>
            <a:effectLst/>
          </p:spPr>
          <p:txBody>
            <a:bodyPr wrap="none" lIns="117475" tIns="58738" rIns="117475" bIns="58738">
              <a:spAutoFit/>
            </a:bodyPr>
            <a:lstStyle/>
            <a:p>
              <a:pPr algn="ctr" defTabSz="1498600" eaLnBrk="0" hangingPunct="0"/>
              <a:r>
                <a:rPr lang="en-US" sz="3200"/>
                <a:t>...</a:t>
              </a:r>
            </a:p>
          </p:txBody>
        </p:sp>
        <p:sp>
          <p:nvSpPr>
            <p:cNvPr id="33830" name="Rectangle 38"/>
            <p:cNvSpPr>
              <a:spLocks noChangeArrowheads="1"/>
            </p:cNvSpPr>
            <p:nvPr/>
          </p:nvSpPr>
          <p:spPr bwMode="auto">
            <a:xfrm>
              <a:off x="2781" y="2707"/>
              <a:ext cx="396"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Algebra</a:t>
              </a:r>
            </a:p>
          </p:txBody>
        </p:sp>
        <p:sp>
          <p:nvSpPr>
            <p:cNvPr id="33831" name="Line 39"/>
            <p:cNvSpPr>
              <a:spLocks noChangeShapeType="1"/>
            </p:cNvSpPr>
            <p:nvPr/>
          </p:nvSpPr>
          <p:spPr bwMode="auto">
            <a:xfrm>
              <a:off x="2287" y="1358"/>
              <a:ext cx="859" cy="808"/>
            </a:xfrm>
            <a:prstGeom prst="line">
              <a:avLst/>
            </a:prstGeom>
            <a:noFill/>
            <a:ln w="12700">
              <a:solidFill>
                <a:schemeClr val="tx1"/>
              </a:solidFill>
              <a:prstDash val="sysDot"/>
              <a:round/>
              <a:headEnd/>
              <a:tailEnd/>
            </a:ln>
            <a:effectLst/>
          </p:spPr>
          <p:txBody>
            <a:bodyPr wrap="none" anchor="ctr"/>
            <a:lstStyle/>
            <a:p>
              <a:endParaRPr lang="en-US"/>
            </a:p>
          </p:txBody>
        </p:sp>
        <p:sp>
          <p:nvSpPr>
            <p:cNvPr id="33832" name="Line 40"/>
            <p:cNvSpPr>
              <a:spLocks noChangeShapeType="1"/>
            </p:cNvSpPr>
            <p:nvPr/>
          </p:nvSpPr>
          <p:spPr bwMode="auto">
            <a:xfrm flipV="1">
              <a:off x="1539" y="1346"/>
              <a:ext cx="745" cy="261"/>
            </a:xfrm>
            <a:prstGeom prst="line">
              <a:avLst/>
            </a:prstGeom>
            <a:noFill/>
            <a:ln w="12700">
              <a:solidFill>
                <a:schemeClr val="tx1"/>
              </a:solidFill>
              <a:prstDash val="sysDot"/>
              <a:round/>
              <a:headEnd/>
              <a:tailEnd/>
            </a:ln>
            <a:effectLst/>
          </p:spPr>
          <p:txBody>
            <a:bodyPr wrap="none" anchor="ctr"/>
            <a:lstStyle/>
            <a:p>
              <a:endParaRPr lang="en-US"/>
            </a:p>
          </p:txBody>
        </p:sp>
        <p:sp>
          <p:nvSpPr>
            <p:cNvPr id="33833" name="Oval 41"/>
            <p:cNvSpPr>
              <a:spLocks noChangeArrowheads="1"/>
            </p:cNvSpPr>
            <p:nvPr/>
          </p:nvSpPr>
          <p:spPr bwMode="auto">
            <a:xfrm>
              <a:off x="2225" y="1326"/>
              <a:ext cx="101" cy="66"/>
            </a:xfrm>
            <a:prstGeom prst="ellipse">
              <a:avLst/>
            </a:prstGeom>
            <a:solidFill>
              <a:schemeClr val="accent1"/>
            </a:solidFill>
            <a:ln w="12700">
              <a:noFill/>
              <a:round/>
              <a:headEnd/>
              <a:tailEnd/>
            </a:ln>
            <a:effectLst/>
          </p:spPr>
          <p:txBody>
            <a:bodyPr wrap="none" anchor="ctr"/>
            <a:lstStyle/>
            <a:p>
              <a:endParaRPr lang="en-US"/>
            </a:p>
          </p:txBody>
        </p:sp>
        <p:sp>
          <p:nvSpPr>
            <p:cNvPr id="33834" name="Rectangle 42"/>
            <p:cNvSpPr>
              <a:spLocks noChangeArrowheads="1"/>
            </p:cNvSpPr>
            <p:nvPr/>
          </p:nvSpPr>
          <p:spPr bwMode="auto">
            <a:xfrm>
              <a:off x="1823" y="1195"/>
              <a:ext cx="1037"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Computing, Mathematics</a:t>
              </a:r>
            </a:p>
          </p:txBody>
        </p:sp>
        <p:sp>
          <p:nvSpPr>
            <p:cNvPr id="33835" name="Line 43"/>
            <p:cNvSpPr>
              <a:spLocks noChangeShapeType="1"/>
            </p:cNvSpPr>
            <p:nvPr/>
          </p:nvSpPr>
          <p:spPr bwMode="auto">
            <a:xfrm>
              <a:off x="3028" y="978"/>
              <a:ext cx="745" cy="241"/>
            </a:xfrm>
            <a:prstGeom prst="line">
              <a:avLst/>
            </a:prstGeom>
            <a:noFill/>
            <a:ln w="12700">
              <a:solidFill>
                <a:schemeClr val="tx1"/>
              </a:solidFill>
              <a:prstDash val="sysDot"/>
              <a:round/>
              <a:headEnd/>
              <a:tailEnd/>
            </a:ln>
            <a:effectLst/>
          </p:spPr>
          <p:txBody>
            <a:bodyPr wrap="none" anchor="ctr"/>
            <a:lstStyle/>
            <a:p>
              <a:endParaRPr lang="en-US"/>
            </a:p>
          </p:txBody>
        </p:sp>
        <p:sp>
          <p:nvSpPr>
            <p:cNvPr id="33836" name="Line 44"/>
            <p:cNvSpPr>
              <a:spLocks noChangeShapeType="1"/>
            </p:cNvSpPr>
            <p:nvPr/>
          </p:nvSpPr>
          <p:spPr bwMode="auto">
            <a:xfrm flipV="1">
              <a:off x="2323" y="966"/>
              <a:ext cx="703" cy="261"/>
            </a:xfrm>
            <a:prstGeom prst="line">
              <a:avLst/>
            </a:prstGeom>
            <a:noFill/>
            <a:ln w="12700">
              <a:solidFill>
                <a:schemeClr val="tx1"/>
              </a:solidFill>
              <a:prstDash val="sysDot"/>
              <a:round/>
              <a:headEnd/>
              <a:tailEnd/>
            </a:ln>
            <a:effectLst/>
          </p:spPr>
          <p:txBody>
            <a:bodyPr wrap="none" anchor="ctr"/>
            <a:lstStyle/>
            <a:p>
              <a:endParaRPr lang="en-US"/>
            </a:p>
          </p:txBody>
        </p:sp>
        <p:grpSp>
          <p:nvGrpSpPr>
            <p:cNvPr id="10" name="Group 45"/>
            <p:cNvGrpSpPr>
              <a:grpSpLocks/>
            </p:cNvGrpSpPr>
            <p:nvPr/>
          </p:nvGrpSpPr>
          <p:grpSpPr bwMode="auto">
            <a:xfrm>
              <a:off x="3383" y="1309"/>
              <a:ext cx="760" cy="501"/>
              <a:chOff x="3383" y="1309"/>
              <a:chExt cx="760" cy="501"/>
            </a:xfrm>
          </p:grpSpPr>
          <p:graphicFrame>
            <p:nvGraphicFramePr>
              <p:cNvPr id="33838" name="Object 46">
                <a:hlinkClick r:id="" action="ppaction://ole?verb=0"/>
              </p:cNvPr>
              <p:cNvGraphicFramePr>
                <a:graphicFrameLocks/>
              </p:cNvGraphicFramePr>
              <p:nvPr/>
            </p:nvGraphicFramePr>
            <p:xfrm>
              <a:off x="3821" y="1615"/>
              <a:ext cx="322" cy="195"/>
            </p:xfrm>
            <a:graphic>
              <a:graphicData uri="http://schemas.openxmlformats.org/presentationml/2006/ole">
                <p:oleObj spid="_x0000_s1026" name="Microsoft ClipArt Gallery" r:id="rId9" imgW="637920" imgH="384120" progId="">
                  <p:embed/>
                </p:oleObj>
              </a:graphicData>
            </a:graphic>
          </p:graphicFrame>
          <p:graphicFrame>
            <p:nvGraphicFramePr>
              <p:cNvPr id="33839" name="Object 47">
                <a:hlinkClick r:id="" action="ppaction://ole?verb=0"/>
              </p:cNvPr>
              <p:cNvGraphicFramePr>
                <a:graphicFrameLocks/>
              </p:cNvGraphicFramePr>
              <p:nvPr/>
            </p:nvGraphicFramePr>
            <p:xfrm>
              <a:off x="3383" y="1606"/>
              <a:ext cx="323" cy="195"/>
            </p:xfrm>
            <a:graphic>
              <a:graphicData uri="http://schemas.openxmlformats.org/presentationml/2006/ole">
                <p:oleObj spid="_x0000_s1027" name="Microsoft ClipArt Gallery" r:id="rId10" imgW="637920" imgH="384120" progId="">
                  <p:embed/>
                </p:oleObj>
              </a:graphicData>
            </a:graphic>
          </p:graphicFrame>
          <p:grpSp>
            <p:nvGrpSpPr>
              <p:cNvPr id="11" name="Group 48"/>
              <p:cNvGrpSpPr>
                <a:grpSpLocks/>
              </p:cNvGrpSpPr>
              <p:nvPr/>
            </p:nvGrpSpPr>
            <p:grpSpPr bwMode="auto">
              <a:xfrm>
                <a:off x="3574" y="1347"/>
                <a:ext cx="421" cy="261"/>
                <a:chOff x="3574" y="1347"/>
                <a:chExt cx="421" cy="261"/>
              </a:xfrm>
            </p:grpSpPr>
            <p:sp>
              <p:nvSpPr>
                <p:cNvPr id="33841" name="Line 49"/>
                <p:cNvSpPr>
                  <a:spLocks noChangeShapeType="1"/>
                </p:cNvSpPr>
                <p:nvPr/>
              </p:nvSpPr>
              <p:spPr bwMode="auto">
                <a:xfrm>
                  <a:off x="3784" y="1358"/>
                  <a:ext cx="211" cy="242"/>
                </a:xfrm>
                <a:prstGeom prst="line">
                  <a:avLst/>
                </a:prstGeom>
                <a:noFill/>
                <a:ln w="12700">
                  <a:solidFill>
                    <a:schemeClr val="tx1"/>
                  </a:solidFill>
                  <a:prstDash val="sysDot"/>
                  <a:round/>
                  <a:headEnd/>
                  <a:tailEnd/>
                </a:ln>
                <a:effectLst/>
              </p:spPr>
              <p:txBody>
                <a:bodyPr wrap="none" anchor="ctr"/>
                <a:lstStyle/>
                <a:p>
                  <a:endParaRPr lang="en-US"/>
                </a:p>
              </p:txBody>
            </p:sp>
            <p:sp>
              <p:nvSpPr>
                <p:cNvPr id="33842" name="Line 50"/>
                <p:cNvSpPr>
                  <a:spLocks noChangeShapeType="1"/>
                </p:cNvSpPr>
                <p:nvPr/>
              </p:nvSpPr>
              <p:spPr bwMode="auto">
                <a:xfrm flipV="1">
                  <a:off x="3574" y="1347"/>
                  <a:ext cx="198" cy="261"/>
                </a:xfrm>
                <a:prstGeom prst="line">
                  <a:avLst/>
                </a:prstGeom>
                <a:noFill/>
                <a:ln w="12700">
                  <a:solidFill>
                    <a:schemeClr val="tx1"/>
                  </a:solidFill>
                  <a:prstDash val="sysDot"/>
                  <a:round/>
                  <a:headEnd/>
                  <a:tailEnd/>
                </a:ln>
                <a:effectLst/>
              </p:spPr>
              <p:txBody>
                <a:bodyPr wrap="none" anchor="ctr"/>
                <a:lstStyle/>
                <a:p>
                  <a:endParaRPr lang="en-US"/>
                </a:p>
              </p:txBody>
            </p:sp>
          </p:grpSp>
          <p:sp>
            <p:nvSpPr>
              <p:cNvPr id="33843" name="Oval 51"/>
              <p:cNvSpPr>
                <a:spLocks noChangeArrowheads="1"/>
              </p:cNvSpPr>
              <p:nvPr/>
            </p:nvSpPr>
            <p:spPr bwMode="auto">
              <a:xfrm>
                <a:off x="3723" y="1309"/>
                <a:ext cx="100" cy="66"/>
              </a:xfrm>
              <a:prstGeom prst="ellipse">
                <a:avLst/>
              </a:prstGeom>
              <a:solidFill>
                <a:schemeClr val="accent1"/>
              </a:solidFill>
              <a:ln w="12700">
                <a:noFill/>
                <a:round/>
                <a:headEnd/>
                <a:tailEnd/>
              </a:ln>
              <a:effectLst/>
            </p:spPr>
            <p:txBody>
              <a:bodyPr wrap="none" anchor="ctr"/>
              <a:lstStyle/>
              <a:p>
                <a:endParaRPr lang="en-US"/>
              </a:p>
            </p:txBody>
          </p:sp>
        </p:grpSp>
        <p:sp>
          <p:nvSpPr>
            <p:cNvPr id="33844" name="Rectangle 52"/>
            <p:cNvSpPr>
              <a:spLocks noChangeArrowheads="1"/>
            </p:cNvSpPr>
            <p:nvPr/>
          </p:nvSpPr>
          <p:spPr bwMode="auto">
            <a:xfrm>
              <a:off x="3578" y="1195"/>
              <a:ext cx="380"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Physics</a:t>
              </a:r>
            </a:p>
          </p:txBody>
        </p:sp>
        <p:sp>
          <p:nvSpPr>
            <p:cNvPr id="33845" name="Rectangle 53"/>
            <p:cNvSpPr>
              <a:spLocks noChangeArrowheads="1"/>
            </p:cNvSpPr>
            <p:nvPr/>
          </p:nvSpPr>
          <p:spPr bwMode="auto">
            <a:xfrm>
              <a:off x="2841" y="778"/>
              <a:ext cx="386" cy="170"/>
            </a:xfrm>
            <a:prstGeom prst="rect">
              <a:avLst/>
            </a:prstGeom>
            <a:noFill/>
            <a:ln w="12700">
              <a:noFill/>
              <a:miter lim="800000"/>
              <a:headEnd/>
              <a:tailEnd/>
            </a:ln>
            <a:effectLst/>
          </p:spPr>
          <p:txBody>
            <a:bodyPr wrap="none" lIns="73025" tIns="34925" rIns="73025" bIns="34925">
              <a:spAutoFit/>
            </a:bodyPr>
            <a:lstStyle/>
            <a:p>
              <a:pPr defTabSz="585788" eaLnBrk="0" hangingPunct="0"/>
              <a:r>
                <a:rPr lang="en-US" sz="1100"/>
                <a:t>Science</a:t>
              </a:r>
            </a:p>
          </p:txBody>
        </p:sp>
        <p:sp>
          <p:nvSpPr>
            <p:cNvPr id="33846" name="Oval 54"/>
            <p:cNvSpPr>
              <a:spLocks noChangeArrowheads="1"/>
            </p:cNvSpPr>
            <p:nvPr/>
          </p:nvSpPr>
          <p:spPr bwMode="auto">
            <a:xfrm>
              <a:off x="2963" y="929"/>
              <a:ext cx="100" cy="66"/>
            </a:xfrm>
            <a:prstGeom prst="ellipse">
              <a:avLst/>
            </a:prstGeom>
            <a:solidFill>
              <a:schemeClr val="accent1"/>
            </a:solidFill>
            <a:ln w="12700">
              <a:noFill/>
              <a:round/>
              <a:headEnd/>
              <a:tailEnd/>
            </a:ln>
            <a:effectLst/>
          </p:spPr>
          <p:txBody>
            <a:bodyPr wrap="none" anchor="ctr"/>
            <a:lstStyle/>
            <a:p>
              <a:endParaRPr lang="en-US"/>
            </a:p>
          </p:txBody>
        </p:sp>
        <p:sp>
          <p:nvSpPr>
            <p:cNvPr id="33847" name="Line 55"/>
            <p:cNvSpPr>
              <a:spLocks noChangeShapeType="1"/>
            </p:cNvSpPr>
            <p:nvPr/>
          </p:nvSpPr>
          <p:spPr bwMode="auto">
            <a:xfrm>
              <a:off x="3067" y="990"/>
              <a:ext cx="1338" cy="232"/>
            </a:xfrm>
            <a:prstGeom prst="line">
              <a:avLst/>
            </a:prstGeom>
            <a:noFill/>
            <a:ln w="12700">
              <a:solidFill>
                <a:schemeClr val="tx1"/>
              </a:solidFill>
              <a:prstDash val="sysDot"/>
              <a:round/>
              <a:headEnd/>
              <a:tailEnd/>
            </a:ln>
            <a:effectLst/>
          </p:spPr>
          <p:txBody>
            <a:bodyPr wrap="none" anchor="ctr"/>
            <a:lstStyle/>
            <a:p>
              <a:endParaRPr lang="en-US"/>
            </a:p>
          </p:txBody>
        </p:sp>
      </p:grpSp>
      <p:sp>
        <p:nvSpPr>
          <p:cNvPr id="33848" name="Text Box 56"/>
          <p:cNvSpPr txBox="1">
            <a:spLocks noChangeArrowheads="1"/>
          </p:cNvSpPr>
          <p:nvPr/>
        </p:nvSpPr>
        <p:spPr bwMode="auto">
          <a:xfrm>
            <a:off x="914400" y="4484688"/>
            <a:ext cx="5992813" cy="2282825"/>
          </a:xfrm>
          <a:prstGeom prst="rect">
            <a:avLst/>
          </a:prstGeom>
          <a:noFill/>
          <a:ln w="12700">
            <a:noFill/>
            <a:miter lim="800000"/>
            <a:headEnd/>
            <a:tailEnd/>
          </a:ln>
          <a:effectLst/>
        </p:spPr>
        <p:txBody>
          <a:bodyPr wrap="none">
            <a:spAutoFit/>
          </a:bodyPr>
          <a:lstStyle/>
          <a:p>
            <a:pPr eaLnBrk="0" hangingPunct="0"/>
            <a:r>
              <a:rPr lang="en-US"/>
              <a:t>Role of structure:</a:t>
            </a:r>
          </a:p>
          <a:p>
            <a:pPr eaLnBrk="0" hangingPunct="0">
              <a:buFontTx/>
              <a:buChar char="•"/>
            </a:pPr>
            <a:r>
              <a:rPr lang="en-US"/>
              <a:t> support for exploration (browsing / searching)</a:t>
            </a:r>
          </a:p>
          <a:p>
            <a:pPr eaLnBrk="0" hangingPunct="0">
              <a:buFontTx/>
              <a:buChar char="•"/>
            </a:pPr>
            <a:r>
              <a:rPr lang="en-US"/>
              <a:t> support for term disambiguation</a:t>
            </a:r>
          </a:p>
          <a:p>
            <a:pPr eaLnBrk="0" hangingPunct="0">
              <a:buFontTx/>
              <a:buChar char="•"/>
            </a:pPr>
            <a:r>
              <a:rPr lang="en-US"/>
              <a:t> potential for efficient retrieval</a:t>
            </a:r>
          </a:p>
          <a:p>
            <a:pPr eaLnBrk="0" hangingPunct="0"/>
            <a:endParaRPr lang="en-US"/>
          </a:p>
          <a:p>
            <a:pPr eaLnBrk="0" hangingPunct="0"/>
            <a:r>
              <a:rPr lang="en-US"/>
              <a:t>In design terms it refers to </a:t>
            </a:r>
            <a:r>
              <a:rPr lang="en-US" i="1"/>
              <a:t>inheritance</a:t>
            </a:r>
            <a:r>
              <a:rPr lang="en-US"/>
              <a:t>.</a:t>
            </a:r>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152400"/>
            <a:ext cx="7772400" cy="782638"/>
          </a:xfrm>
        </p:spPr>
        <p:txBody>
          <a:bodyPr>
            <a:normAutofit fontScale="90000"/>
          </a:bodyPr>
          <a:lstStyle/>
          <a:p>
            <a:r>
              <a:rPr lang="en-US"/>
              <a:t>Structuring a document collection</a:t>
            </a:r>
          </a:p>
        </p:txBody>
      </p:sp>
      <p:sp>
        <p:nvSpPr>
          <p:cNvPr id="35843" name="Rectangle 3"/>
          <p:cNvSpPr>
            <a:spLocks noGrp="1" noChangeArrowheads="1"/>
          </p:cNvSpPr>
          <p:nvPr>
            <p:ph type="body" idx="1"/>
          </p:nvPr>
        </p:nvSpPr>
        <p:spPr>
          <a:xfrm>
            <a:off x="228600" y="1371600"/>
            <a:ext cx="8610600" cy="5334000"/>
          </a:xfrm>
        </p:spPr>
        <p:txBody>
          <a:bodyPr/>
          <a:lstStyle/>
          <a:p>
            <a:pPr>
              <a:lnSpc>
                <a:spcPct val="90000"/>
              </a:lnSpc>
            </a:pPr>
            <a:r>
              <a:rPr lang="en-US"/>
              <a:t>Manual, by experts - slow, expensive, infeasible for large corpora</a:t>
            </a:r>
          </a:p>
          <a:p>
            <a:pPr>
              <a:lnSpc>
                <a:spcPct val="90000"/>
              </a:lnSpc>
            </a:pPr>
            <a:r>
              <a:rPr lang="en-US"/>
              <a:t>Supervised categorization</a:t>
            </a:r>
          </a:p>
          <a:p>
            <a:pPr lvl="2">
              <a:lnSpc>
                <a:spcPct val="90000"/>
              </a:lnSpc>
            </a:pPr>
            <a:r>
              <a:rPr lang="en-US"/>
              <a:t>Classes or hierarchic structure established by human experts</a:t>
            </a:r>
          </a:p>
          <a:p>
            <a:pPr lvl="2">
              <a:lnSpc>
                <a:spcPct val="90000"/>
              </a:lnSpc>
            </a:pPr>
            <a:r>
              <a:rPr lang="en-US"/>
              <a:t>Documents automatically allocated to classes</a:t>
            </a:r>
          </a:p>
          <a:p>
            <a:pPr>
              <a:lnSpc>
                <a:spcPct val="90000"/>
              </a:lnSpc>
            </a:pPr>
            <a:r>
              <a:rPr lang="en-US"/>
              <a:t>Unsupervised classification = </a:t>
            </a:r>
            <a:r>
              <a:rPr lang="en-US" b="1"/>
              <a:t>clustering</a:t>
            </a:r>
          </a:p>
          <a:p>
            <a:pPr lvl="2">
              <a:lnSpc>
                <a:spcPct val="90000"/>
              </a:lnSpc>
            </a:pPr>
            <a:r>
              <a:rPr lang="en-US"/>
              <a:t>Similar documents grouped together, and a structure is expected to emerge</a:t>
            </a:r>
          </a:p>
          <a:p>
            <a:pPr lvl="2">
              <a:lnSpc>
                <a:spcPct val="90000"/>
              </a:lnSpc>
            </a:pPr>
            <a:r>
              <a:rPr lang="en-US"/>
              <a:t>Result influenced by the homogeneity/heterogeneity of the documents, by the indexing and clustering methods and parameters </a:t>
            </a:r>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651" y="207963"/>
            <a:ext cx="6858000" cy="2387600"/>
          </a:xfrm>
        </p:spPr>
        <p:txBody>
          <a:bodyPr/>
          <a:lstStyle/>
          <a:p>
            <a:endParaRPr lang="en-US" u="sng" dirty="0">
              <a:latin typeface="Academy Engraved LET" pitchFamily="2" charset="0"/>
            </a:endParaRPr>
          </a:p>
        </p:txBody>
      </p:sp>
      <p:sp>
        <p:nvSpPr>
          <p:cNvPr id="3" name="Subtitle 2"/>
          <p:cNvSpPr>
            <a:spLocks noGrp="1"/>
          </p:cNvSpPr>
          <p:nvPr>
            <p:ph type="subTitle" idx="1"/>
          </p:nvPr>
        </p:nvSpPr>
        <p:spPr>
          <a:xfrm>
            <a:off x="1221377" y="2860766"/>
            <a:ext cx="6959237" cy="34616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Basic IR </a:t>
            </a:r>
            <a:r>
              <a:rPr lang="en-US" sz="4000" dirty="0" smtClean="0">
                <a:solidFill>
                  <a:schemeClr val="tx1"/>
                </a:solidFill>
                <a:latin typeface="Times New Roman" panose="02020603050405020304" pitchFamily="18" charset="0"/>
                <a:cs typeface="Times New Roman" panose="02020603050405020304" pitchFamily="18" charset="0"/>
              </a:rPr>
              <a:t>Models</a:t>
            </a:r>
          </a:p>
          <a:p>
            <a:endParaRPr lang="en-US" sz="66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51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223" y="365126"/>
            <a:ext cx="7886700" cy="1325563"/>
          </a:xfrm>
        </p:spPr>
        <p:txBody>
          <a:bodyPr/>
          <a:lstStyle/>
          <a:p>
            <a:r>
              <a:rPr lang="en-US" b="1" dirty="0" smtClean="0"/>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Boolean and vector-space retrieval </a:t>
            </a:r>
            <a:r>
              <a:rPr lang="en-US" dirty="0" smtClean="0"/>
              <a:t>models</a:t>
            </a:r>
          </a:p>
          <a:p>
            <a:pPr>
              <a:buFont typeface="Wingdings" panose="05000000000000000000" pitchFamily="2" charset="2"/>
              <a:buChar char="q"/>
            </a:pPr>
            <a:r>
              <a:rPr lang="en-US" dirty="0"/>
              <a:t>Ranked </a:t>
            </a:r>
            <a:r>
              <a:rPr lang="en-US" dirty="0" smtClean="0"/>
              <a:t>retrieval, Text similarity metrics</a:t>
            </a:r>
          </a:p>
          <a:p>
            <a:pPr>
              <a:buFont typeface="Wingdings" panose="05000000000000000000" pitchFamily="2" charset="2"/>
              <a:buChar char="q"/>
            </a:pPr>
            <a:r>
              <a:rPr lang="en-US" dirty="0"/>
              <a:t>TF-IDF (term </a:t>
            </a:r>
            <a:r>
              <a:rPr lang="en-US" dirty="0" smtClean="0"/>
              <a:t>frequency-inverse </a:t>
            </a:r>
            <a:r>
              <a:rPr lang="en-US" dirty="0"/>
              <a:t>document frequency) </a:t>
            </a:r>
            <a:r>
              <a:rPr lang="en-US" dirty="0" smtClean="0"/>
              <a:t>weighting</a:t>
            </a:r>
          </a:p>
          <a:p>
            <a:pPr>
              <a:buFont typeface="Wingdings" panose="05000000000000000000" pitchFamily="2" charset="2"/>
              <a:buChar char="q"/>
            </a:pPr>
            <a:r>
              <a:rPr lang="en-US" dirty="0"/>
              <a:t>Cosine similarity</a:t>
            </a:r>
          </a:p>
        </p:txBody>
      </p:sp>
    </p:spTree>
    <p:extLst>
      <p:ext uri="{BB962C8B-B14F-4D97-AF65-F5344CB8AC3E}">
        <p14:creationId xmlns:p14="http://schemas.microsoft.com/office/powerpoint/2010/main" xmlns="" val="1036868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Boolean retrieval model</a:t>
            </a:r>
            <a:br>
              <a:rPr lang="en-US" dirty="0" smtClean="0"/>
            </a:br>
            <a:endParaRPr lang="en-US" dirty="0"/>
          </a:p>
        </p:txBody>
      </p:sp>
      <p:sp>
        <p:nvSpPr>
          <p:cNvPr id="3" name="Content Placeholder 2"/>
          <p:cNvSpPr>
            <a:spLocks noGrp="1"/>
          </p:cNvSpPr>
          <p:nvPr>
            <p:ph idx="1"/>
          </p:nvPr>
        </p:nvSpPr>
        <p:spPr/>
        <p:txBody>
          <a:bodyPr/>
          <a:lstStyle/>
          <a:p>
            <a:r>
              <a:rPr lang="en-US" altLang="zh-TW" dirty="0"/>
              <a:t>A document is represented as a set of keywords</a:t>
            </a:r>
            <a:r>
              <a:rPr lang="en-US" altLang="zh-TW" dirty="0" smtClean="0"/>
              <a:t>.</a:t>
            </a:r>
            <a:endParaRPr lang="en-US" dirty="0" smtClean="0"/>
          </a:p>
          <a:p>
            <a:r>
              <a:rPr lang="en-US" dirty="0" smtClean="0"/>
              <a:t>Queries </a:t>
            </a:r>
            <a:r>
              <a:rPr lang="en-US" dirty="0"/>
              <a:t>specified as </a:t>
            </a:r>
            <a:r>
              <a:rPr lang="en-US" dirty="0" smtClean="0"/>
              <a:t>Boolean expressions(e.g</a:t>
            </a:r>
            <a:r>
              <a:rPr lang="en-US" dirty="0"/>
              <a:t>., AND, OR, and AND NOT</a:t>
            </a:r>
            <a:r>
              <a:rPr lang="en-US" dirty="0" smtClean="0"/>
              <a:t>)</a:t>
            </a:r>
          </a:p>
          <a:p>
            <a:r>
              <a:rPr lang="en-US" dirty="0"/>
              <a:t>Also know as ‘exact-match’ retrieval </a:t>
            </a:r>
            <a:r>
              <a:rPr lang="en-US" dirty="0" smtClean="0"/>
              <a:t>model.</a:t>
            </a:r>
          </a:p>
          <a:p>
            <a:endParaRPr lang="en-US" dirty="0"/>
          </a:p>
        </p:txBody>
      </p:sp>
    </p:spTree>
    <p:extLst>
      <p:ext uri="{BB962C8B-B14F-4D97-AF65-F5344CB8AC3E}">
        <p14:creationId xmlns:p14="http://schemas.microsoft.com/office/powerpoint/2010/main" xmlns="" val="147319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7836408" cy="524655"/>
          </a:xfrm>
        </p:spPr>
        <p:txBody>
          <a:bodyPr>
            <a:normAutofit/>
          </a:bodyPr>
          <a:lstStyle/>
          <a:p>
            <a:pPr algn="l"/>
            <a:r>
              <a:rPr lang="en-US" sz="2000" dirty="0" smtClean="0"/>
              <a:t>Example:</a:t>
            </a:r>
            <a:endParaRPr lang="en-US" sz="2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2975580" y="0"/>
            <a:ext cx="4643438" cy="3486150"/>
          </a:xfrm>
        </p:spPr>
      </p:pic>
      <p:sp>
        <p:nvSpPr>
          <p:cNvPr id="5" name="Rectangle 4"/>
          <p:cNvSpPr/>
          <p:nvPr/>
        </p:nvSpPr>
        <p:spPr>
          <a:xfrm>
            <a:off x="0" y="3503203"/>
            <a:ext cx="9144000" cy="3231654"/>
          </a:xfrm>
          <a:prstGeom prst="rect">
            <a:avLst/>
          </a:prstGeom>
        </p:spPr>
        <p:txBody>
          <a:bodyPr wrap="square">
            <a:spAutoFit/>
          </a:bodyPr>
          <a:lstStyle/>
          <a:p>
            <a:r>
              <a:rPr lang="en-US" dirty="0"/>
              <a:t>query :</a:t>
            </a:r>
          </a:p>
          <a:p>
            <a:r>
              <a:rPr lang="en-US" dirty="0" smtClean="0"/>
              <a:t>	(nuclear AND treaty) OR </a:t>
            </a:r>
            <a:r>
              <a:rPr lang="en-US" sz="2400" b="1" dirty="0" smtClean="0"/>
              <a:t>(</a:t>
            </a:r>
            <a:r>
              <a:rPr lang="en-US" dirty="0"/>
              <a:t>(NOT treaty) AND (nonproliferation OR Iran</a:t>
            </a:r>
            <a:r>
              <a:rPr lang="en-US" dirty="0" smtClean="0"/>
              <a:t>)</a:t>
            </a:r>
            <a:r>
              <a:rPr lang="en-US" sz="2400" b="1" dirty="0" smtClean="0"/>
              <a:t>)</a:t>
            </a:r>
          </a:p>
          <a:p>
            <a:r>
              <a:rPr lang="en-US" dirty="0" smtClean="0"/>
              <a:t>                    </a:t>
            </a:r>
          </a:p>
          <a:p>
            <a:endParaRPr lang="en-US" dirty="0"/>
          </a:p>
          <a:p>
            <a:r>
              <a:rPr lang="en-US" dirty="0" smtClean="0"/>
              <a:t>retrieved documents :</a:t>
            </a:r>
          </a:p>
          <a:p>
            <a:r>
              <a:rPr lang="en-US" dirty="0" smtClean="0"/>
              <a:t>	D2 = (1 AND 0) OR </a:t>
            </a:r>
            <a:r>
              <a:rPr lang="en-US" sz="2400" b="1" dirty="0" smtClean="0"/>
              <a:t>(</a:t>
            </a:r>
            <a:r>
              <a:rPr lang="en-US" dirty="0" smtClean="0"/>
              <a:t>(NOT 0) AND (0 OR 1)</a:t>
            </a:r>
            <a:r>
              <a:rPr lang="en-US" sz="2400" b="1" dirty="0" smtClean="0"/>
              <a:t>)</a:t>
            </a:r>
            <a:r>
              <a:rPr lang="en-US" dirty="0" smtClean="0"/>
              <a:t> =  0 or (1 and 1) = 0 or 1 = 1</a:t>
            </a:r>
          </a:p>
          <a:p>
            <a:r>
              <a:rPr lang="en-US" dirty="0"/>
              <a:t>	</a:t>
            </a:r>
            <a:r>
              <a:rPr lang="en-US" dirty="0" smtClean="0"/>
              <a:t>D5 = </a:t>
            </a:r>
            <a:r>
              <a:rPr lang="en-US" dirty="0"/>
              <a:t>(1 AND 0) OR </a:t>
            </a:r>
            <a:r>
              <a:rPr lang="en-US" sz="2400" b="1" dirty="0"/>
              <a:t>(</a:t>
            </a:r>
            <a:r>
              <a:rPr lang="en-US" dirty="0"/>
              <a:t>(NOT 0) AND </a:t>
            </a:r>
            <a:r>
              <a:rPr lang="en-US" dirty="0" smtClean="0"/>
              <a:t>(1 </a:t>
            </a:r>
            <a:r>
              <a:rPr lang="en-US" dirty="0"/>
              <a:t>OR </a:t>
            </a:r>
            <a:r>
              <a:rPr lang="en-US" dirty="0" smtClean="0"/>
              <a:t>0)</a:t>
            </a:r>
            <a:r>
              <a:rPr lang="en-US" sz="2400" b="1" dirty="0" smtClean="0"/>
              <a:t>)</a:t>
            </a:r>
            <a:r>
              <a:rPr lang="en-US" dirty="0"/>
              <a:t> = </a:t>
            </a:r>
            <a:r>
              <a:rPr lang="en-US" dirty="0" smtClean="0"/>
              <a:t> 0 or (1 and 1) = 0 or 1 = 1</a:t>
            </a:r>
          </a:p>
          <a:p>
            <a:r>
              <a:rPr lang="en-US" dirty="0"/>
              <a:t>	</a:t>
            </a:r>
            <a:r>
              <a:rPr lang="en-US" dirty="0" smtClean="0"/>
              <a:t>D7 = (</a:t>
            </a:r>
            <a:r>
              <a:rPr lang="en-US" dirty="0"/>
              <a:t>1 AND </a:t>
            </a:r>
            <a:r>
              <a:rPr lang="en-US" dirty="0" smtClean="0"/>
              <a:t>1) </a:t>
            </a:r>
            <a:r>
              <a:rPr lang="en-US" dirty="0"/>
              <a:t>OR </a:t>
            </a:r>
            <a:r>
              <a:rPr lang="en-US" sz="2400" b="1" dirty="0"/>
              <a:t>(</a:t>
            </a:r>
            <a:r>
              <a:rPr lang="en-US" dirty="0"/>
              <a:t>(NOT </a:t>
            </a:r>
            <a:r>
              <a:rPr lang="en-US" dirty="0" smtClean="0"/>
              <a:t>1) </a:t>
            </a:r>
            <a:r>
              <a:rPr lang="en-US" dirty="0"/>
              <a:t>AND (0 OR </a:t>
            </a:r>
            <a:r>
              <a:rPr lang="en-US" dirty="0" smtClean="0"/>
              <a:t>0)</a:t>
            </a:r>
            <a:r>
              <a:rPr lang="en-US" sz="2400" b="1" dirty="0" smtClean="0"/>
              <a:t>)</a:t>
            </a:r>
            <a:r>
              <a:rPr lang="en-US" dirty="0" smtClean="0"/>
              <a:t> =  1 or (0 and 0) = 1 or 0 = 1</a:t>
            </a:r>
            <a:endParaRPr lang="en-US" dirty="0"/>
          </a:p>
          <a:p>
            <a:endParaRPr lang="en-US" dirty="0"/>
          </a:p>
          <a:p>
            <a:endParaRPr lang="en-US" dirty="0"/>
          </a:p>
        </p:txBody>
      </p:sp>
    </p:spTree>
    <p:extLst>
      <p:ext uri="{BB962C8B-B14F-4D97-AF65-F5344CB8AC3E}">
        <p14:creationId xmlns:p14="http://schemas.microsoft.com/office/powerpoint/2010/main" xmlns="" val="3665917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a:xfrm>
            <a:off x="0" y="1600200"/>
            <a:ext cx="9144000" cy="4525963"/>
          </a:xfrm>
        </p:spPr>
        <p:txBody>
          <a:bodyPr>
            <a:normAutofit/>
          </a:bodyPr>
          <a:lstStyle/>
          <a:p>
            <a:r>
              <a:rPr lang="en-US" sz="2800" dirty="0">
                <a:ea typeface="ＭＳ Ｐゴシック" charset="0"/>
              </a:rPr>
              <a:t>simplest model to build an IR system</a:t>
            </a:r>
            <a:r>
              <a:rPr lang="en-US" sz="2800" dirty="0" smtClean="0">
                <a:ea typeface="ＭＳ Ｐゴシック" charset="0"/>
              </a:rPr>
              <a:t>.</a:t>
            </a:r>
          </a:p>
          <a:p>
            <a:endParaRPr lang="en-US" sz="2800" dirty="0"/>
          </a:p>
          <a:p>
            <a:r>
              <a:rPr lang="en-US" sz="2800" dirty="0"/>
              <a:t>Users get transparency: it is easy to understand why </a:t>
            </a:r>
            <a:r>
              <a:rPr lang="en-US" sz="2800" dirty="0" smtClean="0"/>
              <a:t>a document </a:t>
            </a:r>
            <a:r>
              <a:rPr lang="en-US" sz="2800" dirty="0"/>
              <a:t>was </a:t>
            </a:r>
            <a:r>
              <a:rPr lang="en-US" sz="2800" dirty="0" smtClean="0"/>
              <a:t>retrieved.</a:t>
            </a:r>
          </a:p>
          <a:p>
            <a:endParaRPr lang="en-US" sz="2800" dirty="0" smtClean="0"/>
          </a:p>
          <a:p>
            <a:r>
              <a:rPr lang="en-US" sz="2800" dirty="0"/>
              <a:t>Users get control: easy to determine whether the </a:t>
            </a:r>
            <a:r>
              <a:rPr lang="en-US" sz="2800" dirty="0" smtClean="0"/>
              <a:t>query is </a:t>
            </a:r>
            <a:r>
              <a:rPr lang="en-US" sz="2800" dirty="0"/>
              <a:t>too specific (few results) or too broad (many results</a:t>
            </a:r>
            <a:r>
              <a:rPr lang="en-US" sz="2800" dirty="0" smtClean="0"/>
              <a:t>).</a:t>
            </a:r>
            <a:endParaRPr lang="en-US" sz="2800" dirty="0"/>
          </a:p>
        </p:txBody>
      </p:sp>
    </p:spTree>
    <p:extLst>
      <p:ext uri="{BB962C8B-B14F-4D97-AF65-F5344CB8AC3E}">
        <p14:creationId xmlns:p14="http://schemas.microsoft.com/office/powerpoint/2010/main" xmlns="" val="1813576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endParaRPr lang="en-US" dirty="0"/>
          </a:p>
          <a:p>
            <a:r>
              <a:rPr lang="en-US" dirty="0"/>
              <a:t>Retrieval based on binary decision criteria with no notion of partial </a:t>
            </a:r>
            <a:r>
              <a:rPr lang="en-US" dirty="0" smtClean="0"/>
              <a:t>matching</a:t>
            </a:r>
            <a:endParaRPr lang="en-US" dirty="0"/>
          </a:p>
          <a:p>
            <a:r>
              <a:rPr lang="en-US" dirty="0"/>
              <a:t>No ranking of the documents is provided (absence of a grading scale)</a:t>
            </a:r>
          </a:p>
          <a:p>
            <a:endParaRPr lang="en-US" dirty="0"/>
          </a:p>
        </p:txBody>
      </p:sp>
    </p:spTree>
    <p:extLst>
      <p:ext uri="{BB962C8B-B14F-4D97-AF65-F5344CB8AC3E}">
        <p14:creationId xmlns:p14="http://schemas.microsoft.com/office/powerpoint/2010/main" xmlns="" val="2000251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Information Retrieval ?</a:t>
            </a:r>
          </a:p>
        </p:txBody>
      </p:sp>
      <p:sp>
        <p:nvSpPr>
          <p:cNvPr id="6147" name="Rectangle 3"/>
          <p:cNvSpPr>
            <a:spLocks noGrp="1" noChangeArrowheads="1"/>
          </p:cNvSpPr>
          <p:nvPr>
            <p:ph type="body" idx="1"/>
          </p:nvPr>
        </p:nvSpPr>
        <p:spPr>
          <a:xfrm>
            <a:off x="152400" y="1676400"/>
            <a:ext cx="8991600" cy="5029200"/>
          </a:xfrm>
        </p:spPr>
        <p:txBody>
          <a:bodyPr/>
          <a:lstStyle/>
          <a:p>
            <a:r>
              <a:rPr lang="en-US" b="1" dirty="0"/>
              <a:t>The process of actively seeking out information relevant to a topic of </a:t>
            </a:r>
            <a:r>
              <a:rPr lang="en-US" b="1" dirty="0" smtClean="0"/>
              <a:t>interest.</a:t>
            </a:r>
            <a:r>
              <a:rPr lang="en-US" b="1" dirty="0"/>
              <a:t>	</a:t>
            </a:r>
            <a:endParaRPr lang="en-US" sz="2800" dirty="0"/>
          </a:p>
          <a:p>
            <a:pPr lvl="1"/>
            <a:endParaRPr lang="en-US" dirty="0"/>
          </a:p>
          <a:p>
            <a:pPr lvl="1" algn="just"/>
            <a:r>
              <a:rPr lang="en-US" dirty="0"/>
              <a:t>Typically it refers to the automatic (rather than manual) retrieval of documents</a:t>
            </a:r>
          </a:p>
          <a:p>
            <a:pPr lvl="2" algn="just"/>
            <a:r>
              <a:rPr lang="en-US" dirty="0"/>
              <a:t>Information Retrieval System (IRS)</a:t>
            </a:r>
          </a:p>
          <a:p>
            <a:pPr lvl="1"/>
            <a:endParaRPr lang="en-US" dirty="0"/>
          </a:p>
          <a:p>
            <a:pPr lvl="1"/>
            <a:r>
              <a:rPr lang="en-US" dirty="0"/>
              <a:t>“Document” is the generic term for an information holder (book, chapter, article, webpage,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9683"/>
          </a:xfrm>
        </p:spPr>
        <p:txBody>
          <a:bodyPr>
            <a:normAutofit fontScale="90000"/>
          </a:bodyPr>
          <a:lstStyle/>
          <a:p>
            <a:r>
              <a:rPr lang="en-US" sz="3600" dirty="0" smtClean="0"/>
              <a:t/>
            </a:r>
            <a:br>
              <a:rPr lang="en-US" sz="3600" dirty="0" smtClean="0"/>
            </a:br>
            <a:r>
              <a:rPr lang="en-US" sz="3600" dirty="0" smtClean="0"/>
              <a:t>Vector-space </a:t>
            </a:r>
            <a:r>
              <a:rPr lang="en-US" sz="3600" dirty="0"/>
              <a:t>retrieval models</a:t>
            </a:r>
            <a:r>
              <a:rPr lang="en-US" dirty="0"/>
              <a:t/>
            </a:r>
            <a:br>
              <a:rPr lang="en-US" dirty="0"/>
            </a:b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lnSpcReduction="10000"/>
              </a:bodyPr>
              <a:lstStyle/>
              <a:p>
                <a:r>
                  <a:rPr lang="en-US" dirty="0" smtClean="0"/>
                  <a:t>Also know as ‘Best-Match’ </a:t>
                </a:r>
                <a:r>
                  <a:rPr lang="en-US" dirty="0"/>
                  <a:t>retrieval </a:t>
                </a:r>
                <a:r>
                  <a:rPr lang="en-US" dirty="0" smtClean="0"/>
                  <a:t>model.</a:t>
                </a:r>
              </a:p>
              <a:p>
                <a:r>
                  <a:rPr lang="en-US" dirty="0" smtClean="0"/>
                  <a:t>Documents </a:t>
                </a:r>
                <a:r>
                  <a:rPr lang="en-US" dirty="0"/>
                  <a:t>and queries are both </a:t>
                </a:r>
                <a:r>
                  <a:rPr lang="en-US" dirty="0" smtClean="0"/>
                  <a:t>vectors.</a:t>
                </a:r>
                <a:endParaRPr lang="en-US" dirty="0"/>
              </a:p>
              <a:p>
                <a:r>
                  <a:rPr lang="en-US" dirty="0"/>
                  <a:t>Each </a:t>
                </a:r>
                <a:r>
                  <a:rPr lang="en-US" dirty="0" smtClean="0"/>
                  <a:t>term </a:t>
                </a:r>
                <a:r>
                  <a:rPr lang="en-US" i="1" dirty="0" err="1"/>
                  <a:t>i</a:t>
                </a:r>
                <a:r>
                  <a:rPr lang="en-US" dirty="0" smtClean="0"/>
                  <a:t>, </a:t>
                </a:r>
                <a:r>
                  <a:rPr lang="en-US" dirty="0"/>
                  <a:t>in a document </a:t>
                </a:r>
                <a:r>
                  <a:rPr lang="en-US" dirty="0" smtClean="0"/>
                  <a:t>or query </a:t>
                </a:r>
                <a:r>
                  <a:rPr lang="en-US" i="1" dirty="0" smtClean="0"/>
                  <a:t>j</a:t>
                </a:r>
                <a:r>
                  <a:rPr lang="en-US" dirty="0"/>
                  <a:t>, is given a real-valued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𝑖</m:t>
                        </m:r>
                        <m:r>
                          <a:rPr lang="en-US" i="1">
                            <a:latin typeface="Cambria Math" panose="02040503050406030204" pitchFamily="18" charset="0"/>
                          </a:rPr>
                          <m:t>𝑗</m:t>
                        </m:r>
                      </m:sub>
                    </m:sSub>
                  </m:oMath>
                </a14:m>
                <a:r>
                  <a:rPr lang="en-US" i="1" dirty="0" smtClean="0"/>
                  <a:t>.</a:t>
                </a:r>
                <a:endParaRPr lang="en-US" dirty="0" smtClean="0"/>
              </a:p>
              <a:p>
                <a:pPr marL="0" indent="0">
                  <a:buNone/>
                </a:pPr>
                <a:r>
                  <a:rPr lang="en-US" dirty="0" smtClean="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i="1">
                            <a:latin typeface="Cambria Math" panose="02040503050406030204" pitchFamily="18" charset="0"/>
                          </a:rPr>
                          <m:t>𝑗</m:t>
                        </m:r>
                      </m:sub>
                    </m:sSub>
                  </m:oMath>
                </a14:m>
                <a:r>
                  <a:rPr lang="en-US" i="1" dirty="0" smtClean="0"/>
                  <a:t>,</a:t>
                </a:r>
                <a:r>
                  <a:rPr lang="en-US" dirty="0"/>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 …, </m:t>
                        </m:r>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i="1">
                            <a:latin typeface="Cambria Math" panose="02040503050406030204" pitchFamily="18" charset="0"/>
                          </a:rPr>
                          <m:t>𝑗</m:t>
                        </m:r>
                      </m:sub>
                    </m:sSub>
                  </m:oMath>
                </a14:m>
                <a:r>
                  <a:rPr lang="en-US" i="1" dirty="0" smtClean="0"/>
                  <a:t>)</a:t>
                </a:r>
              </a:p>
              <a:p>
                <a:pPr marL="0" indent="0">
                  <a:buNone/>
                </a:pPr>
                <a:r>
                  <a:rPr lang="en-US" dirty="0"/>
                  <a:t>(</a:t>
                </a:r>
                <a:r>
                  <a:rPr lang="en-US" dirty="0" smtClean="0"/>
                  <a:t>Both </a:t>
                </a:r>
                <a:r>
                  <a:rPr lang="en-US" dirty="0"/>
                  <a:t>documents and queries are expressed as t-dimensional </a:t>
                </a:r>
                <a:r>
                  <a:rPr lang="en-US" dirty="0" smtClean="0"/>
                  <a:t>vectors)</a:t>
                </a:r>
                <a:endParaRPr lang="en-US" dirty="0"/>
              </a:p>
              <a:p>
                <a:r>
                  <a:rPr lang="en-US" dirty="0"/>
                  <a:t>We regard query as short </a:t>
                </a:r>
                <a:r>
                  <a:rPr lang="en-US" dirty="0" smtClean="0"/>
                  <a:t>document.</a:t>
                </a:r>
                <a:endParaRPr lang="en-US" dirty="0"/>
              </a:p>
              <a:p>
                <a:r>
                  <a:rPr lang="en-US" dirty="0"/>
                  <a:t>We return the documents ranked by the closeness of their vectors to the </a:t>
                </a:r>
                <a:r>
                  <a:rPr lang="en-US" dirty="0" smtClean="0"/>
                  <a:t>query vector.</a:t>
                </a:r>
                <a:endParaRPr lang="en-US" dirty="0"/>
              </a:p>
              <a:p>
                <a:endParaRPr lang="en-US" dirty="0"/>
              </a:p>
              <a:p>
                <a:pPr marL="0" indent="0">
                  <a:buNone/>
                </a:pPr>
                <a:endParaRPr lang="en-US" dirty="0"/>
              </a:p>
              <a:p>
                <a:pPr marL="0" indent="0">
                  <a:buNone/>
                </a:pPr>
                <a:endParaRPr lang="en-US" i="1" dirty="0" smtClean="0"/>
              </a:p>
              <a:p>
                <a:pPr marL="0" indent="0">
                  <a:buNone/>
                </a:pPr>
                <a:endParaRPr lang="en-US"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r="-58"/>
                </a:stretch>
              </a:blipFill>
            </p:spPr>
            <p:txBody>
              <a:bodyPr/>
              <a:lstStyle/>
              <a:p>
                <a:r>
                  <a:rPr lang="en-US" dirty="0">
                    <a:noFill/>
                  </a:rPr>
                  <a:t> </a:t>
                </a:r>
              </a:p>
            </p:txBody>
          </p:sp>
        </mc:Fallback>
      </mc:AlternateContent>
    </p:spTree>
    <p:extLst>
      <p:ext uri="{BB962C8B-B14F-4D97-AF65-F5344CB8AC3E}">
        <p14:creationId xmlns:p14="http://schemas.microsoft.com/office/powerpoint/2010/main" xmlns="" val="1607050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Ranked </a:t>
            </a:r>
            <a:r>
              <a:rPr lang="en-US" dirty="0" smtClean="0"/>
              <a:t>retrieval</a:t>
            </a:r>
          </a:p>
          <a:p>
            <a:r>
              <a:rPr lang="en-US" dirty="0"/>
              <a:t>Terms are </a:t>
            </a:r>
            <a:r>
              <a:rPr lang="en-US" dirty="0" smtClean="0"/>
              <a:t>weighted by importance.</a:t>
            </a:r>
          </a:p>
          <a:p>
            <a:r>
              <a:rPr lang="en-US" dirty="0"/>
              <a:t>Partial </a:t>
            </a:r>
            <a:r>
              <a:rPr lang="en-US" dirty="0" smtClean="0"/>
              <a:t>matches.</a:t>
            </a:r>
          </a:p>
          <a:p>
            <a:endParaRPr lang="en-US" dirty="0"/>
          </a:p>
        </p:txBody>
      </p:sp>
    </p:spTree>
    <p:extLst>
      <p:ext uri="{BB962C8B-B14F-4D97-AF65-F5344CB8AC3E}">
        <p14:creationId xmlns:p14="http://schemas.microsoft.com/office/powerpoint/2010/main" xmlns="" val="4221881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Assumes terms </a:t>
            </a:r>
            <a:r>
              <a:rPr lang="en-US" dirty="0" smtClean="0"/>
              <a:t>are independent(Missing </a:t>
            </a:r>
            <a:r>
              <a:rPr lang="en-US" dirty="0"/>
              <a:t>semantic </a:t>
            </a:r>
            <a:r>
              <a:rPr lang="en-US" dirty="0" smtClean="0"/>
              <a:t>information)</a:t>
            </a:r>
            <a:endParaRPr lang="en-US" dirty="0"/>
          </a:p>
          <a:p>
            <a:r>
              <a:rPr lang="en-US" dirty="0"/>
              <a:t>Missing syntactic </a:t>
            </a:r>
            <a:r>
              <a:rPr lang="en-US" dirty="0" smtClean="0"/>
              <a:t>information(e.g</a:t>
            </a:r>
            <a:r>
              <a:rPr lang="en-US" dirty="0"/>
              <a:t>. phrase structure, word </a:t>
            </a:r>
            <a:r>
              <a:rPr lang="en-US" dirty="0" smtClean="0"/>
              <a:t>order) </a:t>
            </a:r>
          </a:p>
          <a:p>
            <a:r>
              <a:rPr lang="en-US" dirty="0"/>
              <a:t>Weighting is </a:t>
            </a:r>
            <a:r>
              <a:rPr lang="en-US" dirty="0" smtClean="0"/>
              <a:t>intuitive but </a:t>
            </a:r>
            <a:r>
              <a:rPr lang="en-US" dirty="0"/>
              <a:t>not very </a:t>
            </a:r>
            <a:r>
              <a:rPr lang="en-US" dirty="0" smtClean="0"/>
              <a:t>formal.</a:t>
            </a:r>
          </a:p>
          <a:p>
            <a:pPr marL="0" indent="0">
              <a:buNone/>
            </a:pPr>
            <a:endParaRPr lang="en-US" dirty="0"/>
          </a:p>
        </p:txBody>
      </p:sp>
    </p:spTree>
    <p:extLst>
      <p:ext uri="{BB962C8B-B14F-4D97-AF65-F5344CB8AC3E}">
        <p14:creationId xmlns:p14="http://schemas.microsoft.com/office/powerpoint/2010/main" xmlns="" val="81847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52400"/>
            <a:ext cx="8686800" cy="914400"/>
          </a:xfrm>
        </p:spPr>
        <p:txBody>
          <a:bodyPr/>
          <a:lstStyle/>
          <a:p>
            <a:r>
              <a:rPr lang="en-US"/>
              <a:t>IR in practice</a:t>
            </a:r>
            <a:endParaRPr lang="en-US" sz="3200"/>
          </a:p>
        </p:txBody>
      </p:sp>
      <p:sp>
        <p:nvSpPr>
          <p:cNvPr id="7171" name="Rectangle 3"/>
          <p:cNvSpPr>
            <a:spLocks noGrp="1" noChangeArrowheads="1"/>
          </p:cNvSpPr>
          <p:nvPr>
            <p:ph type="body" idx="1"/>
          </p:nvPr>
        </p:nvSpPr>
        <p:spPr>
          <a:xfrm>
            <a:off x="228600" y="1219200"/>
            <a:ext cx="8610600" cy="5410200"/>
          </a:xfrm>
        </p:spPr>
        <p:txBody>
          <a:bodyPr/>
          <a:lstStyle/>
          <a:p>
            <a:pPr>
              <a:lnSpc>
                <a:spcPct val="90000"/>
              </a:lnSpc>
            </a:pPr>
            <a:r>
              <a:rPr lang="en-US" sz="2800" dirty="0"/>
              <a:t>Information Retrieval is a research-driven theoretical and experimental discipline</a:t>
            </a:r>
          </a:p>
          <a:p>
            <a:pPr lvl="1">
              <a:lnSpc>
                <a:spcPct val="90000"/>
              </a:lnSpc>
            </a:pPr>
            <a:r>
              <a:rPr lang="en-US" sz="2400" dirty="0"/>
              <a:t>The focus is on different aspects of the information–seeking process, depending on the researcher’s background or interest:</a:t>
            </a:r>
          </a:p>
          <a:p>
            <a:pPr lvl="2">
              <a:lnSpc>
                <a:spcPct val="90000"/>
              </a:lnSpc>
            </a:pPr>
            <a:r>
              <a:rPr lang="en-US" sz="2000" dirty="0"/>
              <a:t>Computer scientist – fast and accurate search engine</a:t>
            </a:r>
          </a:p>
          <a:p>
            <a:pPr lvl="2">
              <a:lnSpc>
                <a:spcPct val="90000"/>
              </a:lnSpc>
            </a:pPr>
            <a:r>
              <a:rPr lang="en-US" sz="2000" dirty="0"/>
              <a:t>Librarian – organization and indexing of information</a:t>
            </a:r>
          </a:p>
          <a:p>
            <a:pPr lvl="2">
              <a:lnSpc>
                <a:spcPct val="90000"/>
              </a:lnSpc>
            </a:pPr>
            <a:r>
              <a:rPr lang="en-US" sz="2000" dirty="0"/>
              <a:t>Cognitive scientist – the process in the searcher’s mind</a:t>
            </a:r>
          </a:p>
          <a:p>
            <a:pPr lvl="2">
              <a:lnSpc>
                <a:spcPct val="90000"/>
              </a:lnSpc>
            </a:pPr>
            <a:r>
              <a:rPr lang="en-US" sz="2000" dirty="0"/>
              <a:t>Philosopher – Is this really relevant ?</a:t>
            </a:r>
          </a:p>
          <a:p>
            <a:pPr lvl="2">
              <a:lnSpc>
                <a:spcPct val="90000"/>
              </a:lnSpc>
            </a:pPr>
            <a:r>
              <a:rPr lang="en-US" sz="2000" dirty="0"/>
              <a:t>…</a:t>
            </a:r>
          </a:p>
          <a:p>
            <a:pPr lvl="1">
              <a:lnSpc>
                <a:spcPct val="90000"/>
              </a:lnSpc>
            </a:pPr>
            <a:r>
              <a:rPr lang="en-US" sz="2400" dirty="0"/>
              <a:t>Progress influenced by advances in Computational Linguistics, Information Visualization, Cognitive Psychology, HCI, </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en-US" dirty="0"/>
          </a:p>
        </p:txBody>
      </p:sp>
      <p:sp>
        <p:nvSpPr>
          <p:cNvPr id="11267" name="Rectangle 3"/>
          <p:cNvSpPr>
            <a:spLocks noGrp="1" noChangeArrowheads="1"/>
          </p:cNvSpPr>
          <p:nvPr>
            <p:ph type="body" idx="1"/>
          </p:nvPr>
        </p:nvSpPr>
        <p:spPr/>
        <p:txBody>
          <a:bodyPr>
            <a:normAutofit/>
          </a:bodyPr>
          <a:lstStyle/>
          <a:p>
            <a:pPr>
              <a:lnSpc>
                <a:spcPct val="90000"/>
              </a:lnSpc>
              <a:buNone/>
            </a:pPr>
            <a:endParaRPr lang="en-US" dirty="0"/>
          </a:p>
          <a:p>
            <a:pPr algn="just">
              <a:lnSpc>
                <a:spcPct val="90000"/>
              </a:lnSpc>
            </a:pPr>
            <a:r>
              <a:rPr lang="en-US" dirty="0"/>
              <a:t>We will discuss text documents, not other media</a:t>
            </a:r>
          </a:p>
          <a:p>
            <a:pPr lvl="1" algn="just">
              <a:lnSpc>
                <a:spcPct val="90000"/>
              </a:lnSpc>
            </a:pPr>
            <a:r>
              <a:rPr lang="en-US" dirty="0"/>
              <a:t>Most current tools that search for images, video, or other media rely on text annotations</a:t>
            </a:r>
          </a:p>
          <a:p>
            <a:pPr lvl="1" algn="just">
              <a:lnSpc>
                <a:spcPct val="90000"/>
              </a:lnSpc>
            </a:pPr>
            <a:r>
              <a:rPr lang="en-US" dirty="0"/>
              <a:t>Real content retrieval of other media (based on shape, color, texture, …) are not mature yet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28600"/>
            <a:ext cx="7772400" cy="1143000"/>
          </a:xfrm>
        </p:spPr>
        <p:txBody>
          <a:bodyPr/>
          <a:lstStyle/>
          <a:p>
            <a:r>
              <a:rPr lang="en-US"/>
              <a:t>The stages of IR</a:t>
            </a:r>
          </a:p>
        </p:txBody>
      </p:sp>
      <p:sp>
        <p:nvSpPr>
          <p:cNvPr id="18435" name="AutoShape 3"/>
          <p:cNvSpPr>
            <a:spLocks noChangeArrowheads="1"/>
          </p:cNvSpPr>
          <p:nvPr/>
        </p:nvSpPr>
        <p:spPr bwMode="auto">
          <a:xfrm>
            <a:off x="4191000" y="2514600"/>
            <a:ext cx="3124200" cy="2438400"/>
          </a:xfrm>
          <a:prstGeom prst="triangle">
            <a:avLst>
              <a:gd name="adj" fmla="val 50000"/>
            </a:avLst>
          </a:prstGeom>
          <a:solidFill>
            <a:srgbClr val="66FFCC"/>
          </a:solidFill>
          <a:ln w="9525">
            <a:solidFill>
              <a:schemeClr val="tx1"/>
            </a:solidFill>
            <a:miter lim="800000"/>
            <a:headEnd/>
            <a:tailEnd/>
          </a:ln>
          <a:effectLst/>
        </p:spPr>
        <p:txBody>
          <a:bodyPr wrap="none" anchor="ctr"/>
          <a:lstStyle/>
          <a:p>
            <a:pPr algn="ctr"/>
            <a:r>
              <a:rPr lang="en-US"/>
              <a:t>Indexed</a:t>
            </a:r>
          </a:p>
          <a:p>
            <a:pPr algn="ctr"/>
            <a:r>
              <a:rPr lang="en-US"/>
              <a:t>and structured</a:t>
            </a:r>
          </a:p>
          <a:p>
            <a:pPr algn="ctr"/>
            <a:r>
              <a:rPr lang="en-US"/>
              <a:t>information</a:t>
            </a:r>
          </a:p>
        </p:txBody>
      </p:sp>
      <p:sp>
        <p:nvSpPr>
          <p:cNvPr id="18436" name="Freeform 4"/>
          <p:cNvSpPr>
            <a:spLocks/>
          </p:cNvSpPr>
          <p:nvPr/>
        </p:nvSpPr>
        <p:spPr bwMode="auto">
          <a:xfrm>
            <a:off x="1676400" y="1752600"/>
            <a:ext cx="1981200" cy="2933700"/>
          </a:xfrm>
          <a:custGeom>
            <a:avLst/>
            <a:gdLst/>
            <a:ahLst/>
            <a:cxnLst>
              <a:cxn ang="0">
                <a:pos x="368" y="304"/>
              </a:cxn>
              <a:cxn ang="0">
                <a:pos x="1136" y="160"/>
              </a:cxn>
              <a:cxn ang="0">
                <a:pos x="1040" y="1264"/>
              </a:cxn>
              <a:cxn ang="0">
                <a:pos x="752" y="1792"/>
              </a:cxn>
              <a:cxn ang="0">
                <a:pos x="176" y="1600"/>
              </a:cxn>
              <a:cxn ang="0">
                <a:pos x="32" y="832"/>
              </a:cxn>
              <a:cxn ang="0">
                <a:pos x="368" y="304"/>
              </a:cxn>
            </a:cxnLst>
            <a:rect l="0" t="0" r="r" b="b"/>
            <a:pathLst>
              <a:path w="1248" h="1848">
                <a:moveTo>
                  <a:pt x="368" y="304"/>
                </a:moveTo>
                <a:cubicBezTo>
                  <a:pt x="552" y="192"/>
                  <a:pt x="1024" y="0"/>
                  <a:pt x="1136" y="160"/>
                </a:cubicBezTo>
                <a:cubicBezTo>
                  <a:pt x="1248" y="320"/>
                  <a:pt x="1104" y="992"/>
                  <a:pt x="1040" y="1264"/>
                </a:cubicBezTo>
                <a:cubicBezTo>
                  <a:pt x="976" y="1536"/>
                  <a:pt x="896" y="1736"/>
                  <a:pt x="752" y="1792"/>
                </a:cubicBezTo>
                <a:cubicBezTo>
                  <a:pt x="608" y="1848"/>
                  <a:pt x="296" y="1760"/>
                  <a:pt x="176" y="1600"/>
                </a:cubicBezTo>
                <a:cubicBezTo>
                  <a:pt x="56" y="1440"/>
                  <a:pt x="0" y="1048"/>
                  <a:pt x="32" y="832"/>
                </a:cubicBezTo>
                <a:cubicBezTo>
                  <a:pt x="64" y="616"/>
                  <a:pt x="184" y="416"/>
                  <a:pt x="368" y="304"/>
                </a:cubicBezTo>
                <a:close/>
              </a:path>
            </a:pathLst>
          </a:custGeom>
          <a:solidFill>
            <a:srgbClr val="66FFCC"/>
          </a:solidFill>
          <a:ln w="9525">
            <a:solidFill>
              <a:schemeClr val="tx1"/>
            </a:solidFill>
            <a:round/>
            <a:headEnd/>
            <a:tailEnd/>
          </a:ln>
          <a:effectLst/>
        </p:spPr>
        <p:txBody>
          <a:bodyPr/>
          <a:lstStyle/>
          <a:p>
            <a:endParaRPr lang="en-US"/>
          </a:p>
        </p:txBody>
      </p:sp>
      <p:sp>
        <p:nvSpPr>
          <p:cNvPr id="18437" name="Text Box 5"/>
          <p:cNvSpPr txBox="1">
            <a:spLocks noChangeArrowheads="1"/>
          </p:cNvSpPr>
          <p:nvPr/>
        </p:nvSpPr>
        <p:spPr bwMode="auto">
          <a:xfrm>
            <a:off x="1752600" y="2895600"/>
            <a:ext cx="1638300" cy="457200"/>
          </a:xfrm>
          <a:prstGeom prst="rect">
            <a:avLst/>
          </a:prstGeom>
          <a:noFill/>
          <a:ln w="9525">
            <a:noFill/>
            <a:miter lim="800000"/>
            <a:headEnd/>
            <a:tailEnd/>
          </a:ln>
          <a:effectLst/>
        </p:spPr>
        <p:txBody>
          <a:bodyPr wrap="none">
            <a:spAutoFit/>
          </a:bodyPr>
          <a:lstStyle/>
          <a:p>
            <a:r>
              <a:rPr lang="en-US"/>
              <a:t>Information</a:t>
            </a:r>
          </a:p>
        </p:txBody>
      </p:sp>
      <p:sp>
        <p:nvSpPr>
          <p:cNvPr id="18438" name="AutoShape 6"/>
          <p:cNvSpPr>
            <a:spLocks noChangeArrowheads="1"/>
          </p:cNvSpPr>
          <p:nvPr/>
        </p:nvSpPr>
        <p:spPr bwMode="auto">
          <a:xfrm rot="1568468">
            <a:off x="914400" y="15240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39" name="AutoShape 7"/>
          <p:cNvSpPr>
            <a:spLocks noChangeArrowheads="1"/>
          </p:cNvSpPr>
          <p:nvPr/>
        </p:nvSpPr>
        <p:spPr bwMode="auto">
          <a:xfrm rot="1046879">
            <a:off x="228600" y="23622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40" name="AutoShape 8"/>
          <p:cNvSpPr>
            <a:spLocks noChangeArrowheads="1"/>
          </p:cNvSpPr>
          <p:nvPr/>
        </p:nvSpPr>
        <p:spPr bwMode="auto">
          <a:xfrm rot="-1139231">
            <a:off x="304800" y="38100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41" name="AutoShape 9"/>
          <p:cNvSpPr>
            <a:spLocks noChangeArrowheads="1"/>
          </p:cNvSpPr>
          <p:nvPr/>
        </p:nvSpPr>
        <p:spPr bwMode="auto">
          <a:xfrm rot="-2358715">
            <a:off x="838200" y="49530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42" name="AutoShape 10"/>
          <p:cNvSpPr>
            <a:spLocks noChangeArrowheads="1"/>
          </p:cNvSpPr>
          <p:nvPr/>
        </p:nvSpPr>
        <p:spPr bwMode="auto">
          <a:xfrm>
            <a:off x="3505200" y="3733800"/>
            <a:ext cx="1066800" cy="457200"/>
          </a:xfrm>
          <a:prstGeom prst="notchedRightArrow">
            <a:avLst>
              <a:gd name="adj1" fmla="val 50000"/>
              <a:gd name="adj2" fmla="val 58333"/>
            </a:avLst>
          </a:prstGeom>
          <a:solidFill>
            <a:schemeClr val="accent1"/>
          </a:solidFill>
          <a:ln w="9525">
            <a:solidFill>
              <a:schemeClr val="tx1"/>
            </a:solidFill>
            <a:miter lim="800000"/>
            <a:headEnd/>
            <a:tailEnd/>
          </a:ln>
          <a:effectLst/>
        </p:spPr>
        <p:txBody>
          <a:bodyPr wrap="none" anchor="ctr"/>
          <a:lstStyle/>
          <a:p>
            <a:endParaRPr lang="en-US"/>
          </a:p>
        </p:txBody>
      </p:sp>
      <p:sp>
        <p:nvSpPr>
          <p:cNvPr id="18443" name="AutoShape 11"/>
          <p:cNvSpPr>
            <a:spLocks noChangeArrowheads="1"/>
          </p:cNvSpPr>
          <p:nvPr/>
        </p:nvSpPr>
        <p:spPr bwMode="auto">
          <a:xfrm rot="-1311805">
            <a:off x="6477000" y="1981200"/>
            <a:ext cx="1905000" cy="152400"/>
          </a:xfrm>
          <a:prstGeom prst="leftArrow">
            <a:avLst>
              <a:gd name="adj1" fmla="val 50000"/>
              <a:gd name="adj2" fmla="val 312500"/>
            </a:avLst>
          </a:prstGeom>
          <a:solidFill>
            <a:schemeClr val="accent1"/>
          </a:solidFill>
          <a:ln w="9525">
            <a:solidFill>
              <a:schemeClr val="tx1"/>
            </a:solidFill>
            <a:miter lim="800000"/>
            <a:headEnd/>
            <a:tailEnd/>
          </a:ln>
          <a:effectLst/>
        </p:spPr>
        <p:txBody>
          <a:bodyPr wrap="none" anchor="ctr"/>
          <a:lstStyle/>
          <a:p>
            <a:endParaRPr lang="en-US"/>
          </a:p>
        </p:txBody>
      </p:sp>
      <p:sp>
        <p:nvSpPr>
          <p:cNvPr id="18444" name="AutoShape 12"/>
          <p:cNvSpPr>
            <a:spLocks noChangeArrowheads="1"/>
          </p:cNvSpPr>
          <p:nvPr/>
        </p:nvSpPr>
        <p:spPr bwMode="auto">
          <a:xfrm rot="-997642">
            <a:off x="6781800" y="2667000"/>
            <a:ext cx="1905000" cy="152400"/>
          </a:xfrm>
          <a:prstGeom prst="leftArrow">
            <a:avLst>
              <a:gd name="adj1" fmla="val 50000"/>
              <a:gd name="adj2" fmla="val 312500"/>
            </a:avLst>
          </a:prstGeom>
          <a:solidFill>
            <a:schemeClr val="accent1"/>
          </a:solidFill>
          <a:ln w="9525">
            <a:solidFill>
              <a:schemeClr val="tx1"/>
            </a:solidFill>
            <a:miter lim="800000"/>
            <a:headEnd/>
            <a:tailEnd/>
          </a:ln>
          <a:effectLst/>
        </p:spPr>
        <p:txBody>
          <a:bodyPr wrap="none" anchor="ctr"/>
          <a:lstStyle/>
          <a:p>
            <a:endParaRPr lang="en-US"/>
          </a:p>
        </p:txBody>
      </p:sp>
      <p:sp>
        <p:nvSpPr>
          <p:cNvPr id="18445" name="AutoShape 13"/>
          <p:cNvSpPr>
            <a:spLocks noChangeArrowheads="1"/>
          </p:cNvSpPr>
          <p:nvPr/>
        </p:nvSpPr>
        <p:spPr bwMode="auto">
          <a:xfrm rot="-397446">
            <a:off x="7086600" y="3429000"/>
            <a:ext cx="1752600" cy="163513"/>
          </a:xfrm>
          <a:prstGeom prst="leftArrow">
            <a:avLst>
              <a:gd name="adj1" fmla="val 50000"/>
              <a:gd name="adj2" fmla="val 267960"/>
            </a:avLst>
          </a:prstGeom>
          <a:solidFill>
            <a:schemeClr val="accent1"/>
          </a:solidFill>
          <a:ln w="9525">
            <a:solidFill>
              <a:schemeClr val="tx1"/>
            </a:solidFill>
            <a:miter lim="800000"/>
            <a:headEnd/>
            <a:tailEnd/>
          </a:ln>
          <a:effectLst/>
        </p:spPr>
        <p:txBody>
          <a:bodyPr wrap="none" anchor="ctr"/>
          <a:lstStyle/>
          <a:p>
            <a:endParaRPr lang="en-US"/>
          </a:p>
        </p:txBody>
      </p:sp>
      <p:sp>
        <p:nvSpPr>
          <p:cNvPr id="18446" name="Text Box 14"/>
          <p:cNvSpPr txBox="1">
            <a:spLocks noChangeArrowheads="1"/>
          </p:cNvSpPr>
          <p:nvPr/>
        </p:nvSpPr>
        <p:spPr bwMode="auto">
          <a:xfrm>
            <a:off x="7467600" y="3886200"/>
            <a:ext cx="1350963" cy="1006475"/>
          </a:xfrm>
          <a:prstGeom prst="rect">
            <a:avLst/>
          </a:prstGeom>
          <a:noFill/>
          <a:ln w="9525">
            <a:noFill/>
            <a:miter lim="800000"/>
            <a:headEnd/>
            <a:tailEnd/>
          </a:ln>
          <a:effectLst/>
        </p:spPr>
        <p:txBody>
          <a:bodyPr wrap="none">
            <a:spAutoFit/>
          </a:bodyPr>
          <a:lstStyle/>
          <a:p>
            <a:r>
              <a:rPr lang="en-US" sz="2000"/>
              <a:t>Retrieval</a:t>
            </a:r>
          </a:p>
          <a:p>
            <a:pPr>
              <a:buFontTx/>
              <a:buChar char="•"/>
            </a:pPr>
            <a:r>
              <a:rPr lang="en-US" sz="2000"/>
              <a:t> Searching</a:t>
            </a:r>
          </a:p>
          <a:p>
            <a:pPr>
              <a:buFontTx/>
              <a:buChar char="•"/>
            </a:pPr>
            <a:r>
              <a:rPr lang="en-US" sz="2000"/>
              <a:t> Browsing</a:t>
            </a:r>
          </a:p>
        </p:txBody>
      </p:sp>
      <p:sp>
        <p:nvSpPr>
          <p:cNvPr id="18447" name="Text Box 15"/>
          <p:cNvSpPr txBox="1">
            <a:spLocks noChangeArrowheads="1"/>
          </p:cNvSpPr>
          <p:nvPr/>
        </p:nvSpPr>
        <p:spPr bwMode="auto">
          <a:xfrm>
            <a:off x="3505200" y="3048000"/>
            <a:ext cx="1268413" cy="701675"/>
          </a:xfrm>
          <a:prstGeom prst="rect">
            <a:avLst/>
          </a:prstGeom>
          <a:noFill/>
          <a:ln w="9525">
            <a:noFill/>
            <a:miter lim="800000"/>
            <a:headEnd/>
            <a:tailEnd/>
          </a:ln>
          <a:effectLst/>
        </p:spPr>
        <p:txBody>
          <a:bodyPr wrap="none">
            <a:spAutoFit/>
          </a:bodyPr>
          <a:lstStyle/>
          <a:p>
            <a:r>
              <a:rPr lang="en-US" sz="2000"/>
              <a:t>Indexing,</a:t>
            </a:r>
          </a:p>
          <a:p>
            <a:r>
              <a:rPr lang="en-US" sz="2000"/>
              <a:t>organizing</a:t>
            </a:r>
          </a:p>
        </p:txBody>
      </p:sp>
      <p:sp>
        <p:nvSpPr>
          <p:cNvPr id="18448" name="Text Box 16"/>
          <p:cNvSpPr txBox="1">
            <a:spLocks noChangeArrowheads="1"/>
          </p:cNvSpPr>
          <p:nvPr/>
        </p:nvSpPr>
        <p:spPr bwMode="auto">
          <a:xfrm>
            <a:off x="212725" y="2986088"/>
            <a:ext cx="1057275" cy="396875"/>
          </a:xfrm>
          <a:prstGeom prst="rect">
            <a:avLst/>
          </a:prstGeom>
          <a:noFill/>
          <a:ln w="9525">
            <a:noFill/>
            <a:miter lim="800000"/>
            <a:headEnd/>
            <a:tailEnd/>
          </a:ln>
          <a:effectLst/>
        </p:spPr>
        <p:txBody>
          <a:bodyPr wrap="none">
            <a:spAutoFit/>
          </a:bodyPr>
          <a:lstStyle/>
          <a:p>
            <a:r>
              <a:rPr lang="en-US" sz="2000"/>
              <a:t>Creation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0"/>
            <a:ext cx="7772400" cy="1143000"/>
          </a:xfrm>
        </p:spPr>
        <p:txBody>
          <a:bodyPr/>
          <a:lstStyle/>
          <a:p>
            <a:r>
              <a:rPr lang="en-US"/>
              <a:t>The formalized IR process</a:t>
            </a:r>
          </a:p>
        </p:txBody>
      </p:sp>
      <p:sp>
        <p:nvSpPr>
          <p:cNvPr id="20483" name="Text Box 3"/>
          <p:cNvSpPr txBox="1">
            <a:spLocks noChangeArrowheads="1"/>
          </p:cNvSpPr>
          <p:nvPr/>
        </p:nvSpPr>
        <p:spPr bwMode="auto">
          <a:xfrm>
            <a:off x="228600" y="2514600"/>
            <a:ext cx="3182938" cy="463550"/>
          </a:xfrm>
          <a:prstGeom prst="rect">
            <a:avLst/>
          </a:prstGeom>
          <a:noFill/>
          <a:ln w="6350">
            <a:solidFill>
              <a:schemeClr val="tx1"/>
            </a:solidFill>
            <a:miter lim="800000"/>
            <a:headEnd/>
            <a:tailEnd/>
          </a:ln>
          <a:effectLst/>
        </p:spPr>
        <p:txBody>
          <a:bodyPr wrap="none">
            <a:spAutoFit/>
          </a:bodyPr>
          <a:lstStyle/>
          <a:p>
            <a:r>
              <a:rPr lang="en-US"/>
              <a:t>Collection of documents</a:t>
            </a:r>
          </a:p>
        </p:txBody>
      </p:sp>
      <p:sp>
        <p:nvSpPr>
          <p:cNvPr id="20484" name="Text Box 4"/>
          <p:cNvSpPr txBox="1">
            <a:spLocks noChangeArrowheads="1"/>
          </p:cNvSpPr>
          <p:nvPr/>
        </p:nvSpPr>
        <p:spPr bwMode="auto">
          <a:xfrm>
            <a:off x="990600" y="1371600"/>
            <a:ext cx="1538288" cy="466725"/>
          </a:xfrm>
          <a:prstGeom prst="rect">
            <a:avLst/>
          </a:prstGeom>
          <a:noFill/>
          <a:ln w="9525">
            <a:solidFill>
              <a:schemeClr val="tx1"/>
            </a:solidFill>
            <a:miter lim="800000"/>
            <a:headEnd/>
            <a:tailEnd/>
          </a:ln>
          <a:effectLst/>
        </p:spPr>
        <p:txBody>
          <a:bodyPr wrap="none">
            <a:spAutoFit/>
          </a:bodyPr>
          <a:lstStyle/>
          <a:p>
            <a:r>
              <a:rPr lang="en-US"/>
              <a:t>Real world</a:t>
            </a:r>
          </a:p>
        </p:txBody>
      </p:sp>
      <p:sp>
        <p:nvSpPr>
          <p:cNvPr id="20485" name="Text Box 5"/>
          <p:cNvSpPr txBox="1">
            <a:spLocks noChangeArrowheads="1"/>
          </p:cNvSpPr>
          <p:nvPr/>
        </p:nvSpPr>
        <p:spPr bwMode="auto">
          <a:xfrm>
            <a:off x="152400" y="3733800"/>
            <a:ext cx="3381375" cy="466725"/>
          </a:xfrm>
          <a:prstGeom prst="rect">
            <a:avLst/>
          </a:prstGeom>
          <a:solidFill>
            <a:srgbClr val="66FF99"/>
          </a:solidFill>
          <a:ln w="9525">
            <a:solidFill>
              <a:schemeClr val="tx1"/>
            </a:solidFill>
            <a:miter lim="800000"/>
            <a:headEnd/>
            <a:tailEnd/>
          </a:ln>
          <a:effectLst/>
        </p:spPr>
        <p:txBody>
          <a:bodyPr wrap="none">
            <a:spAutoFit/>
          </a:bodyPr>
          <a:lstStyle/>
          <a:p>
            <a:r>
              <a:rPr lang="en-US"/>
              <a:t>Document representations</a:t>
            </a:r>
          </a:p>
        </p:txBody>
      </p:sp>
      <p:sp>
        <p:nvSpPr>
          <p:cNvPr id="20486" name="Text Box 6"/>
          <p:cNvSpPr txBox="1">
            <a:spLocks noChangeArrowheads="1"/>
          </p:cNvSpPr>
          <p:nvPr/>
        </p:nvSpPr>
        <p:spPr bwMode="auto">
          <a:xfrm>
            <a:off x="5486400" y="3657600"/>
            <a:ext cx="955675" cy="466725"/>
          </a:xfrm>
          <a:prstGeom prst="rect">
            <a:avLst/>
          </a:prstGeom>
          <a:solidFill>
            <a:srgbClr val="66FF99"/>
          </a:solidFill>
          <a:ln w="9525">
            <a:solidFill>
              <a:schemeClr val="tx1"/>
            </a:solidFill>
            <a:miter lim="800000"/>
            <a:headEnd/>
            <a:tailEnd/>
          </a:ln>
          <a:effectLst/>
        </p:spPr>
        <p:txBody>
          <a:bodyPr wrap="none">
            <a:spAutoFit/>
          </a:bodyPr>
          <a:lstStyle/>
          <a:p>
            <a:r>
              <a:rPr lang="en-US"/>
              <a:t>Query</a:t>
            </a:r>
          </a:p>
        </p:txBody>
      </p:sp>
      <p:sp>
        <p:nvSpPr>
          <p:cNvPr id="20487" name="Text Box 7"/>
          <p:cNvSpPr txBox="1">
            <a:spLocks noChangeArrowheads="1"/>
          </p:cNvSpPr>
          <p:nvPr/>
        </p:nvSpPr>
        <p:spPr bwMode="auto">
          <a:xfrm>
            <a:off x="4953000" y="2514600"/>
            <a:ext cx="2298700" cy="466725"/>
          </a:xfrm>
          <a:prstGeom prst="rect">
            <a:avLst/>
          </a:prstGeom>
          <a:noFill/>
          <a:ln w="9525">
            <a:solidFill>
              <a:schemeClr val="tx1"/>
            </a:solidFill>
            <a:miter lim="800000"/>
            <a:headEnd/>
            <a:tailEnd/>
          </a:ln>
          <a:effectLst/>
        </p:spPr>
        <p:txBody>
          <a:bodyPr wrap="none">
            <a:spAutoFit/>
          </a:bodyPr>
          <a:lstStyle/>
          <a:p>
            <a:r>
              <a:rPr lang="en-US"/>
              <a:t>Information need</a:t>
            </a:r>
          </a:p>
        </p:txBody>
      </p:sp>
      <p:sp>
        <p:nvSpPr>
          <p:cNvPr id="20488" name="Text Box 8"/>
          <p:cNvSpPr txBox="1">
            <a:spLocks noChangeArrowheads="1"/>
          </p:cNvSpPr>
          <p:nvPr/>
        </p:nvSpPr>
        <p:spPr bwMode="auto">
          <a:xfrm>
            <a:off x="4114800" y="1371600"/>
            <a:ext cx="3975100" cy="466725"/>
          </a:xfrm>
          <a:prstGeom prst="rect">
            <a:avLst/>
          </a:prstGeom>
          <a:noFill/>
          <a:ln w="9525">
            <a:solidFill>
              <a:schemeClr val="tx1"/>
            </a:solidFill>
            <a:miter lim="800000"/>
            <a:headEnd/>
            <a:tailEnd/>
          </a:ln>
          <a:effectLst/>
        </p:spPr>
        <p:txBody>
          <a:bodyPr wrap="none">
            <a:spAutoFit/>
          </a:bodyPr>
          <a:lstStyle/>
          <a:p>
            <a:r>
              <a:rPr lang="en-US" dirty="0"/>
              <a:t>Anomalous state of knowledge</a:t>
            </a:r>
          </a:p>
        </p:txBody>
      </p:sp>
      <p:sp>
        <p:nvSpPr>
          <p:cNvPr id="20489" name="AutoShape 9"/>
          <p:cNvSpPr>
            <a:spLocks noChangeArrowheads="1"/>
          </p:cNvSpPr>
          <p:nvPr/>
        </p:nvSpPr>
        <p:spPr bwMode="auto">
          <a:xfrm>
            <a:off x="3048000" y="4724400"/>
            <a:ext cx="1981200" cy="457200"/>
          </a:xfrm>
          <a:prstGeom prst="roundRect">
            <a:avLst>
              <a:gd name="adj" fmla="val 16667"/>
            </a:avLst>
          </a:prstGeom>
          <a:solidFill>
            <a:srgbClr val="66FFCC"/>
          </a:solidFill>
          <a:ln w="9525">
            <a:solidFill>
              <a:schemeClr val="tx1"/>
            </a:solidFill>
            <a:round/>
            <a:headEnd/>
            <a:tailEnd/>
          </a:ln>
          <a:effectLst/>
        </p:spPr>
        <p:txBody>
          <a:bodyPr wrap="none" anchor="ctr"/>
          <a:lstStyle/>
          <a:p>
            <a:pPr algn="ctr"/>
            <a:r>
              <a:rPr lang="en-US"/>
              <a:t>Matching</a:t>
            </a:r>
          </a:p>
        </p:txBody>
      </p:sp>
      <p:sp>
        <p:nvSpPr>
          <p:cNvPr id="20490" name="Text Box 10"/>
          <p:cNvSpPr txBox="1">
            <a:spLocks noChangeArrowheads="1"/>
          </p:cNvSpPr>
          <p:nvPr/>
        </p:nvSpPr>
        <p:spPr bwMode="auto">
          <a:xfrm>
            <a:off x="3505200" y="5791200"/>
            <a:ext cx="1090613" cy="466725"/>
          </a:xfrm>
          <a:prstGeom prst="rect">
            <a:avLst/>
          </a:prstGeom>
          <a:noFill/>
          <a:ln w="9525">
            <a:solidFill>
              <a:schemeClr val="tx1"/>
            </a:solidFill>
            <a:miter lim="800000"/>
            <a:headEnd/>
            <a:tailEnd/>
          </a:ln>
          <a:effectLst/>
        </p:spPr>
        <p:txBody>
          <a:bodyPr wrap="none">
            <a:spAutoFit/>
          </a:bodyPr>
          <a:lstStyle/>
          <a:p>
            <a:r>
              <a:rPr lang="en-US"/>
              <a:t>Results</a:t>
            </a:r>
          </a:p>
        </p:txBody>
      </p:sp>
      <p:cxnSp>
        <p:nvCxnSpPr>
          <p:cNvPr id="20491" name="AutoShape 11"/>
          <p:cNvCxnSpPr>
            <a:cxnSpLocks noChangeShapeType="1"/>
            <a:stCxn id="20483" idx="2"/>
            <a:endCxn id="20485" idx="0"/>
          </p:cNvCxnSpPr>
          <p:nvPr/>
        </p:nvCxnSpPr>
        <p:spPr bwMode="auto">
          <a:xfrm>
            <a:off x="1820863" y="2978150"/>
            <a:ext cx="22225" cy="755650"/>
          </a:xfrm>
          <a:prstGeom prst="straightConnector1">
            <a:avLst/>
          </a:prstGeom>
          <a:noFill/>
          <a:ln w="9525">
            <a:solidFill>
              <a:schemeClr val="tx1"/>
            </a:solidFill>
            <a:round/>
            <a:headEnd/>
            <a:tailEnd type="triangle" w="med" len="med"/>
          </a:ln>
          <a:effectLst/>
        </p:spPr>
      </p:cxnSp>
      <p:cxnSp>
        <p:nvCxnSpPr>
          <p:cNvPr id="20492" name="AutoShape 12"/>
          <p:cNvCxnSpPr>
            <a:cxnSpLocks noChangeShapeType="1"/>
            <a:stCxn id="20487" idx="2"/>
            <a:endCxn id="20486" idx="0"/>
          </p:cNvCxnSpPr>
          <p:nvPr/>
        </p:nvCxnSpPr>
        <p:spPr bwMode="auto">
          <a:xfrm flipH="1">
            <a:off x="5964238" y="2981325"/>
            <a:ext cx="138112" cy="676275"/>
          </a:xfrm>
          <a:prstGeom prst="straightConnector1">
            <a:avLst/>
          </a:prstGeom>
          <a:noFill/>
          <a:ln w="9525">
            <a:solidFill>
              <a:schemeClr val="tx1"/>
            </a:solidFill>
            <a:round/>
            <a:headEnd/>
            <a:tailEnd type="triangle" w="med" len="med"/>
          </a:ln>
          <a:effectLst/>
        </p:spPr>
      </p:cxnSp>
      <p:cxnSp>
        <p:nvCxnSpPr>
          <p:cNvPr id="20493" name="AutoShape 13"/>
          <p:cNvCxnSpPr>
            <a:cxnSpLocks noChangeShapeType="1"/>
            <a:stCxn id="20484" idx="2"/>
            <a:endCxn id="20483" idx="0"/>
          </p:cNvCxnSpPr>
          <p:nvPr/>
        </p:nvCxnSpPr>
        <p:spPr bwMode="auto">
          <a:xfrm>
            <a:off x="1760538" y="1838325"/>
            <a:ext cx="60325" cy="676275"/>
          </a:xfrm>
          <a:prstGeom prst="straightConnector1">
            <a:avLst/>
          </a:prstGeom>
          <a:noFill/>
          <a:ln w="9525">
            <a:solidFill>
              <a:schemeClr val="tx1"/>
            </a:solidFill>
            <a:round/>
            <a:headEnd/>
            <a:tailEnd type="triangle" w="med" len="med"/>
          </a:ln>
          <a:effectLst/>
        </p:spPr>
      </p:cxnSp>
      <p:cxnSp>
        <p:nvCxnSpPr>
          <p:cNvPr id="20494" name="AutoShape 14"/>
          <p:cNvCxnSpPr>
            <a:cxnSpLocks noChangeShapeType="1"/>
            <a:stCxn id="20488" idx="2"/>
            <a:endCxn id="20487" idx="0"/>
          </p:cNvCxnSpPr>
          <p:nvPr/>
        </p:nvCxnSpPr>
        <p:spPr bwMode="auto">
          <a:xfrm>
            <a:off x="6102350" y="1838325"/>
            <a:ext cx="0" cy="676275"/>
          </a:xfrm>
          <a:prstGeom prst="straightConnector1">
            <a:avLst/>
          </a:prstGeom>
          <a:noFill/>
          <a:ln w="9525">
            <a:solidFill>
              <a:schemeClr val="tx1"/>
            </a:solidFill>
            <a:round/>
            <a:headEnd/>
            <a:tailEnd type="triangle" w="med" len="med"/>
          </a:ln>
          <a:effectLst/>
        </p:spPr>
      </p:cxnSp>
      <p:cxnSp>
        <p:nvCxnSpPr>
          <p:cNvPr id="20495" name="AutoShape 15"/>
          <p:cNvCxnSpPr>
            <a:cxnSpLocks noChangeShapeType="1"/>
            <a:stCxn id="20485" idx="2"/>
            <a:endCxn id="20489" idx="1"/>
          </p:cNvCxnSpPr>
          <p:nvPr/>
        </p:nvCxnSpPr>
        <p:spPr bwMode="auto">
          <a:xfrm>
            <a:off x="1843088" y="4200525"/>
            <a:ext cx="1204912" cy="752475"/>
          </a:xfrm>
          <a:prstGeom prst="straightConnector1">
            <a:avLst/>
          </a:prstGeom>
          <a:noFill/>
          <a:ln w="9525">
            <a:solidFill>
              <a:schemeClr val="tx1"/>
            </a:solidFill>
            <a:round/>
            <a:headEnd/>
            <a:tailEnd type="triangle" w="med" len="med"/>
          </a:ln>
          <a:effectLst/>
        </p:spPr>
      </p:cxnSp>
      <p:cxnSp>
        <p:nvCxnSpPr>
          <p:cNvPr id="20496" name="AutoShape 16"/>
          <p:cNvCxnSpPr>
            <a:cxnSpLocks noChangeShapeType="1"/>
            <a:stCxn id="20486" idx="2"/>
            <a:endCxn id="20489" idx="3"/>
          </p:cNvCxnSpPr>
          <p:nvPr/>
        </p:nvCxnSpPr>
        <p:spPr bwMode="auto">
          <a:xfrm flipH="1">
            <a:off x="5029200" y="4124325"/>
            <a:ext cx="935038" cy="828675"/>
          </a:xfrm>
          <a:prstGeom prst="straightConnector1">
            <a:avLst/>
          </a:prstGeom>
          <a:noFill/>
          <a:ln w="9525">
            <a:solidFill>
              <a:schemeClr val="tx1"/>
            </a:solidFill>
            <a:round/>
            <a:headEnd/>
            <a:tailEnd type="triangle" w="med" len="med"/>
          </a:ln>
          <a:effectLst/>
        </p:spPr>
      </p:cxnSp>
      <p:cxnSp>
        <p:nvCxnSpPr>
          <p:cNvPr id="20497" name="AutoShape 17"/>
          <p:cNvCxnSpPr>
            <a:cxnSpLocks noChangeShapeType="1"/>
            <a:stCxn id="20489" idx="2"/>
            <a:endCxn id="20490" idx="0"/>
          </p:cNvCxnSpPr>
          <p:nvPr/>
        </p:nvCxnSpPr>
        <p:spPr bwMode="auto">
          <a:xfrm>
            <a:off x="4038600" y="5181600"/>
            <a:ext cx="12700" cy="609600"/>
          </a:xfrm>
          <a:prstGeom prst="straightConnector1">
            <a:avLst/>
          </a:prstGeom>
          <a:noFill/>
          <a:ln w="9525">
            <a:solidFill>
              <a:schemeClr val="tx1"/>
            </a:solidFill>
            <a:round/>
            <a:headEnd/>
            <a:tailEnd type="triangle" w="med" len="med"/>
          </a:ln>
          <a:effectLst/>
        </p:spPr>
      </p:cxnSp>
      <p:sp>
        <p:nvSpPr>
          <p:cNvPr id="20498" name="Freeform 18"/>
          <p:cNvSpPr>
            <a:spLocks/>
          </p:cNvSpPr>
          <p:nvPr/>
        </p:nvSpPr>
        <p:spPr bwMode="auto">
          <a:xfrm>
            <a:off x="4572000" y="1600200"/>
            <a:ext cx="4114800" cy="4419600"/>
          </a:xfrm>
          <a:custGeom>
            <a:avLst/>
            <a:gdLst/>
            <a:ahLst/>
            <a:cxnLst>
              <a:cxn ang="0">
                <a:pos x="0" y="2784"/>
              </a:cxn>
              <a:cxn ang="0">
                <a:pos x="2592" y="2784"/>
              </a:cxn>
              <a:cxn ang="0">
                <a:pos x="2592" y="0"/>
              </a:cxn>
              <a:cxn ang="0">
                <a:pos x="2208" y="0"/>
              </a:cxn>
            </a:cxnLst>
            <a:rect l="0" t="0" r="r" b="b"/>
            <a:pathLst>
              <a:path w="2592" h="2784">
                <a:moveTo>
                  <a:pt x="0" y="2784"/>
                </a:moveTo>
                <a:lnTo>
                  <a:pt x="2592" y="2784"/>
                </a:lnTo>
                <a:lnTo>
                  <a:pt x="2592" y="0"/>
                </a:lnTo>
                <a:lnTo>
                  <a:pt x="2208" y="0"/>
                </a:lnTo>
              </a:path>
            </a:pathLst>
          </a:custGeom>
          <a:noFill/>
          <a:ln w="9525">
            <a:solidFill>
              <a:schemeClr val="tx1"/>
            </a:solidFill>
            <a:round/>
            <a:headEnd type="none" w="med" len="med"/>
            <a:tailEnd type="arrow" w="med" len="med"/>
          </a:ln>
          <a:effectLst/>
        </p:spPr>
        <p:txBody>
          <a:bodyPr/>
          <a:lstStyle/>
          <a:p>
            <a:endParaRPr lang="en-US"/>
          </a:p>
        </p:txBody>
      </p:sp>
      <p:sp>
        <p:nvSpPr>
          <p:cNvPr id="20499" name="Line 19"/>
          <p:cNvSpPr>
            <a:spLocks noChangeShapeType="1"/>
          </p:cNvSpPr>
          <p:nvPr/>
        </p:nvSpPr>
        <p:spPr bwMode="auto">
          <a:xfrm flipH="1">
            <a:off x="6477000" y="3886200"/>
            <a:ext cx="2209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228600"/>
            <a:ext cx="8686800" cy="1143000"/>
          </a:xfrm>
        </p:spPr>
        <p:txBody>
          <a:bodyPr/>
          <a:lstStyle/>
          <a:p>
            <a:r>
              <a:rPr lang="en-US"/>
              <a:t>What do we want from an IRS ?</a:t>
            </a:r>
          </a:p>
        </p:txBody>
      </p:sp>
      <p:sp>
        <p:nvSpPr>
          <p:cNvPr id="24579" name="Rectangle 3"/>
          <p:cNvSpPr>
            <a:spLocks noGrp="1" noChangeArrowheads="1"/>
          </p:cNvSpPr>
          <p:nvPr>
            <p:ph type="body" idx="1"/>
          </p:nvPr>
        </p:nvSpPr>
        <p:spPr>
          <a:xfrm>
            <a:off x="0" y="1524000"/>
            <a:ext cx="9144000" cy="5105400"/>
          </a:xfrm>
        </p:spPr>
        <p:txBody>
          <a:bodyPr/>
          <a:lstStyle/>
          <a:p>
            <a:r>
              <a:rPr lang="en-US" dirty="0"/>
              <a:t>Systemic approach</a:t>
            </a:r>
          </a:p>
          <a:p>
            <a:pPr lvl="1"/>
            <a:r>
              <a:rPr lang="en-US" dirty="0"/>
              <a:t>Goal (for a known information need):			Return as many relevant documents as possible and as few non-relevant documents as possible</a:t>
            </a:r>
          </a:p>
          <a:p>
            <a:endParaRPr lang="en-US" dirty="0"/>
          </a:p>
          <a:p>
            <a:r>
              <a:rPr lang="en-US" dirty="0"/>
              <a:t>Cognitive approach</a:t>
            </a:r>
          </a:p>
          <a:p>
            <a:pPr lvl="1"/>
            <a:r>
              <a:rPr lang="en-US" dirty="0"/>
              <a:t>Goal (in an interactive information-seeking environment, with a given IRS</a:t>
            </a:r>
            <a:r>
              <a:rPr lang="en-US" dirty="0" smtClean="0"/>
              <a:t>):Support  </a:t>
            </a:r>
            <a:r>
              <a:rPr lang="en-US" dirty="0"/>
              <a:t>the user’s exploration of the problem domain and the task completion.</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848600" cy="1295400"/>
          </a:xfrm>
        </p:spPr>
        <p:txBody>
          <a:bodyPr>
            <a:normAutofit fontScale="90000"/>
          </a:bodyPr>
          <a:lstStyle/>
          <a:p>
            <a:r>
              <a:rPr lang="en-US"/>
              <a:t>The role of an IR system</a:t>
            </a:r>
            <a:br>
              <a:rPr lang="en-US"/>
            </a:br>
            <a:r>
              <a:rPr lang="en-US"/>
              <a:t> –  a modern view –</a:t>
            </a:r>
          </a:p>
        </p:txBody>
      </p:sp>
      <p:sp>
        <p:nvSpPr>
          <p:cNvPr id="26627" name="Rectangle 3"/>
          <p:cNvSpPr>
            <a:spLocks noGrp="1" noChangeArrowheads="1"/>
          </p:cNvSpPr>
          <p:nvPr>
            <p:ph type="body" idx="1"/>
          </p:nvPr>
        </p:nvSpPr>
        <p:spPr>
          <a:xfrm>
            <a:off x="0" y="1905000"/>
            <a:ext cx="9144000" cy="4800600"/>
          </a:xfrm>
        </p:spPr>
        <p:txBody>
          <a:bodyPr/>
          <a:lstStyle/>
          <a:p>
            <a:r>
              <a:rPr lang="en-US" dirty="0"/>
              <a:t>Support the user in</a:t>
            </a:r>
          </a:p>
          <a:p>
            <a:pPr lvl="1"/>
            <a:r>
              <a:rPr lang="en-US" dirty="0"/>
              <a:t>exploring a problem domain, understanding its terminology, concepts and structure</a:t>
            </a:r>
          </a:p>
          <a:p>
            <a:pPr lvl="1"/>
            <a:r>
              <a:rPr lang="en-US" dirty="0"/>
              <a:t>clarifying, refining and formulating an information need</a:t>
            </a:r>
          </a:p>
          <a:p>
            <a:pPr lvl="1"/>
            <a:r>
              <a:rPr lang="en-US" dirty="0"/>
              <a:t>finding documents that match the info need description</a:t>
            </a:r>
          </a:p>
          <a:p>
            <a:pPr lvl="2"/>
            <a:r>
              <a:rPr lang="en-US" dirty="0"/>
              <a:t>As many relevant docs as possible</a:t>
            </a:r>
          </a:p>
          <a:p>
            <a:pPr lvl="2"/>
            <a:r>
              <a:rPr lang="en-US" dirty="0"/>
              <a:t>As few non-relevant documents as possible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152400"/>
            <a:ext cx="7772400" cy="1066800"/>
          </a:xfrm>
        </p:spPr>
        <p:txBody>
          <a:bodyPr/>
          <a:lstStyle/>
          <a:p>
            <a:r>
              <a:rPr lang="en-US"/>
              <a:t>How does it do this ?</a:t>
            </a:r>
          </a:p>
        </p:txBody>
      </p:sp>
      <p:sp>
        <p:nvSpPr>
          <p:cNvPr id="27651" name="Rectangle 3"/>
          <p:cNvSpPr>
            <a:spLocks noGrp="1" noChangeArrowheads="1"/>
          </p:cNvSpPr>
          <p:nvPr>
            <p:ph type="body" idx="1"/>
          </p:nvPr>
        </p:nvSpPr>
        <p:spPr>
          <a:xfrm>
            <a:off x="0" y="1524000"/>
            <a:ext cx="9144000" cy="5181600"/>
          </a:xfrm>
        </p:spPr>
        <p:txBody>
          <a:bodyPr/>
          <a:lstStyle/>
          <a:p>
            <a:r>
              <a:rPr lang="en-US" dirty="0"/>
              <a:t>User interfaces and visualization tools for</a:t>
            </a:r>
          </a:p>
          <a:p>
            <a:pPr lvl="1"/>
            <a:r>
              <a:rPr lang="en-US" dirty="0"/>
              <a:t>exploring a collection of documents</a:t>
            </a:r>
          </a:p>
          <a:p>
            <a:pPr lvl="1"/>
            <a:r>
              <a:rPr lang="en-US" dirty="0"/>
              <a:t>exploring search results</a:t>
            </a:r>
          </a:p>
          <a:p>
            <a:r>
              <a:rPr lang="en-US" dirty="0"/>
              <a:t>Query expansion based on</a:t>
            </a:r>
          </a:p>
          <a:p>
            <a:pPr lvl="1"/>
            <a:r>
              <a:rPr lang="en-US" dirty="0"/>
              <a:t>Thesauri</a:t>
            </a:r>
          </a:p>
          <a:p>
            <a:pPr lvl="1"/>
            <a:r>
              <a:rPr lang="en-US" dirty="0"/>
              <a:t>Lexical/statistic analysis of text / context and concept formation</a:t>
            </a:r>
          </a:p>
          <a:p>
            <a:pPr lvl="1"/>
            <a:r>
              <a:rPr lang="en-US" dirty="0"/>
              <a:t>Relevance feedback</a:t>
            </a:r>
          </a:p>
          <a:p>
            <a:r>
              <a:rPr lang="en-US" dirty="0"/>
              <a:t>Indexing and matching 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885</Words>
  <Application>Microsoft Office PowerPoint</Application>
  <PresentationFormat>On-screen Show (4:3)</PresentationFormat>
  <Paragraphs>174</Paragraphs>
  <Slides>22</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Microsoft ClipArt Gallery</vt:lpstr>
      <vt:lpstr>Information Retrieval</vt:lpstr>
      <vt:lpstr>What is Information Retrieval ?</vt:lpstr>
      <vt:lpstr>IR in practice</vt:lpstr>
      <vt:lpstr>Slide 4</vt:lpstr>
      <vt:lpstr>The stages of IR</vt:lpstr>
      <vt:lpstr>The formalized IR process</vt:lpstr>
      <vt:lpstr>What do we want from an IRS ?</vt:lpstr>
      <vt:lpstr>The role of an IR system  –  a modern view –</vt:lpstr>
      <vt:lpstr>How does it do this ?</vt:lpstr>
      <vt:lpstr>Role of the user interface in IR</vt:lpstr>
      <vt:lpstr>Organization of Documents</vt:lpstr>
      <vt:lpstr>Hierarchic organization</vt:lpstr>
      <vt:lpstr>Structuring a document collection</vt:lpstr>
      <vt:lpstr>Slide 14</vt:lpstr>
      <vt:lpstr>   </vt:lpstr>
      <vt:lpstr>Boolean retrieval model </vt:lpstr>
      <vt:lpstr>Example:</vt:lpstr>
      <vt:lpstr>Advantages:</vt:lpstr>
      <vt:lpstr>Disadvantages:</vt:lpstr>
      <vt:lpstr> Vector-space retrieval models </vt:lpstr>
      <vt:lpstr>Advantages:</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dc:title>
  <dc:creator>lnmiit</dc:creator>
  <cp:lastModifiedBy>lnmiit</cp:lastModifiedBy>
  <cp:revision>8</cp:revision>
  <dcterms:created xsi:type="dcterms:W3CDTF">2017-01-05T05:40:23Z</dcterms:created>
  <dcterms:modified xsi:type="dcterms:W3CDTF">2018-08-06T02:04:21Z</dcterms:modified>
</cp:coreProperties>
</file>