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8" r:id="rId1"/>
  </p:sldMasterIdLst>
  <p:notesMasterIdLst>
    <p:notesMasterId r:id="rId45"/>
  </p:notesMasterIdLst>
  <p:handoutMasterIdLst>
    <p:handoutMasterId r:id="rId46"/>
  </p:handoutMasterIdLst>
  <p:sldIdLst>
    <p:sldId id="298" r:id="rId2"/>
    <p:sldId id="297" r:id="rId3"/>
    <p:sldId id="260" r:id="rId4"/>
    <p:sldId id="271" r:id="rId5"/>
    <p:sldId id="278" r:id="rId6"/>
    <p:sldId id="280" r:id="rId7"/>
    <p:sldId id="279" r:id="rId8"/>
    <p:sldId id="272" r:id="rId9"/>
    <p:sldId id="273" r:id="rId10"/>
    <p:sldId id="274" r:id="rId11"/>
    <p:sldId id="275" r:id="rId12"/>
    <p:sldId id="299" r:id="rId13"/>
    <p:sldId id="300" r:id="rId14"/>
    <p:sldId id="301" r:id="rId15"/>
    <p:sldId id="302" r:id="rId16"/>
    <p:sldId id="303" r:id="rId17"/>
    <p:sldId id="304" r:id="rId18"/>
    <p:sldId id="305" r:id="rId19"/>
    <p:sldId id="306" r:id="rId20"/>
    <p:sldId id="307" r:id="rId21"/>
    <p:sldId id="308" r:id="rId22"/>
    <p:sldId id="310"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Lst>
  <p:sldSz cx="9144000" cy="6858000" type="screen4x3"/>
  <p:notesSz cx="6883400" cy="9906000"/>
  <p:embeddedFontLst>
    <p:embeddedFont>
      <p:font typeface="Comic Sans MS" pitchFamily="66" charset="0"/>
      <p:regular r:id="rId47"/>
      <p:bold r:id="rId48"/>
    </p:embeddedFont>
    <p:embeddedFont>
      <p:font typeface="Lucida Bright Math Symbol"/>
      <p:regular r:id="rId49"/>
    </p:embeddedFont>
    <p:embeddedFont>
      <p:font typeface="Times" charset="0"/>
      <p:regular r:id="rId50"/>
      <p:bold r:id="rId51"/>
      <p:italic r:id="rId52"/>
      <p:boldItalic r:id="rId53"/>
    </p:embeddedFont>
    <p:embeddedFont>
      <p:font typeface="Lucida Bright Math Italic"/>
      <p:regular r:id="rId54"/>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00000"/>
    <a:srgbClr val="FF0000"/>
    <a:srgbClr val="3333CC"/>
    <a:srgbClr val="009900"/>
    <a:srgbClr val="FFFF00"/>
    <a:srgbClr val="996633"/>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9" autoAdjust="0"/>
    <p:restoredTop sz="94678" autoAdjust="0"/>
  </p:normalViewPr>
  <p:slideViewPr>
    <p:cSldViewPr snapToGrid="0">
      <p:cViewPr varScale="1">
        <p:scale>
          <a:sx n="65" d="100"/>
          <a:sy n="65" d="100"/>
        </p:scale>
        <p:origin x="-14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60"/>
      </p:cViewPr>
      <p:guideLst>
        <p:guide orient="horz" pos="3120"/>
        <p:guide pos="21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953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sz="quarter" idx="1"/>
          </p:nvPr>
        </p:nvSpPr>
        <p:spPr>
          <a:xfrm>
            <a:off x="3898900" y="0"/>
            <a:ext cx="2982913" cy="495300"/>
          </a:xfrm>
          <a:prstGeom prst="rect">
            <a:avLst/>
          </a:prstGeom>
        </p:spPr>
        <p:txBody>
          <a:bodyPr vert="horz" lIns="91440" tIns="45720" rIns="91440" bIns="45720" rtlCol="0"/>
          <a:lstStyle>
            <a:lvl1pPr algn="r">
              <a:defRPr sz="1200" smtClean="0"/>
            </a:lvl1pPr>
          </a:lstStyle>
          <a:p>
            <a:pPr>
              <a:defRPr/>
            </a:pPr>
            <a:fld id="{BE1733C3-D33B-46DF-A258-3322A68234E2}" type="datetimeFigureOut">
              <a:rPr lang="en-GB"/>
              <a:pPr>
                <a:defRPr/>
              </a:pPr>
              <a:t>29/08/2018</a:t>
            </a:fld>
            <a:endParaRPr lang="en-GB"/>
          </a:p>
        </p:txBody>
      </p:sp>
      <p:sp>
        <p:nvSpPr>
          <p:cNvPr id="4" name="Footer Placeholder 3"/>
          <p:cNvSpPr>
            <a:spLocks noGrp="1"/>
          </p:cNvSpPr>
          <p:nvPr>
            <p:ph type="ftr" sz="quarter" idx="2"/>
          </p:nvPr>
        </p:nvSpPr>
        <p:spPr>
          <a:xfrm>
            <a:off x="0" y="9409113"/>
            <a:ext cx="2982913" cy="495300"/>
          </a:xfrm>
          <a:prstGeom prst="rect">
            <a:avLst/>
          </a:prstGeom>
        </p:spPr>
        <p:txBody>
          <a:bodyPr vert="horz" lIns="91440" tIns="45720" rIns="91440" bIns="45720" rtlCol="0" anchor="b"/>
          <a:lstStyle>
            <a:lvl1pPr algn="l">
              <a:defRPr sz="1200" smtClean="0"/>
            </a:lvl1pPr>
          </a:lstStyle>
          <a:p>
            <a:pPr>
              <a:defRPr/>
            </a:pPr>
            <a:endParaRPr lang="en-GB"/>
          </a:p>
        </p:txBody>
      </p:sp>
      <p:sp>
        <p:nvSpPr>
          <p:cNvPr id="5" name="Slide Number Placeholder 4"/>
          <p:cNvSpPr>
            <a:spLocks noGrp="1"/>
          </p:cNvSpPr>
          <p:nvPr>
            <p:ph type="sldNum" sz="quarter" idx="3"/>
          </p:nvPr>
        </p:nvSpPr>
        <p:spPr>
          <a:xfrm>
            <a:off x="3898900" y="9409113"/>
            <a:ext cx="2982913" cy="495300"/>
          </a:xfrm>
          <a:prstGeom prst="rect">
            <a:avLst/>
          </a:prstGeom>
        </p:spPr>
        <p:txBody>
          <a:bodyPr vert="horz" lIns="91440" tIns="45720" rIns="91440" bIns="45720" rtlCol="0" anchor="b"/>
          <a:lstStyle>
            <a:lvl1pPr algn="r">
              <a:defRPr sz="1200" smtClean="0"/>
            </a:lvl1pPr>
          </a:lstStyle>
          <a:p>
            <a:pPr>
              <a:defRPr/>
            </a:pPr>
            <a:fld id="{778AD72A-BBE7-4CA4-9044-4D36E38089B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2913" cy="495300"/>
          </a:xfrm>
          <a:prstGeom prst="rect">
            <a:avLst/>
          </a:prstGeom>
          <a:noFill/>
          <a:ln w="12700">
            <a:noFill/>
            <a:miter lim="800000"/>
            <a:headEnd type="none" w="sm" len="sm"/>
            <a:tailEnd type="none" w="sm" len="sm"/>
          </a:ln>
          <a:effectLst/>
        </p:spPr>
        <p:txBody>
          <a:bodyPr vert="horz" wrap="square" lIns="95939" tIns="47969" rIns="95939" bIns="47969" numCol="1" anchor="t" anchorCtr="0" compatLnSpc="1">
            <a:prstTxWarp prst="textNoShape">
              <a:avLst/>
            </a:prstTxWarp>
          </a:bodyPr>
          <a:lstStyle>
            <a:lvl1pPr defTabSz="958850">
              <a:defRPr sz="1300"/>
            </a:lvl1pPr>
          </a:lstStyle>
          <a:p>
            <a:pPr>
              <a:defRPr/>
            </a:pPr>
            <a:endParaRPr lang="en-US"/>
          </a:p>
        </p:txBody>
      </p:sp>
      <p:sp>
        <p:nvSpPr>
          <p:cNvPr id="8195" name="Rectangle 3"/>
          <p:cNvSpPr>
            <a:spLocks noGrp="1" noChangeArrowheads="1"/>
          </p:cNvSpPr>
          <p:nvPr>
            <p:ph type="dt" idx="1"/>
          </p:nvPr>
        </p:nvSpPr>
        <p:spPr bwMode="auto">
          <a:xfrm>
            <a:off x="3900488" y="0"/>
            <a:ext cx="2982912" cy="495300"/>
          </a:xfrm>
          <a:prstGeom prst="rect">
            <a:avLst/>
          </a:prstGeom>
          <a:noFill/>
          <a:ln w="12700">
            <a:noFill/>
            <a:miter lim="800000"/>
            <a:headEnd type="none" w="sm" len="sm"/>
            <a:tailEnd type="none" w="sm" len="sm"/>
          </a:ln>
          <a:effectLst/>
        </p:spPr>
        <p:txBody>
          <a:bodyPr vert="horz" wrap="square" lIns="95939" tIns="47969" rIns="95939" bIns="47969" numCol="1" anchor="t" anchorCtr="0" compatLnSpc="1">
            <a:prstTxWarp prst="textNoShape">
              <a:avLst/>
            </a:prstTxWarp>
          </a:bodyPr>
          <a:lstStyle>
            <a:lvl1pPr algn="r" defTabSz="958850">
              <a:defRPr sz="13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7575" y="4705350"/>
            <a:ext cx="5048250" cy="4457700"/>
          </a:xfrm>
          <a:prstGeom prst="rect">
            <a:avLst/>
          </a:prstGeom>
          <a:noFill/>
          <a:ln w="12700">
            <a:noFill/>
            <a:miter lim="800000"/>
            <a:headEnd type="none" w="sm" len="sm"/>
            <a:tailEnd type="none" w="sm" len="sm"/>
          </a:ln>
          <a:effectLst/>
        </p:spPr>
        <p:txBody>
          <a:bodyPr vert="horz" wrap="square" lIns="95939" tIns="47969" rIns="95939" bIns="479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410700"/>
            <a:ext cx="2982913" cy="495300"/>
          </a:xfrm>
          <a:prstGeom prst="rect">
            <a:avLst/>
          </a:prstGeom>
          <a:noFill/>
          <a:ln w="12700">
            <a:noFill/>
            <a:miter lim="800000"/>
            <a:headEnd type="none" w="sm" len="sm"/>
            <a:tailEnd type="none" w="sm" len="sm"/>
          </a:ln>
          <a:effectLst/>
        </p:spPr>
        <p:txBody>
          <a:bodyPr vert="horz" wrap="square" lIns="95939" tIns="47969" rIns="95939" bIns="47969" numCol="1" anchor="b" anchorCtr="0" compatLnSpc="1">
            <a:prstTxWarp prst="textNoShape">
              <a:avLst/>
            </a:prstTxWarp>
          </a:bodyPr>
          <a:lstStyle>
            <a:lvl1pPr defTabSz="958850">
              <a:defRPr sz="1300"/>
            </a:lvl1pPr>
          </a:lstStyle>
          <a:p>
            <a:pPr>
              <a:defRPr/>
            </a:pPr>
            <a:endParaRPr lang="en-US"/>
          </a:p>
        </p:txBody>
      </p:sp>
      <p:sp>
        <p:nvSpPr>
          <p:cNvPr id="8199" name="Rectangle 7"/>
          <p:cNvSpPr>
            <a:spLocks noGrp="1" noChangeArrowheads="1"/>
          </p:cNvSpPr>
          <p:nvPr>
            <p:ph type="sldNum" sz="quarter" idx="5"/>
          </p:nvPr>
        </p:nvSpPr>
        <p:spPr bwMode="auto">
          <a:xfrm>
            <a:off x="3900488" y="9410700"/>
            <a:ext cx="2982912" cy="495300"/>
          </a:xfrm>
          <a:prstGeom prst="rect">
            <a:avLst/>
          </a:prstGeom>
          <a:noFill/>
          <a:ln w="12700">
            <a:noFill/>
            <a:miter lim="800000"/>
            <a:headEnd type="none" w="sm" len="sm"/>
            <a:tailEnd type="none" w="sm" len="sm"/>
          </a:ln>
          <a:effectLst/>
        </p:spPr>
        <p:txBody>
          <a:bodyPr vert="horz" wrap="square" lIns="95939" tIns="47969" rIns="95939" bIns="47969" numCol="1" anchor="b" anchorCtr="0" compatLnSpc="1">
            <a:prstTxWarp prst="textNoShape">
              <a:avLst/>
            </a:prstTxWarp>
          </a:bodyPr>
          <a:lstStyle>
            <a:lvl1pPr algn="r" defTabSz="958850">
              <a:defRPr sz="1300"/>
            </a:lvl1pPr>
          </a:lstStyle>
          <a:p>
            <a:pPr>
              <a:defRPr/>
            </a:pPr>
            <a:fld id="{FA93C2A0-0762-421F-8E96-A9B309A1CC3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9358663-51E0-430D-864A-5CD1D0B5CB89}" type="slidenum">
              <a:rPr lang="en-US" smtClean="0"/>
              <a:pPr/>
              <a:t>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p:spPr>
        <p:txBody>
          <a:bodyPr/>
          <a:lstStyle/>
          <a:p>
            <a:r>
              <a:rPr lang="en-US" smtClean="0"/>
              <a:t>This is a rather general diagram that illustrates an IR system at work.  It illustrates a number of things:</a:t>
            </a:r>
          </a:p>
          <a:p>
            <a:r>
              <a:rPr lang="en-US" smtClean="0"/>
              <a:t>1) The object base (I tried to use a neutral term - objects could be database records, reports, multi-media objects), usually contains a description of the objects as well as the objects themselves.  This is not like a schema in a database, but rather it is some sort of summary that tries to capture the meaning or informational content of the object to be retrieved.  Indeed, bibliographic IR systems often have the description and not the objects (ie documents) themselves.</a:t>
            </a:r>
          </a:p>
          <a:p>
            <a:r>
              <a:rPr lang="en-US" smtClean="0"/>
              <a:t>2) All IR systems have some sort of matching component that compares a user’s request with the object descriptions and returns those items that match. </a:t>
            </a:r>
          </a:p>
          <a:p>
            <a:r>
              <a:rPr lang="en-US" smtClean="0"/>
              <a:t>3) What sort of language is used to describe the objects and to formulate the queries and what sort of matching is done to match an object with a user query varies from one IR system to another and gives the system its characteristics.</a:t>
            </a:r>
          </a:p>
          <a:p>
            <a:r>
              <a:rPr lang="en-US" smtClean="0"/>
              <a:t>4) Some IR systems have a sort of learning component that, based on feedback from the user adjusts either the object descriptions, or the users query or the method of matching to provide a better response.  I believe use of feedback is an important aspect of IR systems; experiments have shown how it can help to improve effectiveness</a:t>
            </a:r>
          </a:p>
          <a:p>
            <a:r>
              <a:rPr lang="en-US" smtClean="0"/>
              <a:t>5) the figure also shows that the objects or items returned to the user are called ‘hits’ or sometimes ‘postings.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2411E2-B755-4501-94C7-D8A6F83D3584}" type="slidenum">
              <a:rPr lang="en-US" smtClean="0"/>
              <a:pPr/>
              <a:t>11</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r>
              <a:rPr lang="en-US" smtClean="0"/>
              <a:t>The vector model allows documents to be ranked according to the value of the similarity coefficient.  This value is not necessarily returned to the user of course.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endParaRPr lang="en-US" smtClean="0"/>
          </a:p>
        </p:txBody>
      </p:sp>
      <p:sp>
        <p:nvSpPr>
          <p:cNvPr id="37892" name="Slide Number Placeholder 3"/>
          <p:cNvSpPr>
            <a:spLocks noGrp="1"/>
          </p:cNvSpPr>
          <p:nvPr>
            <p:ph type="sldNum" sz="quarter" idx="5"/>
          </p:nvPr>
        </p:nvSpPr>
        <p:spPr>
          <a:noFill/>
          <a:ln>
            <a:miter lim="800000"/>
            <a:headEnd/>
            <a:tailEnd/>
          </a:ln>
        </p:spPr>
        <p:txBody>
          <a:bodyPr/>
          <a:lstStyle/>
          <a:p>
            <a:fld id="{E4CFB0DC-D83B-4699-9362-F39925072392}" type="slidenum">
              <a:rPr lang="en-US" smtClean="0"/>
              <a:pPr/>
              <a:t>32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3EB5A1E-A751-4A8E-9365-E51B15F183A0}"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p:spPr>
        <p:txBody>
          <a:bodyPr/>
          <a:lstStyle/>
          <a:p>
            <a:r>
              <a:rPr lang="en-US" smtClean="0"/>
              <a:t>The idea of identifying a document and an index term according to its position in a list may seem a bit odd at first, but whether this is actually how it is done in the computer is not really important.  The maths representation gives us a convenient way of describing what we want to do.  So, for example, in general the index term vectors will be thousands of elements long and have only a few bits set to 1.  We wouldn’t store them like that, but that doesn’t matter, we can still represent then that way in the models.</a:t>
            </a:r>
          </a:p>
          <a:p>
            <a:endParaRPr lang="en-US" smtClean="0"/>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AC7413-C0C9-4619-B328-511C7E9EDE88}" type="slidenum">
              <a:rPr lang="en-US" smtClean="0"/>
              <a:pPr/>
              <a:t>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r>
              <a:rPr lang="en-US" sz="1000" smtClean="0"/>
              <a:t>Now we come to the next classical model.  The person most closely associated with the vector model is Gerard Salton.  The textbook on your book list by Salton and McGill is well worth reading if you can find a copy - it is almost certainly out of print, buit there are copies in the library.  Salton’s work is well-represented in other texts, for example that by Baeza-Yates and Ribeiro-Neto.</a:t>
            </a:r>
          </a:p>
          <a:p>
            <a:r>
              <a:rPr lang="en-US" sz="1000" smtClean="0"/>
              <a:t>The first change we see is that index-term vectors associated with documents take elements that are no longer constrained to 0 or 1.  This means we can use weights to say how important a keyword is to a document.  The Jam pudding recipe might be represented by:</a:t>
            </a:r>
          </a:p>
          <a:p>
            <a:r>
              <a:rPr lang="en-US" sz="1000" smtClean="0"/>
              <a:t>(0.8, 0.8, 0.0, 0.0, 0.2)</a:t>
            </a:r>
          </a:p>
          <a:p>
            <a:r>
              <a:rPr lang="en-US" sz="1000" smtClean="0"/>
              <a:t>This tells us that ‘pudding’ and ‘jam’ are important keywords for this recipe,  but perhaps the recipe has a footnote that says (‘For a variation on this recipe you can use treacle instead of jam’), so treacle gets a 0.2 weight.</a:t>
            </a:r>
          </a:p>
          <a:p>
            <a:r>
              <a:rPr lang="en-US" sz="1000" smtClean="0"/>
              <a:t>The second change is that, instead of Boolean queries, we now represent a query also as a term vector of weights.  The query shown might reflect an interest in puddings (for sure), treacle pudding preferably, but jam pudding is a good second best.  Note that because there is no Boolean logic there is no way of expressing the fact that treacle is an </a:t>
            </a:r>
            <a:r>
              <a:rPr lang="en-US" sz="1000" i="1" smtClean="0"/>
              <a:t>alternative </a:t>
            </a:r>
            <a:r>
              <a:rPr lang="en-US" sz="1000" smtClean="0"/>
              <a:t>to jam.</a:t>
            </a:r>
          </a:p>
          <a:p>
            <a:r>
              <a:rPr lang="en-US" sz="1000" smtClean="0"/>
              <a:t>The matching (similarity) coefficient is the so-called ‘Cosine’ coefficient.  It is not the only possible matching coefficient, but (as we shall see) has the useful properties that:</a:t>
            </a:r>
          </a:p>
          <a:p>
            <a:r>
              <a:rPr lang="en-US" sz="1000" smtClean="0"/>
              <a:t>a) 0 &lt;= sim(</a:t>
            </a:r>
            <a:r>
              <a:rPr lang="en-US" sz="1000" u="sng" smtClean="0"/>
              <a:t>a</a:t>
            </a:r>
            <a:r>
              <a:rPr lang="en-US" sz="1000" smtClean="0"/>
              <a:t>, </a:t>
            </a:r>
            <a:r>
              <a:rPr lang="en-US" sz="1000" u="sng" smtClean="0"/>
              <a:t>b</a:t>
            </a:r>
            <a:r>
              <a:rPr lang="en-US" sz="1000" smtClean="0"/>
              <a:t>) &lt;= 1 for all </a:t>
            </a:r>
            <a:r>
              <a:rPr lang="en-US" sz="1000" u="sng" smtClean="0"/>
              <a:t>a</a:t>
            </a:r>
            <a:r>
              <a:rPr lang="en-US" sz="1000" smtClean="0"/>
              <a:t> and </a:t>
            </a:r>
            <a:r>
              <a:rPr lang="en-US" sz="1000" u="sng" smtClean="0"/>
              <a:t>b</a:t>
            </a:r>
            <a:endParaRPr lang="en-US" sz="1000" smtClean="0"/>
          </a:p>
          <a:p>
            <a:r>
              <a:rPr lang="en-US" sz="1000" smtClean="0"/>
              <a:t>b) sim(</a:t>
            </a:r>
            <a:r>
              <a:rPr lang="en-US" sz="1000" u="sng" smtClean="0"/>
              <a:t>a</a:t>
            </a:r>
            <a:r>
              <a:rPr lang="en-US" sz="1000" smtClean="0"/>
              <a:t>, </a:t>
            </a:r>
            <a:r>
              <a:rPr lang="en-US" sz="1000" u="sng" smtClean="0"/>
              <a:t>b</a:t>
            </a:r>
            <a:r>
              <a:rPr lang="en-US" sz="1000" smtClean="0"/>
              <a:t>) = 1 if and only if </a:t>
            </a:r>
            <a:r>
              <a:rPr lang="en-US" sz="1000" u="sng" smtClean="0"/>
              <a:t>a</a:t>
            </a:r>
            <a:r>
              <a:rPr lang="en-US" sz="1000" smtClean="0"/>
              <a:t> = </a:t>
            </a:r>
            <a:r>
              <a:rPr lang="en-US" sz="1000" smtClean="0">
                <a:sym typeface="Lucida Bright Math Italic" pitchFamily="2" charset="2"/>
              </a:rPr>
              <a:t></a:t>
            </a:r>
            <a:r>
              <a:rPr lang="en-US" sz="1000" u="sng" smtClean="0"/>
              <a:t>b</a:t>
            </a:r>
            <a:r>
              <a:rPr lang="en-US" sz="1000" smtClean="0"/>
              <a:t>  where </a:t>
            </a:r>
            <a:r>
              <a:rPr lang="en-US" sz="1000" smtClean="0">
                <a:sym typeface="Lucida Bright Math Italic" pitchFamily="2" charset="2"/>
              </a:rPr>
              <a:t> is a constant)</a:t>
            </a:r>
            <a:endParaRPr lang="en-US" sz="1000" smtClean="0"/>
          </a:p>
          <a:p>
            <a:r>
              <a:rPr lang="en-US" sz="1000" smtClean="0"/>
              <a:t>c) sim(</a:t>
            </a:r>
            <a:r>
              <a:rPr lang="en-US" sz="1000" u="sng" smtClean="0"/>
              <a:t>a</a:t>
            </a:r>
            <a:r>
              <a:rPr lang="en-US" sz="1000" smtClean="0"/>
              <a:t>, </a:t>
            </a:r>
            <a:r>
              <a:rPr lang="en-US" sz="1000" u="sng" smtClean="0"/>
              <a:t>b</a:t>
            </a:r>
            <a:r>
              <a:rPr lang="en-US" sz="1000" smtClean="0"/>
              <a:t>) = 0 if </a:t>
            </a:r>
            <a:r>
              <a:rPr lang="en-US" sz="1000" u="sng" smtClean="0"/>
              <a:t>a</a:t>
            </a:r>
            <a:r>
              <a:rPr lang="en-US" sz="1000" smtClean="0"/>
              <a:t> and </a:t>
            </a:r>
            <a:r>
              <a:rPr lang="en-US" sz="1000" u="sng" smtClean="0"/>
              <a:t>b</a:t>
            </a:r>
            <a:r>
              <a:rPr lang="en-US" sz="1000" smtClean="0"/>
              <a:t> are orthogonal (ai = 0 whenever bi &gt; 0 and vice versa)</a:t>
            </a:r>
          </a:p>
          <a:p>
            <a:r>
              <a:rPr lang="en-US" sz="1000" smtClean="0"/>
              <a:t>Other matching coefficients have been proposed, normally they have these properties and it turns out that choice of matching coefficient is not too critical for the performance of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503DEE9-6755-471A-841C-7F99058C1C05}" type="slidenum">
              <a:rPr lang="en-US" smtClean="0"/>
              <a:pPr/>
              <a:t>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p:spPr>
        <p:txBody>
          <a:bodyPr/>
          <a:lstStyle/>
          <a:p>
            <a:r>
              <a:rPr lang="en-US" smtClean="0"/>
              <a:t>This slide illustrates the meaning of the similarity coefficient.  We work in a 2-D space (just two index terms)  and show the vector for one document (D1) and a query (Q).  The similarity coefficient is actually the cosine of the angle between the two vectors.</a:t>
            </a:r>
          </a:p>
          <a:p>
            <a:r>
              <a:rPr lang="en-US" smtClean="0"/>
              <a:t>This means that it is only the relative weights of the query  (or document) that matter.  If I double all the weights in my query I will double the length of the query vector, but the angle stays the same and the sim(</a:t>
            </a:r>
            <a:r>
              <a:rPr lang="en-US" u="sng" smtClean="0"/>
              <a:t>d</a:t>
            </a:r>
            <a:r>
              <a:rPr lang="en-US" smtClean="0"/>
              <a:t>, </a:t>
            </a:r>
            <a:r>
              <a:rPr lang="en-US" u="sng" smtClean="0"/>
              <a:t>q</a:t>
            </a:r>
            <a:r>
              <a:rPr lang="en-US" smtClean="0"/>
              <a:t>) stays the same.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BE08EED-65CD-4B35-9818-8A5795DF4493}" type="slidenum">
              <a:rPr lang="en-US" smtClean="0"/>
              <a:pPr/>
              <a:t>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p:spPr>
        <p:txBody>
          <a:bodyPr/>
          <a:lstStyle/>
          <a:p>
            <a:r>
              <a:rPr lang="en-US" smtClean="0"/>
              <a:t>This slide says, if the query vector and the document vector are perfectly aligned, then the cosine is 1 (max).  This will happen if the doc and query have exactly the same keywords as one another, and the relative weights between the keywords is also the same for each vector.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D32F2CB-E2D2-494B-8EF4-D257255FF111}"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p:spPr>
        <p:txBody>
          <a:bodyPr/>
          <a:lstStyle/>
          <a:p>
            <a:r>
              <a:rPr lang="en-US" smtClean="0"/>
              <a:t>This slide says, if the query vector and the document vector are orthogonal  (90 degrees), then the cosine is 0 (min).  This will happen if the doc and query have no keywords in common.</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3E7EAFA-5FD9-4FE3-9AE0-E904A699CC57}" type="slidenum">
              <a:rPr lang="en-US" smtClean="0"/>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p:spPr>
        <p:txBody>
          <a:bodyPr/>
          <a:lstStyle/>
          <a:p>
            <a:r>
              <a:rPr lang="en-US" smtClean="0"/>
              <a:t>This and the next two slides just do the calculations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BEF842A-FE24-4CC7-8092-A1F3EF0ADFBB}"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0DD2CCD-9C0C-41B1-AA42-D0F27F0756CC}" type="slidenum">
              <a:rPr lang="en-US" smtClean="0"/>
              <a:pPr/>
              <a:t>10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3175" y="4421188"/>
            <a:ext cx="858838"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a:defRPr/>
            </a:pPr>
            <a:endParaRPr lang="en-GB"/>
          </a:p>
        </p:txBody>
      </p:sp>
      <p:sp>
        <p:nvSpPr>
          <p:cNvPr id="5" name="AutoShape 6"/>
          <p:cNvSpPr>
            <a:spLocks noChangeArrowheads="1"/>
          </p:cNvSpPr>
          <p:nvPr/>
        </p:nvSpPr>
        <p:spPr bwMode="auto">
          <a:xfrm>
            <a:off x="228600" y="4232275"/>
            <a:ext cx="271463"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a:defRPr/>
            </a:pPr>
            <a:endParaRPr lang="en-GB"/>
          </a:p>
        </p:txBody>
      </p:sp>
      <p:sp>
        <p:nvSpPr>
          <p:cNvPr id="6" name="Rectangle 7"/>
          <p:cNvSpPr>
            <a:spLocks noChangeArrowheads="1"/>
          </p:cNvSpPr>
          <p:nvPr/>
        </p:nvSpPr>
        <p:spPr bwMode="auto">
          <a:xfrm>
            <a:off x="0" y="4343400"/>
            <a:ext cx="8458200"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a:defRPr/>
            </a:pPr>
            <a:endParaRPr lang="en-GB"/>
          </a:p>
        </p:txBody>
      </p:sp>
      <p:sp>
        <p:nvSpPr>
          <p:cNvPr id="7" name="Rectangle 8"/>
          <p:cNvSpPr>
            <a:spLocks noChangeArrowheads="1"/>
          </p:cNvSpPr>
          <p:nvPr/>
        </p:nvSpPr>
        <p:spPr bwMode="auto">
          <a:xfrm rot="16200000">
            <a:off x="-817562" y="4957763"/>
            <a:ext cx="2659062" cy="42862"/>
          </a:xfrm>
          <a:prstGeom prst="rect">
            <a:avLst/>
          </a:prstGeom>
          <a:gradFill rotWithShape="0">
            <a:gsLst>
              <a:gs pos="0">
                <a:srgbClr val="800000"/>
              </a:gs>
              <a:gs pos="100000">
                <a:schemeClr val="folHlink"/>
              </a:gs>
            </a:gsLst>
            <a:lin ang="5400000" scaled="1"/>
          </a:gradFill>
          <a:ln w="9525">
            <a:noFill/>
            <a:miter lim="800000"/>
            <a:headEnd/>
            <a:tailEnd/>
          </a:ln>
          <a:effectLst/>
        </p:spPr>
        <p:txBody>
          <a:bodyPr wrap="none" anchor="ctr"/>
          <a:lstStyle/>
          <a:p>
            <a:pPr>
              <a:defRPr/>
            </a:pPr>
            <a:endParaRPr lang="en-GB"/>
          </a:p>
        </p:txBody>
      </p:sp>
      <p:sp>
        <p:nvSpPr>
          <p:cNvPr id="95241" name="Rectangle 9"/>
          <p:cNvSpPr>
            <a:spLocks noGrp="1" noChangeArrowheads="1"/>
          </p:cNvSpPr>
          <p:nvPr>
            <p:ph type="ctrTitle" sz="quarter"/>
          </p:nvPr>
        </p:nvSpPr>
        <p:spPr>
          <a:xfrm>
            <a:off x="685800" y="3124200"/>
            <a:ext cx="7772400" cy="1143000"/>
          </a:xfrm>
        </p:spPr>
        <p:txBody>
          <a:bodyPr wrap="none"/>
          <a:lstStyle>
            <a:lvl1pPr>
              <a:defRPr sz="3200"/>
            </a:lvl1pPr>
          </a:lstStyle>
          <a:p>
            <a:r>
              <a:rPr lang="en-GB"/>
              <a:t>Click to edit Master title style</a:t>
            </a:r>
          </a:p>
        </p:txBody>
      </p:sp>
      <p:sp>
        <p:nvSpPr>
          <p:cNvPr id="95242" name="Rectangle 10"/>
          <p:cNvSpPr>
            <a:spLocks noGrp="1" noChangeArrowheads="1"/>
          </p:cNvSpPr>
          <p:nvPr>
            <p:ph type="subTitle" sz="quarter" idx="1"/>
          </p:nvPr>
        </p:nvSpPr>
        <p:spPr>
          <a:xfrm>
            <a:off x="685800" y="4495800"/>
            <a:ext cx="6400800" cy="1371600"/>
          </a:xfrm>
        </p:spPr>
        <p:txBody>
          <a:bodyPr wrap="none"/>
          <a:lstStyle>
            <a:lvl1pPr marL="0" indent="0">
              <a:buFont typeface="Wingdings" pitchFamily="2" charset="2"/>
              <a:buNone/>
              <a:defRPr sz="2400"/>
            </a:lvl1pPr>
          </a:lstStyle>
          <a:p>
            <a:r>
              <a:rPr lang="en-GB"/>
              <a:t>Click to edit Master subtitle style</a:t>
            </a:r>
          </a:p>
        </p:txBody>
      </p:sp>
      <p:sp>
        <p:nvSpPr>
          <p:cNvPr id="8" name="Rectangle 2"/>
          <p:cNvSpPr>
            <a:spLocks noGrp="1" noChangeArrowheads="1"/>
          </p:cNvSpPr>
          <p:nvPr>
            <p:ph type="dt" sz="half" idx="10"/>
          </p:nvPr>
        </p:nvSpPr>
        <p:spPr/>
        <p:txBody>
          <a:bodyPr/>
          <a:lstStyle>
            <a:lvl1pPr>
              <a:defRPr sz="1200"/>
            </a:lvl1pPr>
          </a:lstStyle>
          <a:p>
            <a:pPr>
              <a:defRPr/>
            </a:pPr>
            <a:r>
              <a:rPr lang="en-GB"/>
              <a:t>© S A Roberts, </a:t>
            </a:r>
            <a:br>
              <a:rPr lang="en-GB"/>
            </a:br>
            <a:r>
              <a:rPr lang="en-GB"/>
              <a:t>University of Leeds</a:t>
            </a:r>
          </a:p>
        </p:txBody>
      </p:sp>
      <p:sp>
        <p:nvSpPr>
          <p:cNvPr id="9" name="Rectangle 3"/>
          <p:cNvSpPr>
            <a:spLocks noGrp="1" noChangeArrowheads="1"/>
          </p:cNvSpPr>
          <p:nvPr>
            <p:ph type="ftr" sz="quarter" idx="11"/>
          </p:nvPr>
        </p:nvSpPr>
        <p:spPr>
          <a:xfrm>
            <a:off x="2640013" y="6248400"/>
            <a:ext cx="3851275" cy="457200"/>
          </a:xfrm>
        </p:spPr>
        <p:txBody>
          <a:bodyPr/>
          <a:lstStyle>
            <a:lvl1pPr>
              <a:defRPr/>
            </a:lvl1pPr>
          </a:lstStyle>
          <a:p>
            <a:pPr>
              <a:defRPr/>
            </a:pPr>
            <a:r>
              <a:rPr lang="en-GB"/>
              <a:t>DB32: Technologies for Knowledge Management</a:t>
            </a:r>
          </a:p>
        </p:txBody>
      </p:sp>
      <p:sp>
        <p:nvSpPr>
          <p:cNvPr id="10" name="Rectangle 4"/>
          <p:cNvSpPr>
            <a:spLocks noGrp="1" noChangeArrowheads="1"/>
          </p:cNvSpPr>
          <p:nvPr>
            <p:ph type="sldNum" sz="quarter" idx="12"/>
          </p:nvPr>
        </p:nvSpPr>
        <p:spPr>
          <a:xfrm>
            <a:off x="6553200" y="6248400"/>
            <a:ext cx="1905000" cy="457200"/>
          </a:xfrm>
        </p:spPr>
        <p:txBody>
          <a:bodyPr/>
          <a:lstStyle>
            <a:lvl1pPr>
              <a:defRPr/>
            </a:lvl1pPr>
          </a:lstStyle>
          <a:p>
            <a:pPr>
              <a:defRPr/>
            </a:pPr>
            <a:fld id="{1BC2EB7F-F59C-4655-9505-1E401FDD003B}"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6FCAAFC1-85DD-412D-8BDA-F920022FAFE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9399671C-118E-48DF-B7A0-0D8D00DC7371}"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A081A1DB-D671-4336-AE05-3BB9D60519A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6" name="Rectangle 6"/>
          <p:cNvSpPr>
            <a:spLocks noGrp="1" noChangeArrowheads="1"/>
          </p:cNvSpPr>
          <p:nvPr>
            <p:ph type="sldNum" sz="quarter" idx="12"/>
          </p:nvPr>
        </p:nvSpPr>
        <p:spPr>
          <a:ln/>
        </p:spPr>
        <p:txBody>
          <a:bodyPr/>
          <a:lstStyle>
            <a:lvl1pPr>
              <a:defRPr/>
            </a:lvl1pPr>
          </a:lstStyle>
          <a:p>
            <a:pPr>
              <a:defRPr/>
            </a:pPr>
            <a:fld id="{D361D27C-66FD-4B41-ACFA-B388B2C191B6}"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387475"/>
            <a:ext cx="3810000"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87475"/>
            <a:ext cx="3810000"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DF94025E-CD9D-4BBD-B8B4-F43330A8E03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9" name="Rectangle 6"/>
          <p:cNvSpPr>
            <a:spLocks noGrp="1" noChangeArrowheads="1"/>
          </p:cNvSpPr>
          <p:nvPr>
            <p:ph type="sldNum" sz="quarter" idx="12"/>
          </p:nvPr>
        </p:nvSpPr>
        <p:spPr>
          <a:ln/>
        </p:spPr>
        <p:txBody>
          <a:bodyPr/>
          <a:lstStyle>
            <a:lvl1pPr>
              <a:defRPr/>
            </a:lvl1pPr>
          </a:lstStyle>
          <a:p>
            <a:pPr>
              <a:defRPr/>
            </a:pPr>
            <a:fld id="{139D6248-4677-4141-9639-B07B7219082E}"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5" name="Rectangle 6"/>
          <p:cNvSpPr>
            <a:spLocks noGrp="1" noChangeArrowheads="1"/>
          </p:cNvSpPr>
          <p:nvPr>
            <p:ph type="sldNum" sz="quarter" idx="12"/>
          </p:nvPr>
        </p:nvSpPr>
        <p:spPr>
          <a:ln/>
        </p:spPr>
        <p:txBody>
          <a:bodyPr/>
          <a:lstStyle>
            <a:lvl1pPr>
              <a:defRPr/>
            </a:lvl1pPr>
          </a:lstStyle>
          <a:p>
            <a:pPr>
              <a:defRPr/>
            </a:pPr>
            <a:fld id="{3E9A8775-BFB6-46CF-8D9D-0CAF5790EE7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4" name="Rectangle 6"/>
          <p:cNvSpPr>
            <a:spLocks noGrp="1" noChangeArrowheads="1"/>
          </p:cNvSpPr>
          <p:nvPr>
            <p:ph type="sldNum" sz="quarter" idx="12"/>
          </p:nvPr>
        </p:nvSpPr>
        <p:spPr>
          <a:ln/>
        </p:spPr>
        <p:txBody>
          <a:bodyPr/>
          <a:lstStyle>
            <a:lvl1pPr>
              <a:defRPr/>
            </a:lvl1pPr>
          </a:lstStyle>
          <a:p>
            <a:pPr>
              <a:defRPr/>
            </a:pPr>
            <a:fld id="{A412EC58-9B4D-4A54-846B-254388E6A2D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D9BFB1BD-5761-4030-B41E-DD594F4EFE8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DB32: Technologies for Knowledge Management</a:t>
            </a:r>
          </a:p>
        </p:txBody>
      </p:sp>
      <p:sp>
        <p:nvSpPr>
          <p:cNvPr id="7" name="Rectangle 6"/>
          <p:cNvSpPr>
            <a:spLocks noGrp="1" noChangeArrowheads="1"/>
          </p:cNvSpPr>
          <p:nvPr>
            <p:ph type="sldNum" sz="quarter" idx="12"/>
          </p:nvPr>
        </p:nvSpPr>
        <p:spPr>
          <a:ln/>
        </p:spPr>
        <p:txBody>
          <a:bodyPr/>
          <a:lstStyle>
            <a:lvl1pPr>
              <a:defRPr/>
            </a:lvl1pPr>
          </a:lstStyle>
          <a:p>
            <a:pPr>
              <a:defRPr/>
            </a:pPr>
            <a:fld id="{C605433E-389E-480F-A4DB-F3691822C8E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048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685800" y="1387475"/>
            <a:ext cx="77724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42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94213" name="Rectangle 5"/>
          <p:cNvSpPr>
            <a:spLocks noGrp="1" noChangeArrowheads="1"/>
          </p:cNvSpPr>
          <p:nvPr>
            <p:ph type="ftr" sz="quarter" idx="3"/>
          </p:nvPr>
        </p:nvSpPr>
        <p:spPr bwMode="auto">
          <a:xfrm>
            <a:off x="2570163" y="6248400"/>
            <a:ext cx="374173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r>
              <a:rPr lang="en-GB"/>
              <a:t>DB32: Technologies for Knowledge Management</a:t>
            </a:r>
          </a:p>
        </p:txBody>
      </p:sp>
      <p:sp>
        <p:nvSpPr>
          <p:cNvPr id="94214" name="Rectangle 6"/>
          <p:cNvSpPr>
            <a:spLocks noGrp="1" noChangeArrowheads="1"/>
          </p:cNvSpPr>
          <p:nvPr>
            <p:ph type="sldNum" sz="quarter" idx="4"/>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5AD7BA4-9FD9-4605-8D9C-C82D66484500}" type="slidenum">
              <a:rPr lang="en-GB"/>
              <a:pPr>
                <a:defRPr/>
              </a:pPr>
              <a:t>‹#›</a:t>
            </a:fld>
            <a:endParaRPr lang="en-GB"/>
          </a:p>
        </p:txBody>
      </p:sp>
      <p:sp>
        <p:nvSpPr>
          <p:cNvPr id="94215" name="Line 7"/>
          <p:cNvSpPr>
            <a:spLocks noChangeShapeType="1"/>
          </p:cNvSpPr>
          <p:nvPr/>
        </p:nvSpPr>
        <p:spPr bwMode="auto">
          <a:xfrm>
            <a:off x="152400" y="0"/>
            <a:ext cx="0" cy="5992813"/>
          </a:xfrm>
          <a:prstGeom prst="line">
            <a:avLst/>
          </a:prstGeom>
          <a:noFill/>
          <a:ln w="28575">
            <a:solidFill>
              <a:srgbClr val="800000"/>
            </a:solidFill>
            <a:round/>
            <a:headEnd/>
            <a:tailEnd/>
          </a:ln>
          <a:effectLst/>
        </p:spPr>
        <p:txBody>
          <a:bodyPr/>
          <a:lstStyle/>
          <a:p>
            <a:pPr>
              <a:defRPr/>
            </a:pPr>
            <a:endParaRPr lang="en-GB"/>
          </a:p>
        </p:txBody>
      </p:sp>
      <p:sp>
        <p:nvSpPr>
          <p:cNvPr id="94216" name="Rectangle 8"/>
          <p:cNvSpPr>
            <a:spLocks noChangeArrowheads="1"/>
          </p:cNvSpPr>
          <p:nvPr/>
        </p:nvSpPr>
        <p:spPr bwMode="auto">
          <a:xfrm>
            <a:off x="3175" y="1027113"/>
            <a:ext cx="858838" cy="42862"/>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a:defRPr/>
            </a:pPr>
            <a:endParaRPr lang="en-GB"/>
          </a:p>
        </p:txBody>
      </p:sp>
      <p:sp>
        <p:nvSpPr>
          <p:cNvPr id="94217" name="AutoShape 9"/>
          <p:cNvSpPr>
            <a:spLocks noChangeArrowheads="1"/>
          </p:cNvSpPr>
          <p:nvPr/>
        </p:nvSpPr>
        <p:spPr bwMode="auto">
          <a:xfrm>
            <a:off x="228600" y="838200"/>
            <a:ext cx="271463" cy="334963"/>
          </a:xfrm>
          <a:prstGeom prst="rtTriangle">
            <a:avLst/>
          </a:prstGeom>
          <a:gradFill rotWithShape="0">
            <a:gsLst>
              <a:gs pos="0">
                <a:schemeClr val="folHlink">
                  <a:gamma/>
                  <a:shade val="0"/>
                  <a:invGamma/>
                </a:schemeClr>
              </a:gs>
              <a:gs pos="100000">
                <a:schemeClr val="folHlink"/>
              </a:gs>
            </a:gsLst>
            <a:lin ang="2700000" scaled="1"/>
          </a:gradFill>
          <a:ln w="9525">
            <a:noFill/>
            <a:miter lim="800000"/>
            <a:headEnd/>
            <a:tailEnd/>
          </a:ln>
          <a:effectLst/>
        </p:spPr>
        <p:txBody>
          <a:bodyPr wrap="none" anchor="ctr"/>
          <a:lstStyle/>
          <a:p>
            <a:pPr>
              <a:defRPr/>
            </a:pPr>
            <a:endParaRPr lang="en-GB"/>
          </a:p>
        </p:txBody>
      </p:sp>
      <p:sp>
        <p:nvSpPr>
          <p:cNvPr id="94218" name="Rectangle 10"/>
          <p:cNvSpPr>
            <a:spLocks noChangeArrowheads="1"/>
          </p:cNvSpPr>
          <p:nvPr/>
        </p:nvSpPr>
        <p:spPr bwMode="auto">
          <a:xfrm>
            <a:off x="0" y="949325"/>
            <a:ext cx="8458200" cy="42863"/>
          </a:xfrm>
          <a:prstGeom prst="rect">
            <a:avLst/>
          </a:prstGeom>
          <a:gradFill rotWithShape="0">
            <a:gsLst>
              <a:gs pos="0">
                <a:srgbClr val="800000"/>
              </a:gs>
              <a:gs pos="100000">
                <a:schemeClr val="folHlink"/>
              </a:gs>
            </a:gsLst>
            <a:lin ang="0" scaled="1"/>
          </a:gradFill>
          <a:ln w="9525">
            <a:noFill/>
            <a:miter lim="800000"/>
            <a:headEnd/>
            <a:tailEnd/>
          </a:ln>
          <a:effectLst/>
        </p:spPr>
        <p:txBody>
          <a:bodyPr wrap="none" anchor="ctr"/>
          <a:lstStyle/>
          <a:p>
            <a:pPr>
              <a:defRPr/>
            </a:pPr>
            <a:endParaRPr lang="en-GB"/>
          </a:p>
        </p:txBody>
      </p:sp>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Arial" charset="0"/>
        </a:defRPr>
      </a:lvl2pPr>
      <a:lvl3pPr algn="l" rtl="0" eaLnBrk="0" fontAlgn="base" hangingPunct="0">
        <a:spcBef>
          <a:spcPct val="0"/>
        </a:spcBef>
        <a:spcAft>
          <a:spcPct val="0"/>
        </a:spcAft>
        <a:defRPr sz="4000">
          <a:solidFill>
            <a:srgbClr val="000066"/>
          </a:solidFill>
          <a:latin typeface="Arial" charset="0"/>
        </a:defRPr>
      </a:lvl3pPr>
      <a:lvl4pPr algn="l" rtl="0" eaLnBrk="0" fontAlgn="base" hangingPunct="0">
        <a:spcBef>
          <a:spcPct val="0"/>
        </a:spcBef>
        <a:spcAft>
          <a:spcPct val="0"/>
        </a:spcAft>
        <a:defRPr sz="4000">
          <a:solidFill>
            <a:srgbClr val="000066"/>
          </a:solidFill>
          <a:latin typeface="Arial" charset="0"/>
        </a:defRPr>
      </a:lvl4pPr>
      <a:lvl5pPr algn="l" rtl="0" eaLnBrk="0" fontAlgn="base" hangingPunct="0">
        <a:spcBef>
          <a:spcPct val="0"/>
        </a:spcBef>
        <a:spcAft>
          <a:spcPct val="0"/>
        </a:spcAft>
        <a:defRPr sz="4000">
          <a:solidFill>
            <a:srgbClr val="000066"/>
          </a:solidFill>
          <a:latin typeface="Arial" charset="0"/>
        </a:defRPr>
      </a:lvl5pPr>
      <a:lvl6pPr marL="457200" algn="l" rtl="0" fontAlgn="base">
        <a:spcBef>
          <a:spcPct val="0"/>
        </a:spcBef>
        <a:spcAft>
          <a:spcPct val="0"/>
        </a:spcAft>
        <a:defRPr sz="4000">
          <a:solidFill>
            <a:srgbClr val="000066"/>
          </a:solidFill>
          <a:latin typeface="Arial" charset="0"/>
        </a:defRPr>
      </a:lvl6pPr>
      <a:lvl7pPr marL="914400" algn="l" rtl="0" fontAlgn="base">
        <a:spcBef>
          <a:spcPct val="0"/>
        </a:spcBef>
        <a:spcAft>
          <a:spcPct val="0"/>
        </a:spcAft>
        <a:defRPr sz="4000">
          <a:solidFill>
            <a:srgbClr val="000066"/>
          </a:solidFill>
          <a:latin typeface="Arial" charset="0"/>
        </a:defRPr>
      </a:lvl7pPr>
      <a:lvl8pPr marL="1371600" algn="l" rtl="0" fontAlgn="base">
        <a:spcBef>
          <a:spcPct val="0"/>
        </a:spcBef>
        <a:spcAft>
          <a:spcPct val="0"/>
        </a:spcAft>
        <a:defRPr sz="4000">
          <a:solidFill>
            <a:srgbClr val="000066"/>
          </a:solidFill>
          <a:latin typeface="Arial" charset="0"/>
        </a:defRPr>
      </a:lvl8pPr>
      <a:lvl9pPr marL="1828800" algn="l" rtl="0" fontAlgn="base">
        <a:spcBef>
          <a:spcPct val="0"/>
        </a:spcBef>
        <a:spcAft>
          <a:spcPct val="0"/>
        </a:spcAft>
        <a:defRPr sz="4000">
          <a:solidFill>
            <a:srgbClr val="000066"/>
          </a:solidFill>
          <a:latin typeface="Arial" charset="0"/>
        </a:defRPr>
      </a:lvl9pPr>
    </p:titleStyle>
    <p:bodyStyle>
      <a:lvl1pPr marL="342900" indent="-342900" algn="l" rtl="0" eaLnBrk="0" fontAlgn="base" hangingPunct="0">
        <a:spcBef>
          <a:spcPct val="20000"/>
        </a:spcBef>
        <a:spcAft>
          <a:spcPct val="0"/>
        </a:spcAft>
        <a:buClr>
          <a:srgbClr val="800000"/>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sz="quarter"/>
          </p:nvPr>
        </p:nvSpPr>
        <p:spPr/>
        <p:txBody>
          <a:bodyPr/>
          <a:lstStyle/>
          <a:p>
            <a:pPr algn="ctr"/>
            <a:r>
              <a:rPr lang="en-US" dirty="0" smtClean="0"/>
              <a:t> Query Processing</a:t>
            </a:r>
            <a:endParaRPr lang="en-US" dirty="0"/>
          </a:p>
        </p:txBody>
      </p:sp>
      <p:sp>
        <p:nvSpPr>
          <p:cNvPr id="8" name="Subtitle 7"/>
          <p:cNvSpPr>
            <a:spLocks noGrp="1"/>
          </p:cNvSpPr>
          <p:nvPr>
            <p:ph type="subTitle" sz="quarter"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7"/>
          <p:cNvSpPr>
            <a:spLocks noChangeArrowheads="1"/>
          </p:cNvSpPr>
          <p:nvPr/>
        </p:nvSpPr>
        <p:spPr bwMode="auto">
          <a:xfrm>
            <a:off x="201613" y="411163"/>
            <a:ext cx="8548687" cy="5799137"/>
          </a:xfrm>
          <a:prstGeom prst="rect">
            <a:avLst/>
          </a:prstGeom>
          <a:solidFill>
            <a:schemeClr val="bg1"/>
          </a:solidFill>
          <a:ln w="12700">
            <a:noFill/>
            <a:miter lim="800000"/>
            <a:headEnd type="none" w="sm" len="sm"/>
            <a:tailEnd type="none" w="sm" len="sm"/>
          </a:ln>
        </p:spPr>
        <p:txBody>
          <a:bodyPr wrap="none" anchor="ctr"/>
          <a:lstStyle/>
          <a:p>
            <a:endParaRPr lang="en-GB"/>
          </a:p>
        </p:txBody>
      </p:sp>
      <p:grpSp>
        <p:nvGrpSpPr>
          <p:cNvPr id="2" name="Group 2"/>
          <p:cNvGrpSpPr>
            <a:grpSpLocks/>
          </p:cNvGrpSpPr>
          <p:nvPr/>
        </p:nvGrpSpPr>
        <p:grpSpPr bwMode="auto">
          <a:xfrm>
            <a:off x="454025" y="1625600"/>
            <a:ext cx="2728913" cy="762000"/>
            <a:chOff x="1378" y="1792"/>
            <a:chExt cx="1719" cy="480"/>
          </a:xfrm>
        </p:grpSpPr>
        <p:sp>
          <p:nvSpPr>
            <p:cNvPr id="19491" name="Text Box 3"/>
            <p:cNvSpPr txBox="1">
              <a:spLocks noChangeArrowheads="1"/>
            </p:cNvSpPr>
            <p:nvPr/>
          </p:nvSpPr>
          <p:spPr bwMode="auto">
            <a:xfrm>
              <a:off x="1378" y="1792"/>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92" name="Text Box 4"/>
            <p:cNvSpPr txBox="1">
              <a:spLocks noChangeArrowheads="1"/>
            </p:cNvSpPr>
            <p:nvPr/>
          </p:nvSpPr>
          <p:spPr bwMode="auto">
            <a:xfrm>
              <a:off x="1931" y="1839"/>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9493" name="Text Box 5"/>
            <p:cNvSpPr txBox="1">
              <a:spLocks noChangeArrowheads="1"/>
            </p:cNvSpPr>
            <p:nvPr/>
          </p:nvSpPr>
          <p:spPr bwMode="auto">
            <a:xfrm>
              <a:off x="1715" y="1807"/>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3" name="Group 6"/>
          <p:cNvGrpSpPr>
            <a:grpSpLocks/>
          </p:cNvGrpSpPr>
          <p:nvPr/>
        </p:nvGrpSpPr>
        <p:grpSpPr bwMode="auto">
          <a:xfrm>
            <a:off x="454025" y="3408363"/>
            <a:ext cx="1762125" cy="762000"/>
            <a:chOff x="1381" y="2863"/>
            <a:chExt cx="1110" cy="480"/>
          </a:xfrm>
        </p:grpSpPr>
        <p:sp>
          <p:nvSpPr>
            <p:cNvPr id="19488" name="Text Box 7"/>
            <p:cNvSpPr txBox="1">
              <a:spLocks noChangeArrowheads="1"/>
            </p:cNvSpPr>
            <p:nvPr/>
          </p:nvSpPr>
          <p:spPr bwMode="auto">
            <a:xfrm>
              <a:off x="1381" y="2863"/>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89" name="Text Box 8"/>
            <p:cNvSpPr txBox="1">
              <a:spLocks noChangeArrowheads="1"/>
            </p:cNvSpPr>
            <p:nvPr/>
          </p:nvSpPr>
          <p:spPr bwMode="auto">
            <a:xfrm>
              <a:off x="1934" y="2926"/>
              <a:ext cx="557"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endParaRPr lang="en-US" sz="2800" i="1">
                <a:latin typeface="Arial" charset="0"/>
              </a:endParaRPr>
            </a:p>
          </p:txBody>
        </p:sp>
        <p:sp>
          <p:nvSpPr>
            <p:cNvPr id="19490" name="Text Box 9"/>
            <p:cNvSpPr txBox="1">
              <a:spLocks noChangeArrowheads="1"/>
            </p:cNvSpPr>
            <p:nvPr/>
          </p:nvSpPr>
          <p:spPr bwMode="auto">
            <a:xfrm>
              <a:off x="1723" y="2889"/>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4" name="Group 10"/>
          <p:cNvGrpSpPr>
            <a:grpSpLocks/>
          </p:cNvGrpSpPr>
          <p:nvPr/>
        </p:nvGrpSpPr>
        <p:grpSpPr bwMode="auto">
          <a:xfrm>
            <a:off x="454025" y="4073525"/>
            <a:ext cx="2622550" cy="762000"/>
            <a:chOff x="2525" y="2234"/>
            <a:chExt cx="1652" cy="480"/>
          </a:xfrm>
        </p:grpSpPr>
        <p:sp>
          <p:nvSpPr>
            <p:cNvPr id="19485" name="Text Box 11"/>
            <p:cNvSpPr txBox="1">
              <a:spLocks noChangeArrowheads="1"/>
            </p:cNvSpPr>
            <p:nvPr/>
          </p:nvSpPr>
          <p:spPr bwMode="auto">
            <a:xfrm>
              <a:off x="2525" y="2234"/>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86" name="Text Box 12"/>
            <p:cNvSpPr txBox="1">
              <a:spLocks noChangeArrowheads="1"/>
            </p:cNvSpPr>
            <p:nvPr/>
          </p:nvSpPr>
          <p:spPr bwMode="auto">
            <a:xfrm>
              <a:off x="3011" y="2275"/>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9487" name="Text Box 13"/>
            <p:cNvSpPr txBox="1">
              <a:spLocks noChangeArrowheads="1"/>
            </p:cNvSpPr>
            <p:nvPr/>
          </p:nvSpPr>
          <p:spPr bwMode="auto">
            <a:xfrm>
              <a:off x="2877" y="225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sp>
        <p:nvSpPr>
          <p:cNvPr id="28686" name="Rectangle 14"/>
          <p:cNvSpPr>
            <a:spLocks noChangeArrowheads="1"/>
          </p:cNvSpPr>
          <p:nvPr/>
        </p:nvSpPr>
        <p:spPr bwMode="auto">
          <a:xfrm>
            <a:off x="454025" y="546100"/>
            <a:ext cx="4321175" cy="457200"/>
          </a:xfrm>
          <a:prstGeom prst="rect">
            <a:avLst/>
          </a:prstGeom>
          <a:noFill/>
          <a:ln w="12700">
            <a:noFill/>
            <a:miter lim="800000"/>
            <a:headEnd type="none" w="sm" len="sm"/>
            <a:tailEnd type="none" w="sm" len="sm"/>
          </a:ln>
        </p:spPr>
        <p:txBody>
          <a:bodyPr>
            <a:spAutoFit/>
          </a:bodyPr>
          <a:lstStyle/>
          <a:p>
            <a:r>
              <a:rPr lang="en-US" i="1" u="sng">
                <a:solidFill>
                  <a:schemeClr val="accent2"/>
                </a:solidFill>
                <a:latin typeface="Comic Sans MS" pitchFamily="66" charset="0"/>
              </a:rPr>
              <a:t>q</a:t>
            </a:r>
            <a:r>
              <a:rPr lang="en-US" i="1">
                <a:solidFill>
                  <a:schemeClr val="accent2"/>
                </a:solidFill>
                <a:latin typeface="Comic Sans MS" pitchFamily="66" charset="0"/>
              </a:rPr>
              <a:t> = (1.0, 0.6, 0.0, 0.0, 0.8)</a:t>
            </a:r>
          </a:p>
        </p:txBody>
      </p:sp>
      <p:grpSp>
        <p:nvGrpSpPr>
          <p:cNvPr id="5" name="Group 15"/>
          <p:cNvGrpSpPr>
            <a:grpSpLocks/>
          </p:cNvGrpSpPr>
          <p:nvPr/>
        </p:nvGrpSpPr>
        <p:grpSpPr bwMode="auto">
          <a:xfrm>
            <a:off x="454025" y="4789488"/>
            <a:ext cx="4524375" cy="1463675"/>
            <a:chOff x="1822" y="3009"/>
            <a:chExt cx="2850" cy="922"/>
          </a:xfrm>
        </p:grpSpPr>
        <p:sp>
          <p:nvSpPr>
            <p:cNvPr id="19474" name="Text Box 16"/>
            <p:cNvSpPr txBox="1">
              <a:spLocks noChangeArrowheads="1"/>
            </p:cNvSpPr>
            <p:nvPr/>
          </p:nvSpPr>
          <p:spPr bwMode="auto">
            <a:xfrm>
              <a:off x="1873" y="3009"/>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75" name="Text Box 17"/>
            <p:cNvSpPr txBox="1">
              <a:spLocks noChangeArrowheads="1"/>
            </p:cNvSpPr>
            <p:nvPr/>
          </p:nvSpPr>
          <p:spPr bwMode="auto">
            <a:xfrm>
              <a:off x="2426" y="3056"/>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9476" name="Text Box 18"/>
            <p:cNvSpPr txBox="1">
              <a:spLocks noChangeArrowheads="1"/>
            </p:cNvSpPr>
            <p:nvPr/>
          </p:nvSpPr>
          <p:spPr bwMode="auto">
            <a:xfrm>
              <a:off x="2210" y="302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9477" name="Text Box 19"/>
            <p:cNvSpPr txBox="1">
              <a:spLocks noChangeArrowheads="1"/>
            </p:cNvSpPr>
            <p:nvPr/>
          </p:nvSpPr>
          <p:spPr bwMode="auto">
            <a:xfrm>
              <a:off x="1902" y="3440"/>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78" name="Text Box 20"/>
            <p:cNvSpPr txBox="1">
              <a:spLocks noChangeArrowheads="1"/>
            </p:cNvSpPr>
            <p:nvPr/>
          </p:nvSpPr>
          <p:spPr bwMode="auto">
            <a:xfrm>
              <a:off x="3020" y="3451"/>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9479" name="Text Box 21"/>
            <p:cNvSpPr txBox="1">
              <a:spLocks noChangeArrowheads="1"/>
            </p:cNvSpPr>
            <p:nvPr/>
          </p:nvSpPr>
          <p:spPr bwMode="auto">
            <a:xfrm>
              <a:off x="2455" y="3503"/>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r>
                <a:rPr lang="en-US" sz="2800" i="1">
                  <a:latin typeface="Arial" charset="0"/>
                </a:rPr>
                <a:t>×</a:t>
              </a:r>
            </a:p>
          </p:txBody>
        </p:sp>
        <p:sp>
          <p:nvSpPr>
            <p:cNvPr id="19480" name="Text Box 22"/>
            <p:cNvSpPr txBox="1">
              <a:spLocks noChangeArrowheads="1"/>
            </p:cNvSpPr>
            <p:nvPr/>
          </p:nvSpPr>
          <p:spPr bwMode="auto">
            <a:xfrm>
              <a:off x="3506" y="3492"/>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9481" name="Text Box 23"/>
            <p:cNvSpPr txBox="1">
              <a:spLocks noChangeArrowheads="1"/>
            </p:cNvSpPr>
            <p:nvPr/>
          </p:nvSpPr>
          <p:spPr bwMode="auto">
            <a:xfrm>
              <a:off x="2244" y="3466"/>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9482" name="Text Box 24"/>
            <p:cNvSpPr txBox="1">
              <a:spLocks noChangeArrowheads="1"/>
            </p:cNvSpPr>
            <p:nvPr/>
          </p:nvSpPr>
          <p:spPr bwMode="auto">
            <a:xfrm>
              <a:off x="3372" y="3471"/>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9483"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9484"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19464" name="Text Box 27"/>
          <p:cNvSpPr txBox="1">
            <a:spLocks noChangeArrowheads="1"/>
          </p:cNvSpPr>
          <p:nvPr/>
        </p:nvSpPr>
        <p:spPr bwMode="auto">
          <a:xfrm>
            <a:off x="3916363" y="1295400"/>
            <a:ext cx="3924300" cy="457200"/>
          </a:xfrm>
          <a:prstGeom prst="rect">
            <a:avLst/>
          </a:prstGeom>
          <a:noFill/>
          <a:ln w="12700">
            <a:noFill/>
            <a:miter lim="800000"/>
            <a:headEnd type="none" w="sm" len="sm"/>
            <a:tailEnd type="none" w="sm" len="sm"/>
          </a:ln>
        </p:spPr>
        <p:txBody>
          <a:bodyPr>
            <a:spAutoFit/>
          </a:bodyPr>
          <a:lstStyle/>
          <a:p>
            <a:pPr>
              <a:spcBef>
                <a:spcPct val="50000"/>
              </a:spcBef>
            </a:pPr>
            <a:endParaRPr lang="en-GB"/>
          </a:p>
        </p:txBody>
      </p:sp>
      <p:sp>
        <p:nvSpPr>
          <p:cNvPr id="28700" name="Text Box 28"/>
          <p:cNvSpPr txBox="1">
            <a:spLocks noChangeArrowheads="1"/>
          </p:cNvSpPr>
          <p:nvPr/>
        </p:nvSpPr>
        <p:spPr bwMode="auto">
          <a:xfrm>
            <a:off x="454025" y="1181100"/>
            <a:ext cx="7856538" cy="457200"/>
          </a:xfrm>
          <a:prstGeom prst="rect">
            <a:avLst/>
          </a:prstGeom>
          <a:noFill/>
          <a:ln w="12700">
            <a:noFill/>
            <a:miter lim="800000"/>
            <a:headEnd type="none" w="sm" len="sm"/>
            <a:tailEnd type="none" w="sm" len="sm"/>
          </a:ln>
        </p:spPr>
        <p:txBody>
          <a:bodyPr>
            <a:spAutoFit/>
          </a:bodyPr>
          <a:lstStyle/>
          <a:p>
            <a:pPr>
              <a:spcBef>
                <a:spcPct val="50000"/>
              </a:spcBef>
            </a:pPr>
            <a:r>
              <a:rPr lang="en-US" i="1" u="sng">
                <a:solidFill>
                  <a:srgbClr val="FF5050"/>
                </a:solidFill>
                <a:latin typeface="Comic Sans MS" pitchFamily="66" charset="0"/>
              </a:rPr>
              <a:t>d</a:t>
            </a:r>
            <a:r>
              <a:rPr lang="en-US" i="1" baseline="-15000">
                <a:solidFill>
                  <a:srgbClr val="FF5050"/>
                </a:solidFill>
                <a:latin typeface="Comic Sans MS" pitchFamily="66" charset="0"/>
              </a:rPr>
              <a:t>3 </a:t>
            </a:r>
            <a:r>
              <a:rPr lang="en-US" i="1">
                <a:solidFill>
                  <a:srgbClr val="FF5050"/>
                </a:solidFill>
                <a:latin typeface="Comic Sans MS" pitchFamily="66" charset="0"/>
              </a:rPr>
              <a:t>= (0.6, 0.9, 1.0, 0.6, 0.0)          Radio Traffic Report</a:t>
            </a:r>
          </a:p>
        </p:txBody>
      </p:sp>
      <p:sp>
        <p:nvSpPr>
          <p:cNvPr id="28701" name="Text Box 29"/>
          <p:cNvSpPr txBox="1">
            <a:spLocks noChangeArrowheads="1"/>
          </p:cNvSpPr>
          <p:nvPr/>
        </p:nvSpPr>
        <p:spPr bwMode="auto">
          <a:xfrm>
            <a:off x="777875" y="2409825"/>
            <a:ext cx="6996113" cy="1004888"/>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0.6×1.0 + 0.9×0.6 + 1.0×0.0 + 0.6×0.0 + 0.0×0.8</a:t>
            </a:r>
          </a:p>
          <a:p>
            <a:pPr>
              <a:spcBef>
                <a:spcPct val="50000"/>
              </a:spcBef>
            </a:pPr>
            <a:r>
              <a:rPr lang="en-US">
                <a:solidFill>
                  <a:srgbClr val="009900"/>
                </a:solidFill>
                <a:latin typeface="Comic Sans MS" pitchFamily="66" charset="0"/>
              </a:rPr>
              <a:t>= 1.14</a:t>
            </a:r>
            <a:endParaRPr lang="en-US">
              <a:latin typeface="Comic Sans MS" pitchFamily="66" charset="0"/>
            </a:endParaRPr>
          </a:p>
        </p:txBody>
      </p:sp>
      <p:sp>
        <p:nvSpPr>
          <p:cNvPr id="28702" name="Text Box 30"/>
          <p:cNvSpPr txBox="1">
            <a:spLocks noChangeArrowheads="1"/>
          </p:cNvSpPr>
          <p:nvPr/>
        </p:nvSpPr>
        <p:spPr bwMode="auto">
          <a:xfrm>
            <a:off x="2432050" y="3646488"/>
            <a:ext cx="6269038"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0.6</a:t>
            </a:r>
            <a:r>
              <a:rPr lang="en-US" baseline="30000">
                <a:latin typeface="Comic Sans MS" pitchFamily="66" charset="0"/>
              </a:rPr>
              <a:t>2</a:t>
            </a:r>
            <a:r>
              <a:rPr lang="en-US">
                <a:latin typeface="Comic Sans MS" pitchFamily="66" charset="0"/>
              </a:rPr>
              <a:t> + 0.9</a:t>
            </a:r>
            <a:r>
              <a:rPr lang="en-US" baseline="30000">
                <a:latin typeface="Comic Sans MS" pitchFamily="66" charset="0"/>
              </a:rPr>
              <a:t>2 </a:t>
            </a:r>
            <a:r>
              <a:rPr lang="en-US">
                <a:latin typeface="Comic Sans MS" pitchFamily="66" charset="0"/>
              </a:rPr>
              <a:t>+ 1.0</a:t>
            </a:r>
            <a:r>
              <a:rPr lang="en-US" baseline="30000">
                <a:latin typeface="Comic Sans MS" pitchFamily="66" charset="0"/>
              </a:rPr>
              <a:t>2 </a:t>
            </a:r>
            <a:r>
              <a:rPr lang="en-US">
                <a:latin typeface="Comic Sans MS" pitchFamily="66" charset="0"/>
              </a:rPr>
              <a:t>+ 0.6</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 </a:t>
            </a:r>
            <a:r>
              <a:rPr lang="en-US">
                <a:solidFill>
                  <a:srgbClr val="009900"/>
                </a:solidFill>
                <a:latin typeface="Comic Sans MS" pitchFamily="66" charset="0"/>
              </a:rPr>
              <a:t>2.53</a:t>
            </a:r>
            <a:endParaRPr lang="en-US">
              <a:latin typeface="Comic Sans MS" pitchFamily="66" charset="0"/>
            </a:endParaRPr>
          </a:p>
        </p:txBody>
      </p:sp>
      <p:sp>
        <p:nvSpPr>
          <p:cNvPr id="28703" name="Text Box 31"/>
          <p:cNvSpPr txBox="1">
            <a:spLocks noChangeArrowheads="1"/>
          </p:cNvSpPr>
          <p:nvPr/>
        </p:nvSpPr>
        <p:spPr bwMode="auto">
          <a:xfrm>
            <a:off x="2420938" y="4225925"/>
            <a:ext cx="6269037"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1.0</a:t>
            </a:r>
            <a:r>
              <a:rPr lang="en-US" baseline="30000">
                <a:latin typeface="Comic Sans MS" pitchFamily="66" charset="0"/>
              </a:rPr>
              <a:t>2</a:t>
            </a:r>
            <a:r>
              <a:rPr lang="en-US">
                <a:latin typeface="Comic Sans MS" pitchFamily="66" charset="0"/>
              </a:rPr>
              <a:t> + 0.6</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+ 0.8</a:t>
            </a:r>
            <a:r>
              <a:rPr lang="en-US" baseline="30000">
                <a:latin typeface="Comic Sans MS" pitchFamily="66" charset="0"/>
              </a:rPr>
              <a:t>2 </a:t>
            </a:r>
            <a:r>
              <a:rPr lang="en-US">
                <a:latin typeface="Comic Sans MS" pitchFamily="66" charset="0"/>
              </a:rPr>
              <a:t> = </a:t>
            </a:r>
            <a:r>
              <a:rPr lang="en-US">
                <a:solidFill>
                  <a:srgbClr val="009900"/>
                </a:solidFill>
                <a:latin typeface="Comic Sans MS" pitchFamily="66" charset="0"/>
              </a:rPr>
              <a:t>2.0</a:t>
            </a:r>
            <a:endParaRPr lang="en-US">
              <a:latin typeface="Comic Sans MS" pitchFamily="66" charset="0"/>
            </a:endParaRPr>
          </a:p>
        </p:txBody>
      </p:sp>
      <p:grpSp>
        <p:nvGrpSpPr>
          <p:cNvPr id="6" name="Group 36"/>
          <p:cNvGrpSpPr>
            <a:grpSpLocks/>
          </p:cNvGrpSpPr>
          <p:nvPr/>
        </p:nvGrpSpPr>
        <p:grpSpPr bwMode="auto">
          <a:xfrm>
            <a:off x="4360863" y="4932363"/>
            <a:ext cx="3557587" cy="1096962"/>
            <a:chOff x="2747" y="3107"/>
            <a:chExt cx="2241" cy="691"/>
          </a:xfrm>
        </p:grpSpPr>
        <p:sp>
          <p:nvSpPr>
            <p:cNvPr id="19470" name="Text Box 32"/>
            <p:cNvSpPr txBox="1">
              <a:spLocks noChangeArrowheads="1"/>
            </p:cNvSpPr>
            <p:nvPr/>
          </p:nvSpPr>
          <p:spPr bwMode="auto">
            <a:xfrm>
              <a:off x="2747" y="3165"/>
              <a:ext cx="2241" cy="633"/>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a:t>
              </a:r>
              <a:r>
                <a:rPr lang="en-US">
                  <a:solidFill>
                    <a:srgbClr val="009900"/>
                  </a:solidFill>
                  <a:latin typeface="Comic Sans MS" pitchFamily="66" charset="0"/>
                </a:rPr>
                <a:t>1.14</a:t>
              </a:r>
              <a:r>
                <a:rPr lang="en-US">
                  <a:latin typeface="Comic Sans MS" pitchFamily="66" charset="0"/>
                </a:rPr>
                <a:t>	      = </a:t>
              </a:r>
              <a:r>
                <a:rPr lang="en-US">
                  <a:solidFill>
                    <a:srgbClr val="FF5050"/>
                  </a:solidFill>
                  <a:latin typeface="Comic Sans MS" pitchFamily="66" charset="0"/>
                </a:rPr>
                <a:t>0.51</a:t>
              </a:r>
              <a:r>
                <a:rPr lang="en-US">
                  <a:latin typeface="Comic Sans MS" pitchFamily="66" charset="0"/>
                </a:rPr>
                <a:t> </a:t>
              </a:r>
              <a:endParaRPr lang="en-US" baseline="30000">
                <a:solidFill>
                  <a:srgbClr val="FF5050"/>
                </a:solidFill>
                <a:latin typeface="Comic Sans MS" pitchFamily="66" charset="0"/>
              </a:endParaRPr>
            </a:p>
            <a:p>
              <a:pPr>
                <a:spcBef>
                  <a:spcPct val="50000"/>
                </a:spcBef>
              </a:pPr>
              <a:r>
                <a:rPr lang="en-US">
                  <a:latin typeface="Comic Sans MS" pitchFamily="66" charset="0"/>
                </a:rPr>
                <a:t>   </a:t>
              </a:r>
              <a:r>
                <a:rPr lang="en-US">
                  <a:solidFill>
                    <a:srgbClr val="009900"/>
                  </a:solidFill>
                  <a:latin typeface="Comic Sans MS" pitchFamily="66" charset="0"/>
                </a:rPr>
                <a:t>2.53</a:t>
              </a:r>
              <a:r>
                <a:rPr lang="en-US" baseline="30000">
                  <a:latin typeface="Comic Sans MS" pitchFamily="66" charset="0"/>
                </a:rPr>
                <a:t> </a:t>
              </a:r>
              <a:r>
                <a:rPr lang="en-US">
                  <a:latin typeface="Comic Sans MS" pitchFamily="66" charset="0"/>
                </a:rPr>
                <a:t>× </a:t>
              </a:r>
              <a:r>
                <a:rPr lang="en-US">
                  <a:solidFill>
                    <a:srgbClr val="009900"/>
                  </a:solidFill>
                  <a:latin typeface="Comic Sans MS" pitchFamily="66" charset="0"/>
                </a:rPr>
                <a:t>2.0</a:t>
              </a:r>
              <a:endParaRPr lang="en-US">
                <a:latin typeface="Comic Sans MS" pitchFamily="66" charset="0"/>
              </a:endParaRPr>
            </a:p>
          </p:txBody>
        </p:sp>
        <p:sp>
          <p:nvSpPr>
            <p:cNvPr id="19471" name="Line 33"/>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72" name="Freeform 34"/>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p:spPr>
          <p:txBody>
            <a:bodyPr wrap="none" anchor="ctr"/>
            <a:lstStyle/>
            <a:p>
              <a:endParaRPr lang="en-US"/>
            </a:p>
          </p:txBody>
        </p:sp>
        <p:sp>
          <p:nvSpPr>
            <p:cNvPr id="19473" name="Rectangle 35"/>
            <p:cNvSpPr>
              <a:spLocks noChangeArrowheads="1"/>
            </p:cNvSpPr>
            <p:nvPr/>
          </p:nvSpPr>
          <p:spPr bwMode="auto">
            <a:xfrm>
              <a:off x="4289" y="3107"/>
              <a:ext cx="578" cy="485"/>
            </a:xfrm>
            <a:prstGeom prst="rect">
              <a:avLst/>
            </a:prstGeom>
            <a:noFill/>
            <a:ln w="12700">
              <a:solidFill>
                <a:schemeClr val="tx1"/>
              </a:solidFill>
              <a:miter lim="800000"/>
              <a:headEnd type="none" w="sm" len="sm"/>
              <a:tailEnd type="none" w="sm" len="sm"/>
            </a:ln>
          </p:spPr>
          <p:txBody>
            <a:bodyPr wrap="none" anchor="ctr"/>
            <a:lstStyle/>
            <a:p>
              <a:pPr algn="ctr"/>
              <a:endParaRPr lang="en-GB">
                <a:solidFill>
                  <a:srgbClr val="FF5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7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autoUpdateAnimBg="0"/>
      <p:bldP spid="28700" grpId="0" autoUpdateAnimBg="0"/>
      <p:bldP spid="28701" grpId="0" autoUpdateAnimBg="0"/>
      <p:bldP spid="28702" grpId="0" autoUpdateAnimBg="0"/>
      <p:bldP spid="287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412750" y="2286000"/>
            <a:ext cx="4321175" cy="457200"/>
          </a:xfrm>
          <a:prstGeom prst="rect">
            <a:avLst/>
          </a:prstGeom>
          <a:noFill/>
          <a:ln w="12700">
            <a:noFill/>
            <a:miter lim="800000"/>
            <a:headEnd type="none" w="sm" len="sm"/>
            <a:tailEnd type="none" w="sm" len="sm"/>
          </a:ln>
        </p:spPr>
        <p:txBody>
          <a:bodyPr>
            <a:spAutoFit/>
          </a:bodyPr>
          <a:lstStyle/>
          <a:p>
            <a:r>
              <a:rPr lang="en-US" i="1" u="sng">
                <a:solidFill>
                  <a:schemeClr val="accent2"/>
                </a:solidFill>
                <a:latin typeface="Comic Sans MS" pitchFamily="66" charset="0"/>
              </a:rPr>
              <a:t>q</a:t>
            </a:r>
            <a:r>
              <a:rPr lang="en-US" i="1">
                <a:solidFill>
                  <a:schemeClr val="accent2"/>
                </a:solidFill>
                <a:latin typeface="Comic Sans MS" pitchFamily="66" charset="0"/>
              </a:rPr>
              <a:t> = (1.0, 0.6, 0.0, 0.0, 0.8)</a:t>
            </a:r>
          </a:p>
        </p:txBody>
      </p:sp>
      <p:sp>
        <p:nvSpPr>
          <p:cNvPr id="20483" name="Text Box 27"/>
          <p:cNvSpPr txBox="1">
            <a:spLocks noChangeArrowheads="1"/>
          </p:cNvSpPr>
          <p:nvPr/>
        </p:nvSpPr>
        <p:spPr bwMode="auto">
          <a:xfrm>
            <a:off x="446088" y="3325813"/>
            <a:ext cx="3924300" cy="457200"/>
          </a:xfrm>
          <a:prstGeom prst="rect">
            <a:avLst/>
          </a:prstGeom>
          <a:noFill/>
          <a:ln w="12700">
            <a:noFill/>
            <a:miter lim="800000"/>
            <a:headEnd type="none" w="sm" len="sm"/>
            <a:tailEnd type="none" w="sm" len="sm"/>
          </a:ln>
        </p:spPr>
        <p:txBody>
          <a:bodyPr>
            <a:spAutoFit/>
          </a:bodyPr>
          <a:lstStyle/>
          <a:p>
            <a:pPr>
              <a:spcBef>
                <a:spcPct val="50000"/>
              </a:spcBef>
            </a:pPr>
            <a:endParaRPr lang="en-GB"/>
          </a:p>
        </p:txBody>
      </p:sp>
      <p:sp>
        <p:nvSpPr>
          <p:cNvPr id="20484" name="Text Box 28"/>
          <p:cNvSpPr txBox="1">
            <a:spLocks noChangeArrowheads="1"/>
          </p:cNvSpPr>
          <p:nvPr/>
        </p:nvSpPr>
        <p:spPr bwMode="auto">
          <a:xfrm>
            <a:off x="412750" y="3830638"/>
            <a:ext cx="8283575" cy="822325"/>
          </a:xfrm>
          <a:prstGeom prst="rect">
            <a:avLst/>
          </a:prstGeom>
          <a:noFill/>
          <a:ln w="12700">
            <a:noFill/>
            <a:miter lim="800000"/>
            <a:headEnd type="none" w="sm" len="sm"/>
            <a:tailEnd type="none" w="sm" len="sm"/>
          </a:ln>
        </p:spPr>
        <p:txBody>
          <a:bodyPr>
            <a:spAutoFit/>
          </a:bodyPr>
          <a:lstStyle/>
          <a:p>
            <a:pPr>
              <a:spcBef>
                <a:spcPct val="50000"/>
              </a:spcBef>
            </a:pPr>
            <a:r>
              <a:rPr lang="en-US" i="1">
                <a:solidFill>
                  <a:srgbClr val="FF5050"/>
                </a:solidFill>
                <a:latin typeface="Comic Sans MS" pitchFamily="66" charset="0"/>
              </a:rPr>
              <a:t>2.       </a:t>
            </a:r>
            <a:r>
              <a:rPr lang="en-US" sz="2000" i="1" u="sng">
                <a:solidFill>
                  <a:srgbClr val="FF5050"/>
                </a:solidFill>
                <a:latin typeface="Comic Sans MS" pitchFamily="66" charset="0"/>
              </a:rPr>
              <a:t>d</a:t>
            </a:r>
            <a:r>
              <a:rPr lang="en-US" sz="2000" i="1" baseline="-15000">
                <a:solidFill>
                  <a:srgbClr val="FF5050"/>
                </a:solidFill>
                <a:latin typeface="Comic Sans MS" pitchFamily="66" charset="0"/>
              </a:rPr>
              <a:t>3 </a:t>
            </a:r>
            <a:r>
              <a:rPr lang="en-US" sz="2000" i="1">
                <a:solidFill>
                  <a:srgbClr val="FF5050"/>
                </a:solidFill>
                <a:latin typeface="Comic Sans MS" pitchFamily="66" charset="0"/>
              </a:rPr>
              <a:t>= (0.6, 0.9, 1.0, 0.6, 0.0)</a:t>
            </a:r>
            <a:r>
              <a:rPr lang="en-US" i="1">
                <a:solidFill>
                  <a:srgbClr val="FF5050"/>
                </a:solidFill>
                <a:latin typeface="Comic Sans MS" pitchFamily="66" charset="0"/>
              </a:rPr>
              <a:t>       Radio Traffic       </a:t>
            </a:r>
            <a:r>
              <a:rPr lang="en-US">
                <a:solidFill>
                  <a:srgbClr val="FF5050"/>
                </a:solidFill>
                <a:latin typeface="Comic Sans MS" pitchFamily="66" charset="0"/>
              </a:rPr>
              <a:t>(0.51)</a:t>
            </a:r>
            <a:r>
              <a:rPr lang="en-US" i="1">
                <a:solidFill>
                  <a:srgbClr val="FF5050"/>
                </a:solidFill>
                <a:latin typeface="Comic Sans MS" pitchFamily="66" charset="0"/>
              </a:rPr>
              <a:t>						Report</a:t>
            </a:r>
          </a:p>
        </p:txBody>
      </p:sp>
      <p:sp>
        <p:nvSpPr>
          <p:cNvPr id="20485" name="Rectangle 36"/>
          <p:cNvSpPr>
            <a:spLocks noGrp="1" noChangeArrowheads="1"/>
          </p:cNvSpPr>
          <p:nvPr>
            <p:ph type="title"/>
          </p:nvPr>
        </p:nvSpPr>
        <p:spPr/>
        <p:txBody>
          <a:bodyPr/>
          <a:lstStyle/>
          <a:p>
            <a:pPr eaLnBrk="1" hangingPunct="1"/>
            <a:r>
              <a:rPr lang="en-US" smtClean="0"/>
              <a:t>collecting results</a:t>
            </a:r>
          </a:p>
        </p:txBody>
      </p:sp>
      <p:sp>
        <p:nvSpPr>
          <p:cNvPr id="20486" name="Text Box 37"/>
          <p:cNvSpPr txBox="1">
            <a:spLocks noChangeArrowheads="1"/>
          </p:cNvSpPr>
          <p:nvPr/>
        </p:nvSpPr>
        <p:spPr bwMode="auto">
          <a:xfrm>
            <a:off x="446088" y="2517775"/>
            <a:ext cx="4203700" cy="457200"/>
          </a:xfrm>
          <a:prstGeom prst="rect">
            <a:avLst/>
          </a:prstGeom>
          <a:noFill/>
          <a:ln w="12700">
            <a:noFill/>
            <a:miter lim="800000"/>
            <a:headEnd type="none" w="sm" len="sm"/>
            <a:tailEnd type="none" w="sm" len="sm"/>
          </a:ln>
        </p:spPr>
        <p:txBody>
          <a:bodyPr>
            <a:spAutoFit/>
          </a:bodyPr>
          <a:lstStyle/>
          <a:p>
            <a:pPr>
              <a:spcBef>
                <a:spcPct val="50000"/>
              </a:spcBef>
            </a:pPr>
            <a:endParaRPr lang="en-GB"/>
          </a:p>
        </p:txBody>
      </p:sp>
      <p:sp>
        <p:nvSpPr>
          <p:cNvPr id="20487" name="Text Box 38"/>
          <p:cNvSpPr txBox="1">
            <a:spLocks noChangeArrowheads="1"/>
          </p:cNvSpPr>
          <p:nvPr/>
        </p:nvSpPr>
        <p:spPr bwMode="auto">
          <a:xfrm>
            <a:off x="412750" y="3427413"/>
            <a:ext cx="8267700" cy="457200"/>
          </a:xfrm>
          <a:prstGeom prst="rect">
            <a:avLst/>
          </a:prstGeom>
          <a:noFill/>
          <a:ln w="12700">
            <a:noFill/>
            <a:miter lim="800000"/>
            <a:headEnd type="none" w="sm" len="sm"/>
            <a:tailEnd type="none" w="sm" len="sm"/>
          </a:ln>
        </p:spPr>
        <p:txBody>
          <a:bodyPr>
            <a:spAutoFit/>
          </a:bodyPr>
          <a:lstStyle/>
          <a:p>
            <a:pPr>
              <a:spcBef>
                <a:spcPct val="50000"/>
              </a:spcBef>
            </a:pPr>
            <a:r>
              <a:rPr lang="en-US" i="1">
                <a:solidFill>
                  <a:srgbClr val="FF5050"/>
                </a:solidFill>
                <a:latin typeface="Comic Sans MS" pitchFamily="66" charset="0"/>
              </a:rPr>
              <a:t>1.        </a:t>
            </a:r>
            <a:r>
              <a:rPr lang="en-US" sz="2000" i="1" u="sng">
                <a:solidFill>
                  <a:srgbClr val="FF5050"/>
                </a:solidFill>
                <a:latin typeface="Comic Sans MS" pitchFamily="66" charset="0"/>
              </a:rPr>
              <a:t>d</a:t>
            </a:r>
            <a:r>
              <a:rPr lang="en-US" sz="2000" i="1" baseline="-15000">
                <a:solidFill>
                  <a:srgbClr val="FF5050"/>
                </a:solidFill>
                <a:latin typeface="Comic Sans MS" pitchFamily="66" charset="0"/>
              </a:rPr>
              <a:t>1 </a:t>
            </a:r>
            <a:r>
              <a:rPr lang="en-US" sz="2000" i="1">
                <a:solidFill>
                  <a:srgbClr val="FF5050"/>
                </a:solidFill>
                <a:latin typeface="Comic Sans MS" pitchFamily="66" charset="0"/>
              </a:rPr>
              <a:t>= (0.8, 0.8, 0.0, 0.0, 0.2)</a:t>
            </a:r>
            <a:r>
              <a:rPr lang="en-US" i="1">
                <a:solidFill>
                  <a:srgbClr val="FF5050"/>
                </a:solidFill>
                <a:latin typeface="Comic Sans MS" pitchFamily="66" charset="0"/>
              </a:rPr>
              <a:t>	Jam pud recipe     </a:t>
            </a:r>
            <a:r>
              <a:rPr lang="en-US">
                <a:solidFill>
                  <a:srgbClr val="FF5050"/>
                </a:solidFill>
                <a:latin typeface="Comic Sans MS" pitchFamily="66" charset="0"/>
              </a:rPr>
              <a:t>(0.89)</a:t>
            </a:r>
          </a:p>
        </p:txBody>
      </p:sp>
      <p:sp>
        <p:nvSpPr>
          <p:cNvPr id="20488" name="Text Box 39"/>
          <p:cNvSpPr txBox="1">
            <a:spLocks noChangeArrowheads="1"/>
          </p:cNvSpPr>
          <p:nvPr/>
        </p:nvSpPr>
        <p:spPr bwMode="auto">
          <a:xfrm>
            <a:off x="412750" y="2921000"/>
            <a:ext cx="8267700"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Rank	 document vector		 document	         (sim)    </a:t>
            </a:r>
            <a:endParaRPr lang="en-US"/>
          </a:p>
        </p:txBody>
      </p:sp>
      <p:sp>
        <p:nvSpPr>
          <p:cNvPr id="20489" name="Text Box 40"/>
          <p:cNvSpPr txBox="1">
            <a:spLocks noChangeArrowheads="1"/>
          </p:cNvSpPr>
          <p:nvPr/>
        </p:nvSpPr>
        <p:spPr bwMode="auto">
          <a:xfrm>
            <a:off x="412750" y="1768475"/>
            <a:ext cx="55626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smtClean="0">
                <a:solidFill>
                  <a:schemeClr val="accent2"/>
                </a:solidFill>
                <a:latin typeface="Comic Sans MS" pitchFamily="66" charset="0"/>
              </a:rPr>
              <a:t>T </a:t>
            </a:r>
            <a:r>
              <a:rPr lang="en-US" sz="2000" dirty="0">
                <a:solidFill>
                  <a:schemeClr val="accent2"/>
                </a:solidFill>
                <a:latin typeface="Comic Sans MS" pitchFamily="66" charset="0"/>
              </a:rPr>
              <a:t>= {pudding, jam, traffic, lane, treacle}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Query Expansion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9546"/>
          </a:xfrm>
        </p:spPr>
        <p:txBody>
          <a:bodyPr>
            <a:normAutofit/>
          </a:bodyPr>
          <a:lstStyle/>
          <a:p>
            <a:r>
              <a:rPr lang="en-US" sz="4000" dirty="0" smtClean="0"/>
              <a:t>Why Query Expansion</a:t>
            </a:r>
            <a:endParaRPr lang="en-US" sz="4000" dirty="0"/>
          </a:p>
        </p:txBody>
      </p:sp>
      <p:sp>
        <p:nvSpPr>
          <p:cNvPr id="3" name="Content Placeholder 2"/>
          <p:cNvSpPr>
            <a:spLocks noGrp="1"/>
          </p:cNvSpPr>
          <p:nvPr>
            <p:ph idx="1"/>
          </p:nvPr>
        </p:nvSpPr>
        <p:spPr>
          <a:xfrm>
            <a:off x="457200" y="1600200"/>
            <a:ext cx="8229600" cy="4980482"/>
          </a:xfrm>
        </p:spPr>
        <p:txBody>
          <a:bodyPr>
            <a:normAutofit/>
          </a:bodyPr>
          <a:lstStyle/>
          <a:p>
            <a:pPr algn="just"/>
            <a:r>
              <a:rPr lang="en-US" dirty="0" smtClean="0"/>
              <a:t>Queries formed by Search engine users are generally short and vague.</a:t>
            </a:r>
          </a:p>
          <a:p>
            <a:pPr algn="just"/>
            <a:r>
              <a:rPr lang="en-US" dirty="0" smtClean="0"/>
              <a:t>Studies have shown that the average query length is only around 2-3 words.</a:t>
            </a:r>
          </a:p>
          <a:p>
            <a:pPr algn="just"/>
            <a:r>
              <a:rPr lang="en-US" dirty="0" smtClean="0"/>
              <a:t>It is very difficult to estimate the exact needs of the user.</a:t>
            </a:r>
          </a:p>
          <a:p>
            <a:pPr algn="just"/>
            <a:r>
              <a:rPr lang="en-US" dirty="0" smtClean="0"/>
              <a:t>For example the query “apple price in market” , It is not clear from the word apple for fruit or Computer.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query expansion?</a:t>
            </a:r>
            <a:br>
              <a:rPr lang="en-US" dirty="0" smtClean="0"/>
            </a:br>
            <a:endParaRPr lang="en-US" dirty="0"/>
          </a:p>
        </p:txBody>
      </p:sp>
      <p:sp>
        <p:nvSpPr>
          <p:cNvPr id="3" name="Content Placeholder 2"/>
          <p:cNvSpPr>
            <a:spLocks noGrp="1"/>
          </p:cNvSpPr>
          <p:nvPr>
            <p:ph idx="1"/>
          </p:nvPr>
        </p:nvSpPr>
        <p:spPr>
          <a:xfrm>
            <a:off x="457200" y="1469036"/>
            <a:ext cx="8229600" cy="5171607"/>
          </a:xfrm>
        </p:spPr>
        <p:txBody>
          <a:bodyPr>
            <a:normAutofit/>
          </a:bodyPr>
          <a:lstStyle/>
          <a:p>
            <a:pPr lvl="1" algn="just">
              <a:lnSpc>
                <a:spcPct val="120000"/>
              </a:lnSpc>
              <a:buFont typeface="Arial" pitchFamily="34" charset="0"/>
              <a:buChar char="•"/>
            </a:pPr>
            <a:r>
              <a:rPr lang="en-US" dirty="0" smtClean="0"/>
              <a:t>Sometimes, the queries are well formed and clear, but the document does not contain the information in same form as in query.</a:t>
            </a:r>
          </a:p>
          <a:p>
            <a:pPr lvl="1" algn="just">
              <a:lnSpc>
                <a:spcPct val="120000"/>
              </a:lnSpc>
              <a:buFont typeface="Arial" pitchFamily="34" charset="0"/>
              <a:buChar char="•"/>
            </a:pPr>
            <a:r>
              <a:rPr lang="en-US" dirty="0" smtClean="0"/>
              <a:t>To give suggestions to the user.</a:t>
            </a:r>
          </a:p>
          <a:p>
            <a:pPr lvl="1" algn="just">
              <a:lnSpc>
                <a:spcPct val="120000"/>
              </a:lnSpc>
              <a:buFont typeface="Arial" pitchFamily="34" charset="0"/>
              <a:buChar char="•"/>
            </a:pPr>
            <a:r>
              <a:rPr lang="en-US" dirty="0" smtClean="0"/>
              <a:t> Synonymous and related terms are presented in the collection.</a:t>
            </a:r>
          </a:p>
          <a:p>
            <a:pPr lvl="1" algn="just">
              <a:lnSpc>
                <a:spcPct val="120000"/>
              </a:lnSpc>
              <a:buFont typeface="Arial" pitchFamily="34" charset="0"/>
              <a:buChar char="•"/>
            </a:pPr>
            <a:r>
              <a:rPr lang="en-US" dirty="0" smtClean="0"/>
              <a:t>Query expansion adds terms to the original query which provides more information to the user needs. </a:t>
            </a:r>
            <a:endParaRPr lang="en-US" dirty="0"/>
          </a:p>
          <a:p>
            <a:pPr lvl="1" indent="-742950" algn="just">
              <a:lnSpc>
                <a:spcPct val="120000"/>
              </a:lnSpc>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9526"/>
          </a:xfrm>
        </p:spPr>
        <p:txBody>
          <a:bodyPr>
            <a:normAutofit/>
          </a:bodyPr>
          <a:lstStyle/>
          <a:p>
            <a:r>
              <a:rPr lang="en-US" sz="4000" dirty="0" smtClean="0"/>
              <a:t>Approaches for query Expansion</a:t>
            </a:r>
            <a:endParaRPr lang="en-US" sz="4000" dirty="0"/>
          </a:p>
        </p:txBody>
      </p:sp>
      <p:sp>
        <p:nvSpPr>
          <p:cNvPr id="3" name="Content Placeholder 2"/>
          <p:cNvSpPr>
            <a:spLocks noGrp="1"/>
          </p:cNvSpPr>
          <p:nvPr>
            <p:ph idx="1"/>
          </p:nvPr>
        </p:nvSpPr>
        <p:spPr>
          <a:xfrm>
            <a:off x="254832" y="1540240"/>
            <a:ext cx="8664315" cy="5025452"/>
          </a:xfrm>
        </p:spPr>
        <p:txBody>
          <a:bodyPr/>
          <a:lstStyle/>
          <a:p>
            <a:pPr>
              <a:buNone/>
            </a:pPr>
            <a:r>
              <a:rPr lang="en-US" sz="2800" dirty="0" smtClean="0"/>
              <a:t>Query expansion methods are broadly </a:t>
            </a:r>
            <a:r>
              <a:rPr lang="en-US" sz="2800" dirty="0"/>
              <a:t>classified </a:t>
            </a:r>
            <a:r>
              <a:rPr lang="en-US" sz="2800" dirty="0" smtClean="0"/>
              <a:t>as-</a:t>
            </a:r>
          </a:p>
          <a:p>
            <a:pPr algn="just"/>
            <a:r>
              <a:rPr lang="en-US" sz="2800" dirty="0" smtClean="0"/>
              <a:t>Local methods use documents that are retrieved by original query.</a:t>
            </a:r>
          </a:p>
          <a:p>
            <a:pPr lvl="1" algn="just">
              <a:buFont typeface="Arial" pitchFamily="34" charset="0"/>
              <a:buChar char="•"/>
            </a:pPr>
            <a:r>
              <a:rPr lang="en-US" dirty="0" smtClean="0"/>
              <a:t>Relevance Feedback</a:t>
            </a:r>
          </a:p>
          <a:p>
            <a:pPr lvl="1" algn="just">
              <a:buFont typeface="Arial" pitchFamily="34" charset="0"/>
              <a:buChar char="•"/>
            </a:pPr>
            <a:r>
              <a:rPr lang="en-US" dirty="0" smtClean="0"/>
              <a:t>Pseudo Relevance Feedback</a:t>
            </a:r>
          </a:p>
          <a:p>
            <a:pPr algn="just"/>
            <a:r>
              <a:rPr lang="en-US" sz="2800" dirty="0" smtClean="0"/>
              <a:t>Global methods are independent of  the query and results returned from it.</a:t>
            </a:r>
          </a:p>
          <a:p>
            <a:pPr lvl="1" algn="just">
              <a:buFont typeface="Arial" pitchFamily="34" charset="0"/>
              <a:buChar char="•"/>
            </a:pPr>
            <a:r>
              <a:rPr lang="en-US" dirty="0" smtClean="0"/>
              <a:t>Thesaurus or </a:t>
            </a:r>
            <a:r>
              <a:rPr lang="en-US" dirty="0" err="1" smtClean="0"/>
              <a:t>WordNet</a:t>
            </a:r>
            <a:endParaRPr lang="en-US" dirty="0" smtClean="0"/>
          </a:p>
          <a:p>
            <a:pPr lvl="1" algn="just">
              <a:buFont typeface="Arial" pitchFamily="34" charset="0"/>
              <a:buChar char="•"/>
            </a:pPr>
            <a:r>
              <a:rPr lang="en-US" dirty="0" smtClean="0"/>
              <a:t>Concept Clouds.  </a:t>
            </a:r>
            <a:endParaRPr lang="en-US" dirty="0"/>
          </a:p>
          <a:p>
            <a:pPr lvl="1">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The idea of relevance feedback(RF) is to involve the user in the retrieval process so as to improve the final result set. In particular, the user gives feedback on the relevance of documents in an initial set of results. The basic procedure is:</a:t>
            </a:r>
          </a:p>
          <a:p>
            <a:pPr algn="just">
              <a:buNone/>
            </a:pPr>
            <a:r>
              <a:rPr lang="en-US" dirty="0" smtClean="0"/>
              <a:t>•   The user issues a (short, simple) query.</a:t>
            </a:r>
          </a:p>
          <a:p>
            <a:pPr algn="just">
              <a:buNone/>
            </a:pPr>
            <a:r>
              <a:rPr lang="en-US" dirty="0" smtClean="0"/>
              <a:t>•   The system returns an initial set of retrieval results.</a:t>
            </a:r>
          </a:p>
          <a:p>
            <a:pPr algn="just">
              <a:buNone/>
            </a:pPr>
            <a:r>
              <a:rPr lang="en-US" dirty="0" smtClean="0"/>
              <a:t>•   The user marks some returned documents as relevant </a:t>
            </a:r>
            <a:r>
              <a:rPr lang="en-US" smtClean="0"/>
              <a:t>or non-relevant</a:t>
            </a:r>
            <a:r>
              <a:rPr lang="en-US" dirty="0" smtClean="0"/>
              <a:t>.</a:t>
            </a:r>
          </a:p>
          <a:p>
            <a:pPr algn="just">
              <a:buNone/>
            </a:pPr>
            <a:r>
              <a:rPr lang="en-US" dirty="0" smtClean="0"/>
              <a:t>•   The system computes a better representation of the information need based on the user feedback.</a:t>
            </a:r>
          </a:p>
          <a:p>
            <a:pPr algn="just">
              <a:buNone/>
            </a:pPr>
            <a:r>
              <a:rPr lang="en-US" dirty="0" smtClean="0"/>
              <a:t>•   The system displays a revised set of retrieval results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a:ln>
            <a:miter lim="800000"/>
            <a:headEnd/>
            <a:tailEnd/>
          </a:ln>
        </p:spPr>
        <p:txBody>
          <a:bodyPr/>
          <a:lstStyle/>
          <a:p>
            <a:fld id="{1EF940B9-F8C5-44E6-8C06-A048845182F9}" type="slidenum">
              <a:rPr lang="en-US" smtClean="0"/>
              <a:pPr/>
              <a:t>17</a:t>
            </a:fld>
            <a:endParaRPr lang="en-US" smtClean="0">
              <a:latin typeface="Times New Roman" pitchFamily="18" charset="0"/>
            </a:endParaRPr>
          </a:p>
        </p:txBody>
      </p:sp>
      <p:sp>
        <p:nvSpPr>
          <p:cNvPr id="3075" name="Rectangle 2"/>
          <p:cNvSpPr>
            <a:spLocks noGrp="1" noChangeArrowheads="1"/>
          </p:cNvSpPr>
          <p:nvPr>
            <p:ph type="title"/>
          </p:nvPr>
        </p:nvSpPr>
        <p:spPr>
          <a:xfrm>
            <a:off x="457200" y="274638"/>
            <a:ext cx="8229600" cy="879605"/>
          </a:xfrm>
        </p:spPr>
        <p:txBody>
          <a:bodyPr>
            <a:normAutofit/>
          </a:bodyPr>
          <a:lstStyle/>
          <a:p>
            <a:pPr eaLnBrk="1" hangingPunct="1"/>
            <a:r>
              <a:rPr lang="en-US" sz="4000" dirty="0" smtClean="0"/>
              <a:t>Relevance Feedback</a:t>
            </a:r>
          </a:p>
        </p:txBody>
      </p:sp>
      <p:sp>
        <p:nvSpPr>
          <p:cNvPr id="3076" name="Rectangle 3"/>
          <p:cNvSpPr>
            <a:spLocks noGrp="1" noChangeArrowheads="1"/>
          </p:cNvSpPr>
          <p:nvPr>
            <p:ph type="body" idx="1"/>
          </p:nvPr>
        </p:nvSpPr>
        <p:spPr>
          <a:xfrm>
            <a:off x="299803" y="1371600"/>
            <a:ext cx="8574374" cy="5014210"/>
          </a:xfrm>
        </p:spPr>
        <p:txBody>
          <a:bodyPr>
            <a:normAutofit/>
          </a:bodyPr>
          <a:lstStyle/>
          <a:p>
            <a:pPr algn="just" eaLnBrk="1" hangingPunct="1">
              <a:lnSpc>
                <a:spcPct val="150000"/>
              </a:lnSpc>
            </a:pPr>
            <a:r>
              <a:rPr lang="en-US" dirty="0" smtClean="0"/>
              <a:t>After initial retrieval results are presented, allow the user to provide feedback on the relevance of one or more of the retrieved documents.</a:t>
            </a:r>
          </a:p>
          <a:p>
            <a:pPr algn="just" eaLnBrk="1" hangingPunct="1">
              <a:lnSpc>
                <a:spcPct val="150000"/>
              </a:lnSpc>
            </a:pPr>
            <a:r>
              <a:rPr lang="en-US" dirty="0" smtClean="0"/>
              <a:t>Use this feedback information to reformulate the query.</a:t>
            </a:r>
          </a:p>
          <a:p>
            <a:pPr algn="just" eaLnBrk="1" hangingPunct="1">
              <a:lnSpc>
                <a:spcPct val="150000"/>
              </a:lnSpc>
            </a:pPr>
            <a:r>
              <a:rPr lang="en-US" dirty="0" smtClean="0"/>
              <a:t>Produce new results based on reformulated query.</a:t>
            </a:r>
          </a:p>
          <a:p>
            <a:pPr algn="just" eaLnBrk="1" hangingPunct="1">
              <a:lnSpc>
                <a:spcPct val="150000"/>
              </a:lnSpc>
            </a:pPr>
            <a:r>
              <a:rPr lang="en-US" dirty="0" smtClean="0"/>
              <a:t>Allows more interactive, multi-pass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miter lim="800000"/>
            <a:headEnd/>
            <a:tailEnd/>
          </a:ln>
        </p:spPr>
        <p:txBody>
          <a:bodyPr/>
          <a:lstStyle/>
          <a:p>
            <a:fld id="{95B39615-E92C-4374-8BAD-BF03100C47CC}" type="slidenum">
              <a:rPr lang="en-US" smtClean="0"/>
              <a:pPr/>
              <a:t>18</a:t>
            </a:fld>
            <a:endParaRPr lang="en-US" smtClean="0">
              <a:latin typeface="Times New Roman" pitchFamily="18" charset="0"/>
            </a:endParaRPr>
          </a:p>
        </p:txBody>
      </p:sp>
      <p:sp>
        <p:nvSpPr>
          <p:cNvPr id="4099" name="Rectangle 2"/>
          <p:cNvSpPr>
            <a:spLocks noGrp="1" noChangeArrowheads="1"/>
          </p:cNvSpPr>
          <p:nvPr>
            <p:ph type="title"/>
          </p:nvPr>
        </p:nvSpPr>
        <p:spPr>
          <a:xfrm>
            <a:off x="685800" y="304800"/>
            <a:ext cx="8458200" cy="609600"/>
          </a:xfrm>
        </p:spPr>
        <p:txBody>
          <a:bodyPr/>
          <a:lstStyle/>
          <a:p>
            <a:pPr eaLnBrk="1" hangingPunct="1"/>
            <a:r>
              <a:rPr lang="en-US" dirty="0" smtClean="0"/>
              <a:t>Relevance Feedback Architecture</a:t>
            </a:r>
          </a:p>
        </p:txBody>
      </p:sp>
      <p:sp>
        <p:nvSpPr>
          <p:cNvPr id="4100" name="Text Box 14"/>
          <p:cNvSpPr txBox="1">
            <a:spLocks noChangeArrowheads="1"/>
          </p:cNvSpPr>
          <p:nvPr/>
        </p:nvSpPr>
        <p:spPr bwMode="auto">
          <a:xfrm>
            <a:off x="5105400" y="2819400"/>
            <a:ext cx="1139825" cy="396875"/>
          </a:xfrm>
          <a:prstGeom prst="rect">
            <a:avLst/>
          </a:prstGeom>
          <a:noFill/>
          <a:ln w="12700">
            <a:noFill/>
            <a:miter lim="800000"/>
            <a:headEnd/>
            <a:tailEnd/>
          </a:ln>
          <a:effectLst/>
        </p:spPr>
        <p:txBody>
          <a:bodyPr wrap="none" lIns="90000" tIns="46800" rIns="90000" bIns="46800">
            <a:spAutoFit/>
          </a:bodyPr>
          <a:lstStyle/>
          <a:p>
            <a:r>
              <a:rPr lang="en-US"/>
              <a:t>Rankings</a:t>
            </a:r>
          </a:p>
        </p:txBody>
      </p:sp>
      <p:pic>
        <p:nvPicPr>
          <p:cNvPr id="71696" name="Picture 16" descr="C:\Program Files\MSOffice\Clipart\Popular\amconfus.wmf"/>
          <p:cNvPicPr>
            <a:picLocks noChangeAspect="1" noChangeArrowheads="1"/>
          </p:cNvPicPr>
          <p:nvPr/>
        </p:nvPicPr>
        <p:blipFill>
          <a:blip r:embed="rId2"/>
          <a:srcRect/>
          <a:stretch>
            <a:fillRect/>
          </a:stretch>
        </p:blipFill>
        <p:spPr bwMode="auto">
          <a:xfrm>
            <a:off x="228600" y="2971800"/>
            <a:ext cx="931863" cy="2005013"/>
          </a:xfrm>
          <a:prstGeom prst="rect">
            <a:avLst/>
          </a:prstGeom>
          <a:noFill/>
          <a:ln w="9525">
            <a:noFill/>
            <a:miter lim="800000"/>
            <a:headEnd/>
            <a:tailEnd/>
          </a:ln>
        </p:spPr>
      </p:pic>
      <p:sp>
        <p:nvSpPr>
          <p:cNvPr id="4102" name="Rectangle 17"/>
          <p:cNvSpPr>
            <a:spLocks noChangeArrowheads="1"/>
          </p:cNvSpPr>
          <p:nvPr/>
        </p:nvSpPr>
        <p:spPr bwMode="auto">
          <a:xfrm>
            <a:off x="3962400" y="2819400"/>
            <a:ext cx="2057400" cy="1066800"/>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r>
              <a:rPr lang="en-US" sz="2400" dirty="0"/>
              <a:t>IR</a:t>
            </a:r>
          </a:p>
          <a:p>
            <a:r>
              <a:rPr lang="en-US" sz="2400" dirty="0"/>
              <a:t>System</a:t>
            </a:r>
          </a:p>
        </p:txBody>
      </p:sp>
      <p:sp>
        <p:nvSpPr>
          <p:cNvPr id="4103" name="Oval 23"/>
          <p:cNvSpPr>
            <a:spLocks noChangeArrowheads="1"/>
          </p:cNvSpPr>
          <p:nvPr/>
        </p:nvSpPr>
        <p:spPr bwMode="auto">
          <a:xfrm>
            <a:off x="4114800" y="1447800"/>
            <a:ext cx="1676400" cy="914400"/>
          </a:xfrm>
          <a:prstGeom prst="ellipse">
            <a:avLst/>
          </a:prstGeom>
          <a:solidFill>
            <a:srgbClr val="00FFFF"/>
          </a:solidFill>
          <a:ln w="9525">
            <a:solidFill>
              <a:schemeClr val="tx1"/>
            </a:solidFill>
            <a:round/>
            <a:headEnd/>
            <a:tailEnd/>
          </a:ln>
          <a:effectLst/>
        </p:spPr>
        <p:txBody>
          <a:bodyPr wrap="none" anchor="ctr"/>
          <a:lstStyle/>
          <a:p>
            <a:r>
              <a:rPr lang="en-US" sz="2400" dirty="0"/>
              <a:t>Document</a:t>
            </a:r>
          </a:p>
          <a:p>
            <a:r>
              <a:rPr lang="en-US" sz="2400" dirty="0"/>
              <a:t>corpus</a:t>
            </a:r>
          </a:p>
        </p:txBody>
      </p:sp>
      <p:sp>
        <p:nvSpPr>
          <p:cNvPr id="4104" name="Line 24"/>
          <p:cNvSpPr>
            <a:spLocks noChangeShapeType="1"/>
          </p:cNvSpPr>
          <p:nvPr/>
        </p:nvSpPr>
        <p:spPr bwMode="auto">
          <a:xfrm>
            <a:off x="4953000" y="2362200"/>
            <a:ext cx="0" cy="457200"/>
          </a:xfrm>
          <a:prstGeom prst="line">
            <a:avLst/>
          </a:prstGeom>
          <a:noFill/>
          <a:ln w="9525">
            <a:solidFill>
              <a:schemeClr val="tx1"/>
            </a:solidFill>
            <a:round/>
            <a:headEnd/>
            <a:tailEnd type="triangle" w="med" len="med"/>
          </a:ln>
          <a:effectLst/>
        </p:spPr>
        <p:txBody>
          <a:bodyPr wrap="none"/>
          <a:lstStyle/>
          <a:p>
            <a:endParaRPr lang="en-US"/>
          </a:p>
        </p:txBody>
      </p:sp>
      <p:pic>
        <p:nvPicPr>
          <p:cNvPr id="4105" name="Picture 25" descr="c:\Program Files\Common Files\Microsoft Shared\Clipart\cagcat50\bs00554_.wmf"/>
          <p:cNvPicPr>
            <a:picLocks noChangeAspect="1" noChangeArrowheads="1"/>
          </p:cNvPicPr>
          <p:nvPr/>
        </p:nvPicPr>
        <p:blipFill>
          <a:blip r:embed="rId3"/>
          <a:srcRect/>
          <a:stretch>
            <a:fillRect/>
          </a:stretch>
        </p:blipFill>
        <p:spPr bwMode="auto">
          <a:xfrm>
            <a:off x="5867400" y="1447800"/>
            <a:ext cx="996950" cy="869950"/>
          </a:xfrm>
          <a:prstGeom prst="rect">
            <a:avLst/>
          </a:prstGeom>
          <a:noFill/>
          <a:ln w="9525">
            <a:noFill/>
            <a:miter lim="800000"/>
            <a:headEnd/>
            <a:tailEnd/>
          </a:ln>
        </p:spPr>
      </p:pic>
      <p:grpSp>
        <p:nvGrpSpPr>
          <p:cNvPr id="2" name="Group 55"/>
          <p:cNvGrpSpPr>
            <a:grpSpLocks/>
          </p:cNvGrpSpPr>
          <p:nvPr/>
        </p:nvGrpSpPr>
        <p:grpSpPr bwMode="auto">
          <a:xfrm>
            <a:off x="4114800" y="3886200"/>
            <a:ext cx="3124200" cy="1909763"/>
            <a:chOff x="2592" y="2448"/>
            <a:chExt cx="1968" cy="1203"/>
          </a:xfrm>
        </p:grpSpPr>
        <p:sp>
          <p:nvSpPr>
            <p:cNvPr id="4137" name="Oval 27"/>
            <p:cNvSpPr>
              <a:spLocks noChangeArrowheads="1"/>
            </p:cNvSpPr>
            <p:nvPr/>
          </p:nvSpPr>
          <p:spPr bwMode="auto">
            <a:xfrm>
              <a:off x="2592" y="2736"/>
              <a:ext cx="1104" cy="624"/>
            </a:xfrm>
            <a:prstGeom prst="ellipse">
              <a:avLst/>
            </a:prstGeom>
            <a:solidFill>
              <a:srgbClr val="00FFFF"/>
            </a:solidFill>
            <a:ln w="9525">
              <a:solidFill>
                <a:schemeClr val="tx1"/>
              </a:solidFill>
              <a:round/>
              <a:headEnd/>
              <a:tailEnd/>
            </a:ln>
            <a:effectLst/>
          </p:spPr>
          <p:txBody>
            <a:bodyPr wrap="none" anchor="ctr"/>
            <a:lstStyle/>
            <a:p>
              <a:r>
                <a:rPr lang="en-US" sz="2400" dirty="0"/>
                <a:t>Ranked</a:t>
              </a:r>
            </a:p>
            <a:p>
              <a:r>
                <a:rPr lang="en-US" sz="2400" dirty="0"/>
                <a:t>Documents</a:t>
              </a:r>
            </a:p>
          </p:txBody>
        </p:sp>
        <p:sp>
          <p:nvSpPr>
            <p:cNvPr id="4138" name="Line 28"/>
            <p:cNvSpPr>
              <a:spLocks noChangeShapeType="1"/>
            </p:cNvSpPr>
            <p:nvPr/>
          </p:nvSpPr>
          <p:spPr bwMode="auto">
            <a:xfrm>
              <a:off x="3120" y="2448"/>
              <a:ext cx="0" cy="288"/>
            </a:xfrm>
            <a:prstGeom prst="line">
              <a:avLst/>
            </a:prstGeom>
            <a:noFill/>
            <a:ln w="9525">
              <a:solidFill>
                <a:schemeClr val="tx1"/>
              </a:solidFill>
              <a:round/>
              <a:headEnd/>
              <a:tailEnd type="triangle" w="med" len="med"/>
            </a:ln>
            <a:effectLst/>
          </p:spPr>
          <p:txBody>
            <a:bodyPr wrap="none"/>
            <a:lstStyle/>
            <a:p>
              <a:endParaRPr lang="en-US"/>
            </a:p>
          </p:txBody>
        </p:sp>
        <p:grpSp>
          <p:nvGrpSpPr>
            <p:cNvPr id="3" name="Group 40"/>
            <p:cNvGrpSpPr>
              <a:grpSpLocks/>
            </p:cNvGrpSpPr>
            <p:nvPr/>
          </p:nvGrpSpPr>
          <p:grpSpPr bwMode="auto">
            <a:xfrm>
              <a:off x="3792" y="2784"/>
              <a:ext cx="768" cy="867"/>
              <a:chOff x="3984" y="2640"/>
              <a:chExt cx="768" cy="867"/>
            </a:xfrm>
          </p:grpSpPr>
          <p:sp>
            <p:nvSpPr>
              <p:cNvPr id="4140" name="Rectangle 29"/>
              <p:cNvSpPr>
                <a:spLocks noChangeArrowheads="1"/>
              </p:cNvSpPr>
              <p:nvPr/>
            </p:nvSpPr>
            <p:spPr bwMode="auto">
              <a:xfrm>
                <a:off x="3984" y="2640"/>
                <a:ext cx="768" cy="864"/>
              </a:xfrm>
              <a:prstGeom prst="rect">
                <a:avLst/>
              </a:prstGeom>
              <a:solidFill>
                <a:schemeClr val="bg1"/>
              </a:solidFill>
              <a:ln w="9525">
                <a:solidFill>
                  <a:schemeClr val="tx1"/>
                </a:solidFill>
                <a:miter lim="800000"/>
                <a:headEnd/>
                <a:tailEnd/>
              </a:ln>
              <a:effectLst/>
            </p:spPr>
            <p:txBody>
              <a:bodyPr wrap="none" anchor="ctr"/>
              <a:lstStyle/>
              <a:p>
                <a:endParaRPr lang="en-US" sz="2400"/>
              </a:p>
            </p:txBody>
          </p:sp>
          <p:sp>
            <p:nvSpPr>
              <p:cNvPr id="4141" name="Text Box 30"/>
              <p:cNvSpPr txBox="1">
                <a:spLocks noChangeArrowheads="1"/>
              </p:cNvSpPr>
              <p:nvPr/>
            </p:nvSpPr>
            <p:spPr bwMode="auto">
              <a:xfrm>
                <a:off x="4070" y="2679"/>
                <a:ext cx="553" cy="828"/>
              </a:xfrm>
              <a:prstGeom prst="rect">
                <a:avLst/>
              </a:prstGeom>
              <a:noFill/>
              <a:ln w="9525">
                <a:noFill/>
                <a:miter lim="800000"/>
                <a:headEnd/>
                <a:tailEnd/>
              </a:ln>
              <a:effectLst/>
            </p:spPr>
            <p:txBody>
              <a:bodyPr>
                <a:spAutoFit/>
              </a:bodyPr>
              <a:lstStyle/>
              <a:p>
                <a:pPr marL="457200" indent="-457200" algn="l"/>
                <a:r>
                  <a:rPr lang="en-US" sz="1600" dirty="0"/>
                  <a:t>1. Doc1 </a:t>
                </a:r>
              </a:p>
              <a:p>
                <a:pPr marL="457200" indent="-457200" algn="l"/>
                <a:r>
                  <a:rPr lang="en-US" sz="1600" dirty="0"/>
                  <a:t>2. Doc2 </a:t>
                </a:r>
              </a:p>
              <a:p>
                <a:pPr marL="457200" indent="-457200" algn="l"/>
                <a:r>
                  <a:rPr lang="en-US" sz="1600" dirty="0"/>
                  <a:t>3. Doc3 </a:t>
                </a:r>
              </a:p>
              <a:p>
                <a:pPr marL="457200" indent="-457200" algn="l"/>
                <a:r>
                  <a:rPr lang="en-US" sz="1600" dirty="0"/>
                  <a:t>    .</a:t>
                </a:r>
              </a:p>
              <a:p>
                <a:pPr marL="457200" indent="-457200" algn="l"/>
                <a:r>
                  <a:rPr lang="en-US" sz="1600" dirty="0"/>
                  <a:t>    .</a:t>
                </a:r>
                <a:endParaRPr lang="en-US" sz="1800" dirty="0"/>
              </a:p>
            </p:txBody>
          </p:sp>
        </p:grpSp>
      </p:grpSp>
      <p:grpSp>
        <p:nvGrpSpPr>
          <p:cNvPr id="4" name="Group 58"/>
          <p:cNvGrpSpPr>
            <a:grpSpLocks/>
          </p:cNvGrpSpPr>
          <p:nvPr/>
        </p:nvGrpSpPr>
        <p:grpSpPr bwMode="auto">
          <a:xfrm>
            <a:off x="1066800" y="5181600"/>
            <a:ext cx="2971800" cy="1447800"/>
            <a:chOff x="672" y="3264"/>
            <a:chExt cx="1872" cy="912"/>
          </a:xfrm>
        </p:grpSpPr>
        <p:grpSp>
          <p:nvGrpSpPr>
            <p:cNvPr id="5" name="Group 41"/>
            <p:cNvGrpSpPr>
              <a:grpSpLocks/>
            </p:cNvGrpSpPr>
            <p:nvPr/>
          </p:nvGrpSpPr>
          <p:grpSpPr bwMode="auto">
            <a:xfrm>
              <a:off x="1776" y="3264"/>
              <a:ext cx="768" cy="912"/>
              <a:chOff x="1632" y="2688"/>
              <a:chExt cx="768" cy="912"/>
            </a:xfrm>
          </p:grpSpPr>
          <p:sp>
            <p:nvSpPr>
              <p:cNvPr id="4135" name="Rectangle 31"/>
              <p:cNvSpPr>
                <a:spLocks noChangeArrowheads="1"/>
              </p:cNvSpPr>
              <p:nvPr/>
            </p:nvSpPr>
            <p:spPr bwMode="auto">
              <a:xfrm>
                <a:off x="1632" y="2688"/>
                <a:ext cx="768" cy="912"/>
              </a:xfrm>
              <a:prstGeom prst="rect">
                <a:avLst/>
              </a:prstGeom>
              <a:solidFill>
                <a:schemeClr val="bg1"/>
              </a:solidFill>
              <a:ln w="9525">
                <a:solidFill>
                  <a:schemeClr val="tx1"/>
                </a:solidFill>
                <a:miter lim="800000"/>
                <a:headEnd/>
                <a:tailEnd/>
              </a:ln>
              <a:effectLst/>
            </p:spPr>
            <p:txBody>
              <a:bodyPr wrap="none" anchor="ctr"/>
              <a:lstStyle/>
              <a:p>
                <a:endParaRPr lang="en-US" sz="2400"/>
              </a:p>
            </p:txBody>
          </p:sp>
          <p:sp>
            <p:nvSpPr>
              <p:cNvPr id="4136" name="Text Box 32"/>
              <p:cNvSpPr txBox="1">
                <a:spLocks noChangeArrowheads="1"/>
              </p:cNvSpPr>
              <p:nvPr/>
            </p:nvSpPr>
            <p:spPr bwMode="auto">
              <a:xfrm>
                <a:off x="1632" y="2736"/>
                <a:ext cx="662" cy="828"/>
              </a:xfrm>
              <a:prstGeom prst="rect">
                <a:avLst/>
              </a:prstGeom>
              <a:noFill/>
              <a:ln w="9525">
                <a:noFill/>
                <a:miter lim="800000"/>
                <a:headEnd/>
                <a:tailEnd/>
              </a:ln>
              <a:effectLst/>
            </p:spPr>
            <p:txBody>
              <a:bodyPr wrap="none">
                <a:spAutoFit/>
              </a:bodyPr>
              <a:lstStyle/>
              <a:p>
                <a:pPr marL="457200" indent="-457200" algn="l"/>
                <a:r>
                  <a:rPr lang="en-US" sz="1600"/>
                  <a:t>1. Doc1  </a:t>
                </a:r>
                <a:r>
                  <a:rPr lang="en-US" sz="1600" b="1">
                    <a:solidFill>
                      <a:srgbClr val="FF0000"/>
                    </a:solidFill>
                    <a:sym typeface="Symbol" pitchFamily="18" charset="2"/>
                  </a:rPr>
                  <a:t></a:t>
                </a:r>
                <a:endParaRPr lang="en-US" sz="1600" b="1">
                  <a:solidFill>
                    <a:srgbClr val="FF0000"/>
                  </a:solidFill>
                </a:endParaRPr>
              </a:p>
              <a:p>
                <a:pPr marL="457200" indent="-457200" algn="l"/>
                <a:r>
                  <a:rPr lang="en-US" sz="1600"/>
                  <a:t>2. Doc2  </a:t>
                </a:r>
                <a:r>
                  <a:rPr lang="en-US" sz="1600" b="1">
                    <a:solidFill>
                      <a:srgbClr val="FF0000"/>
                    </a:solidFill>
                    <a:sym typeface="Symbol" pitchFamily="18" charset="2"/>
                  </a:rPr>
                  <a:t></a:t>
                </a:r>
                <a:endParaRPr lang="en-US" sz="1600" b="1">
                  <a:solidFill>
                    <a:srgbClr val="FF0000"/>
                  </a:solidFill>
                </a:endParaRPr>
              </a:p>
              <a:p>
                <a:pPr marL="457200" indent="-457200" algn="l"/>
                <a:r>
                  <a:rPr lang="en-US" sz="1600"/>
                  <a:t>3. Doc3  </a:t>
                </a:r>
                <a:r>
                  <a:rPr lang="en-US" sz="1600" b="1">
                    <a:solidFill>
                      <a:srgbClr val="FF0000"/>
                    </a:solidFill>
                    <a:sym typeface="Symbol" pitchFamily="18" charset="2"/>
                  </a:rPr>
                  <a:t></a:t>
                </a:r>
                <a:endParaRPr lang="en-US" sz="1600" b="1">
                  <a:solidFill>
                    <a:srgbClr val="FF0000"/>
                  </a:solidFill>
                </a:endParaRPr>
              </a:p>
              <a:p>
                <a:pPr marL="457200" indent="-457200" algn="l"/>
                <a:r>
                  <a:rPr lang="en-US" sz="1600"/>
                  <a:t>    .</a:t>
                </a:r>
              </a:p>
              <a:p>
                <a:pPr marL="457200" indent="-457200" algn="l"/>
                <a:r>
                  <a:rPr lang="en-US" sz="1600"/>
                  <a:t>    .</a:t>
                </a:r>
                <a:endParaRPr lang="en-US" sz="1800"/>
              </a:p>
            </p:txBody>
          </p:sp>
        </p:grpSp>
        <p:grpSp>
          <p:nvGrpSpPr>
            <p:cNvPr id="6" name="Group 57"/>
            <p:cNvGrpSpPr>
              <a:grpSpLocks/>
            </p:cNvGrpSpPr>
            <p:nvPr/>
          </p:nvGrpSpPr>
          <p:grpSpPr bwMode="auto">
            <a:xfrm>
              <a:off x="672" y="3648"/>
              <a:ext cx="1056" cy="432"/>
              <a:chOff x="672" y="3648"/>
              <a:chExt cx="1056" cy="432"/>
            </a:xfrm>
          </p:grpSpPr>
          <p:sp>
            <p:nvSpPr>
              <p:cNvPr id="4133" name="AutoShape 44"/>
              <p:cNvSpPr>
                <a:spLocks noChangeArrowheads="1"/>
              </p:cNvSpPr>
              <p:nvPr/>
            </p:nvSpPr>
            <p:spPr bwMode="auto">
              <a:xfrm>
                <a:off x="672" y="3648"/>
                <a:ext cx="1056" cy="432"/>
              </a:xfrm>
              <a:prstGeom prst="wedgeRoundRectCallout">
                <a:avLst>
                  <a:gd name="adj1" fmla="val -53407"/>
                  <a:gd name="adj2" fmla="val -318056"/>
                  <a:gd name="adj3" fmla="val 16667"/>
                </a:avLst>
              </a:prstGeom>
              <a:solidFill>
                <a:srgbClr val="33CCCC"/>
              </a:solidFill>
              <a:ln w="12700">
                <a:solidFill>
                  <a:schemeClr val="tx1"/>
                </a:solidFill>
                <a:miter lim="800000"/>
                <a:headEnd/>
                <a:tailEnd/>
              </a:ln>
              <a:effectLst/>
            </p:spPr>
            <p:txBody>
              <a:bodyPr lIns="90000" tIns="46800" rIns="90000" bIns="46800"/>
              <a:lstStyle/>
              <a:p>
                <a:endParaRPr lang="en-US"/>
              </a:p>
            </p:txBody>
          </p:sp>
          <p:sp>
            <p:nvSpPr>
              <p:cNvPr id="4134" name="Text Box 45"/>
              <p:cNvSpPr txBox="1">
                <a:spLocks noChangeArrowheads="1"/>
              </p:cNvSpPr>
              <p:nvPr/>
            </p:nvSpPr>
            <p:spPr bwMode="auto">
              <a:xfrm>
                <a:off x="768" y="3696"/>
                <a:ext cx="849" cy="288"/>
              </a:xfrm>
              <a:prstGeom prst="rect">
                <a:avLst/>
              </a:prstGeom>
              <a:noFill/>
              <a:ln w="12700">
                <a:noFill/>
                <a:miter lim="800000"/>
                <a:headEnd/>
                <a:tailEnd/>
              </a:ln>
              <a:effectLst/>
            </p:spPr>
            <p:txBody>
              <a:bodyPr wrap="none" lIns="90000" tIns="46800" rIns="90000" bIns="46800">
                <a:spAutoFit/>
              </a:bodyPr>
              <a:lstStyle/>
              <a:p>
                <a:r>
                  <a:rPr lang="en-US" sz="2400" dirty="0"/>
                  <a:t>Feedback</a:t>
                </a:r>
              </a:p>
            </p:txBody>
          </p:sp>
        </p:grpSp>
      </p:grpSp>
      <p:grpSp>
        <p:nvGrpSpPr>
          <p:cNvPr id="7" name="Group 54"/>
          <p:cNvGrpSpPr>
            <a:grpSpLocks/>
          </p:cNvGrpSpPr>
          <p:nvPr/>
        </p:nvGrpSpPr>
        <p:grpSpPr bwMode="auto">
          <a:xfrm>
            <a:off x="1524000" y="1524000"/>
            <a:ext cx="2438400" cy="1295400"/>
            <a:chOff x="1152" y="960"/>
            <a:chExt cx="1344" cy="816"/>
          </a:xfrm>
        </p:grpSpPr>
        <p:sp>
          <p:nvSpPr>
            <p:cNvPr id="4128" name="AutoShape 19"/>
            <p:cNvSpPr>
              <a:spLocks noChangeArrowheads="1"/>
            </p:cNvSpPr>
            <p:nvPr/>
          </p:nvSpPr>
          <p:spPr bwMode="auto">
            <a:xfrm>
              <a:off x="1152" y="960"/>
              <a:ext cx="816" cy="576"/>
            </a:xfrm>
            <a:prstGeom prst="wedgeRoundRectCallout">
              <a:avLst>
                <a:gd name="adj1" fmla="val -123282"/>
                <a:gd name="adj2" fmla="val 122917"/>
                <a:gd name="adj3" fmla="val 16667"/>
              </a:avLst>
            </a:prstGeom>
            <a:solidFill>
              <a:srgbClr val="11DBDB"/>
            </a:solidFill>
            <a:ln w="9525">
              <a:solidFill>
                <a:schemeClr val="tx1"/>
              </a:solidFill>
              <a:miter lim="800000"/>
              <a:headEnd/>
              <a:tailEnd/>
            </a:ln>
            <a:effectLst/>
          </p:spPr>
          <p:txBody>
            <a:bodyPr/>
            <a:lstStyle/>
            <a:p>
              <a:endParaRPr lang="en-US" sz="2400"/>
            </a:p>
          </p:txBody>
        </p:sp>
        <p:sp>
          <p:nvSpPr>
            <p:cNvPr id="4129" name="Rectangle 20"/>
            <p:cNvSpPr>
              <a:spLocks noChangeArrowheads="1"/>
            </p:cNvSpPr>
            <p:nvPr/>
          </p:nvSpPr>
          <p:spPr bwMode="auto">
            <a:xfrm>
              <a:off x="1248" y="1008"/>
              <a:ext cx="596" cy="518"/>
            </a:xfrm>
            <a:prstGeom prst="rect">
              <a:avLst/>
            </a:prstGeom>
            <a:solidFill>
              <a:srgbClr val="11DBDB"/>
            </a:solidFill>
            <a:ln w="9525">
              <a:noFill/>
              <a:miter lim="800000"/>
              <a:headEnd/>
              <a:tailEnd/>
            </a:ln>
            <a:effectLst/>
          </p:spPr>
          <p:txBody>
            <a:bodyPr>
              <a:spAutoFit/>
            </a:bodyPr>
            <a:lstStyle/>
            <a:p>
              <a:pPr algn="l">
                <a:spcBef>
                  <a:spcPct val="50000"/>
                </a:spcBef>
              </a:pPr>
              <a:r>
                <a:rPr lang="en-US" sz="2400" dirty="0"/>
                <a:t>Query String</a:t>
              </a:r>
            </a:p>
          </p:txBody>
        </p:sp>
        <p:sp>
          <p:nvSpPr>
            <p:cNvPr id="4130" name="Line 50"/>
            <p:cNvSpPr>
              <a:spLocks noChangeShapeType="1"/>
            </p:cNvSpPr>
            <p:nvPr/>
          </p:nvSpPr>
          <p:spPr bwMode="auto">
            <a:xfrm>
              <a:off x="1968" y="1248"/>
              <a:ext cx="528" cy="528"/>
            </a:xfrm>
            <a:prstGeom prst="line">
              <a:avLst/>
            </a:prstGeom>
            <a:noFill/>
            <a:ln w="12700">
              <a:solidFill>
                <a:schemeClr val="tx1"/>
              </a:solidFill>
              <a:round/>
              <a:headEnd/>
              <a:tailEnd type="triangle" w="med" len="med"/>
            </a:ln>
            <a:effectLst/>
          </p:spPr>
          <p:txBody>
            <a:bodyPr wrap="none" lIns="90000" tIns="46800" rIns="90000" bIns="46800">
              <a:spAutoFit/>
            </a:bodyPr>
            <a:lstStyle/>
            <a:p>
              <a:endParaRPr lang="en-US"/>
            </a:p>
          </p:txBody>
        </p:sp>
      </p:grpSp>
      <p:grpSp>
        <p:nvGrpSpPr>
          <p:cNvPr id="8" name="Group 75"/>
          <p:cNvGrpSpPr>
            <a:grpSpLocks/>
          </p:cNvGrpSpPr>
          <p:nvPr/>
        </p:nvGrpSpPr>
        <p:grpSpPr bwMode="auto">
          <a:xfrm>
            <a:off x="1648918" y="2652010"/>
            <a:ext cx="1834734" cy="1524000"/>
            <a:chOff x="1104" y="1680"/>
            <a:chExt cx="996" cy="960"/>
          </a:xfrm>
        </p:grpSpPr>
        <p:sp>
          <p:nvSpPr>
            <p:cNvPr id="4126" name="Oval 47"/>
            <p:cNvSpPr>
              <a:spLocks noChangeArrowheads="1"/>
            </p:cNvSpPr>
            <p:nvPr/>
          </p:nvSpPr>
          <p:spPr bwMode="auto">
            <a:xfrm>
              <a:off x="1104" y="1680"/>
              <a:ext cx="996" cy="718"/>
            </a:xfrm>
            <a:prstGeom prst="ellipse">
              <a:avLst/>
            </a:prstGeom>
            <a:solidFill>
              <a:srgbClr val="00FFFF"/>
            </a:solidFill>
            <a:ln w="12700">
              <a:solidFill>
                <a:schemeClr val="tx1"/>
              </a:solidFill>
              <a:round/>
              <a:headEnd/>
              <a:tailEnd/>
            </a:ln>
            <a:effectLst/>
          </p:spPr>
          <p:txBody>
            <a:bodyPr lIns="90000" tIns="46800" rIns="90000" bIns="46800" anchor="ctr">
              <a:spAutoFit/>
            </a:bodyPr>
            <a:lstStyle/>
            <a:p>
              <a:r>
                <a:rPr lang="en-US" sz="2400" dirty="0"/>
                <a:t>Revised</a:t>
              </a:r>
            </a:p>
            <a:p>
              <a:r>
                <a:rPr lang="en-US" sz="2400" dirty="0"/>
                <a:t>Query</a:t>
              </a:r>
            </a:p>
          </p:txBody>
        </p:sp>
        <p:sp>
          <p:nvSpPr>
            <p:cNvPr id="4127" name="Line 49"/>
            <p:cNvSpPr>
              <a:spLocks noChangeShapeType="1"/>
            </p:cNvSpPr>
            <p:nvPr/>
          </p:nvSpPr>
          <p:spPr bwMode="auto">
            <a:xfrm flipV="1">
              <a:off x="1632" y="2400"/>
              <a:ext cx="0" cy="240"/>
            </a:xfrm>
            <a:prstGeom prst="line">
              <a:avLst/>
            </a:prstGeom>
            <a:noFill/>
            <a:ln w="12700">
              <a:solidFill>
                <a:schemeClr val="tx1"/>
              </a:solidFill>
              <a:round/>
              <a:headEnd/>
              <a:tailEnd type="triangle" w="med" len="med"/>
            </a:ln>
            <a:effectLst/>
          </p:spPr>
          <p:txBody>
            <a:bodyPr lIns="90000" tIns="46800" rIns="90000" bIns="46800">
              <a:spAutoFit/>
            </a:bodyPr>
            <a:lstStyle/>
            <a:p>
              <a:endParaRPr lang="en-US"/>
            </a:p>
          </p:txBody>
        </p:sp>
      </p:grpSp>
      <p:sp>
        <p:nvSpPr>
          <p:cNvPr id="71731" name="Line 51"/>
          <p:cNvSpPr>
            <a:spLocks noChangeShapeType="1"/>
          </p:cNvSpPr>
          <p:nvPr/>
        </p:nvSpPr>
        <p:spPr bwMode="auto">
          <a:xfrm>
            <a:off x="3352800" y="3276600"/>
            <a:ext cx="609600" cy="0"/>
          </a:xfrm>
          <a:prstGeom prst="line">
            <a:avLst/>
          </a:prstGeom>
          <a:noFill/>
          <a:ln w="12700">
            <a:solidFill>
              <a:schemeClr val="tx1"/>
            </a:solidFill>
            <a:round/>
            <a:headEnd/>
            <a:tailEnd type="triangle" w="med" len="med"/>
          </a:ln>
          <a:effectLst/>
        </p:spPr>
        <p:txBody>
          <a:bodyPr wrap="none" lIns="90000" tIns="46800" rIns="90000" bIns="46800">
            <a:spAutoFit/>
          </a:bodyPr>
          <a:lstStyle/>
          <a:p>
            <a:endParaRPr lang="en-US"/>
          </a:p>
        </p:txBody>
      </p:sp>
      <p:grpSp>
        <p:nvGrpSpPr>
          <p:cNvPr id="9" name="Group 69"/>
          <p:cNvGrpSpPr>
            <a:grpSpLocks/>
          </p:cNvGrpSpPr>
          <p:nvPr/>
        </p:nvGrpSpPr>
        <p:grpSpPr bwMode="auto">
          <a:xfrm>
            <a:off x="6096000" y="2819400"/>
            <a:ext cx="2819400" cy="2443163"/>
            <a:chOff x="3840" y="1776"/>
            <a:chExt cx="1776" cy="1539"/>
          </a:xfrm>
        </p:grpSpPr>
        <p:sp>
          <p:nvSpPr>
            <p:cNvPr id="4121" name="Oval 63"/>
            <p:cNvSpPr>
              <a:spLocks noChangeArrowheads="1"/>
            </p:cNvSpPr>
            <p:nvPr/>
          </p:nvSpPr>
          <p:spPr bwMode="auto">
            <a:xfrm>
              <a:off x="4512" y="1776"/>
              <a:ext cx="1104" cy="624"/>
            </a:xfrm>
            <a:prstGeom prst="ellipse">
              <a:avLst/>
            </a:prstGeom>
            <a:solidFill>
              <a:srgbClr val="00FFFF"/>
            </a:solidFill>
            <a:ln w="9525">
              <a:solidFill>
                <a:schemeClr val="tx1"/>
              </a:solidFill>
              <a:round/>
              <a:headEnd/>
              <a:tailEnd/>
            </a:ln>
            <a:effectLst/>
          </p:spPr>
          <p:txBody>
            <a:bodyPr wrap="none" anchor="ctr"/>
            <a:lstStyle/>
            <a:p>
              <a:r>
                <a:rPr lang="en-US" sz="2400" dirty="0" err="1"/>
                <a:t>ReRanked</a:t>
              </a:r>
              <a:endParaRPr lang="en-US" sz="2400" dirty="0"/>
            </a:p>
            <a:p>
              <a:r>
                <a:rPr lang="en-US" sz="2400" dirty="0"/>
                <a:t>Documents</a:t>
              </a:r>
            </a:p>
          </p:txBody>
        </p:sp>
        <p:grpSp>
          <p:nvGrpSpPr>
            <p:cNvPr id="10" name="Group 65"/>
            <p:cNvGrpSpPr>
              <a:grpSpLocks/>
            </p:cNvGrpSpPr>
            <p:nvPr/>
          </p:nvGrpSpPr>
          <p:grpSpPr bwMode="auto">
            <a:xfrm>
              <a:off x="4848" y="2448"/>
              <a:ext cx="768" cy="867"/>
              <a:chOff x="3984" y="2640"/>
              <a:chExt cx="768" cy="867"/>
            </a:xfrm>
          </p:grpSpPr>
          <p:sp>
            <p:nvSpPr>
              <p:cNvPr id="4124" name="Rectangle 66"/>
              <p:cNvSpPr>
                <a:spLocks noChangeArrowheads="1"/>
              </p:cNvSpPr>
              <p:nvPr/>
            </p:nvSpPr>
            <p:spPr bwMode="auto">
              <a:xfrm>
                <a:off x="3984" y="2640"/>
                <a:ext cx="768" cy="864"/>
              </a:xfrm>
              <a:prstGeom prst="rect">
                <a:avLst/>
              </a:prstGeom>
              <a:solidFill>
                <a:schemeClr val="bg1"/>
              </a:solidFill>
              <a:ln w="9525">
                <a:solidFill>
                  <a:schemeClr val="tx1"/>
                </a:solidFill>
                <a:miter lim="800000"/>
                <a:headEnd/>
                <a:tailEnd/>
              </a:ln>
              <a:effectLst/>
            </p:spPr>
            <p:txBody>
              <a:bodyPr wrap="none" anchor="ctr"/>
              <a:lstStyle/>
              <a:p>
                <a:endParaRPr lang="en-US" sz="2400"/>
              </a:p>
            </p:txBody>
          </p:sp>
          <p:sp>
            <p:nvSpPr>
              <p:cNvPr id="4125" name="Text Box 67"/>
              <p:cNvSpPr txBox="1">
                <a:spLocks noChangeArrowheads="1"/>
              </p:cNvSpPr>
              <p:nvPr/>
            </p:nvSpPr>
            <p:spPr bwMode="auto">
              <a:xfrm>
                <a:off x="4070" y="2679"/>
                <a:ext cx="553" cy="828"/>
              </a:xfrm>
              <a:prstGeom prst="rect">
                <a:avLst/>
              </a:prstGeom>
              <a:noFill/>
              <a:ln w="9525">
                <a:noFill/>
                <a:miter lim="800000"/>
                <a:headEnd/>
                <a:tailEnd/>
              </a:ln>
              <a:effectLst/>
            </p:spPr>
            <p:txBody>
              <a:bodyPr>
                <a:spAutoFit/>
              </a:bodyPr>
              <a:lstStyle/>
              <a:p>
                <a:pPr marL="457200" indent="-457200" algn="l"/>
                <a:r>
                  <a:rPr lang="en-US" sz="1600"/>
                  <a:t>1. Doc2 </a:t>
                </a:r>
              </a:p>
              <a:p>
                <a:pPr marL="457200" indent="-457200" algn="l"/>
                <a:r>
                  <a:rPr lang="en-US" sz="1600"/>
                  <a:t>2. Doc4 </a:t>
                </a:r>
              </a:p>
              <a:p>
                <a:pPr marL="457200" indent="-457200" algn="l"/>
                <a:r>
                  <a:rPr lang="en-US" sz="1600"/>
                  <a:t>3. Doc5 </a:t>
                </a:r>
              </a:p>
              <a:p>
                <a:pPr marL="457200" indent="-457200" algn="l"/>
                <a:r>
                  <a:rPr lang="en-US" sz="1600"/>
                  <a:t>    .</a:t>
                </a:r>
              </a:p>
              <a:p>
                <a:pPr marL="457200" indent="-457200" algn="l"/>
                <a:r>
                  <a:rPr lang="en-US" sz="1600"/>
                  <a:t>    .</a:t>
                </a:r>
                <a:endParaRPr lang="en-US" sz="1800"/>
              </a:p>
            </p:txBody>
          </p:sp>
        </p:grpSp>
        <p:sp>
          <p:nvSpPr>
            <p:cNvPr id="4123" name="Line 68"/>
            <p:cNvSpPr>
              <a:spLocks noChangeShapeType="1"/>
            </p:cNvSpPr>
            <p:nvPr/>
          </p:nvSpPr>
          <p:spPr bwMode="auto">
            <a:xfrm>
              <a:off x="3840" y="2064"/>
              <a:ext cx="672" cy="0"/>
            </a:xfrm>
            <a:prstGeom prst="line">
              <a:avLst/>
            </a:prstGeom>
            <a:noFill/>
            <a:ln w="12700">
              <a:solidFill>
                <a:schemeClr val="tx1"/>
              </a:solidFill>
              <a:round/>
              <a:headEnd/>
              <a:tailEnd type="triangle" w="med" len="med"/>
            </a:ln>
            <a:effectLst/>
          </p:spPr>
          <p:txBody>
            <a:bodyPr wrap="none" lIns="90000" tIns="46800" rIns="90000" bIns="46800">
              <a:spAutoFit/>
            </a:bodyPr>
            <a:lstStyle/>
            <a:p>
              <a:endParaRPr lang="en-US"/>
            </a:p>
          </p:txBody>
        </p:sp>
      </p:grpSp>
      <p:grpSp>
        <p:nvGrpSpPr>
          <p:cNvPr id="11" name="Group 74"/>
          <p:cNvGrpSpPr>
            <a:grpSpLocks/>
          </p:cNvGrpSpPr>
          <p:nvPr/>
        </p:nvGrpSpPr>
        <p:grpSpPr bwMode="auto">
          <a:xfrm>
            <a:off x="1600200" y="2362200"/>
            <a:ext cx="2514600" cy="3429000"/>
            <a:chOff x="1008" y="1488"/>
            <a:chExt cx="1584" cy="2160"/>
          </a:xfrm>
        </p:grpSpPr>
        <p:grpSp>
          <p:nvGrpSpPr>
            <p:cNvPr id="12" name="Group 43"/>
            <p:cNvGrpSpPr>
              <a:grpSpLocks/>
            </p:cNvGrpSpPr>
            <p:nvPr/>
          </p:nvGrpSpPr>
          <p:grpSpPr bwMode="auto">
            <a:xfrm>
              <a:off x="1104" y="2640"/>
              <a:ext cx="1232" cy="576"/>
              <a:chOff x="243" y="3120"/>
              <a:chExt cx="1232" cy="576"/>
            </a:xfrm>
          </p:grpSpPr>
          <p:sp>
            <p:nvSpPr>
              <p:cNvPr id="4119" name="Rectangle 39"/>
              <p:cNvSpPr>
                <a:spLocks noChangeArrowheads="1"/>
              </p:cNvSpPr>
              <p:nvPr/>
            </p:nvSpPr>
            <p:spPr bwMode="auto">
              <a:xfrm>
                <a:off x="288" y="3120"/>
                <a:ext cx="1152" cy="576"/>
              </a:xfrm>
              <a:prstGeom prst="rect">
                <a:avLst/>
              </a:prstGeom>
              <a:solidFill>
                <a:schemeClr val="accent1"/>
              </a:solidFill>
              <a:ln w="12700">
                <a:solidFill>
                  <a:schemeClr val="tx1"/>
                </a:solidFill>
                <a:miter lim="800000"/>
                <a:headEnd/>
                <a:tailEnd/>
              </a:ln>
              <a:effectLst/>
            </p:spPr>
            <p:txBody>
              <a:bodyPr wrap="none" lIns="90000" tIns="46800" rIns="90000" bIns="46800" anchor="ctr">
                <a:spAutoFit/>
              </a:bodyPr>
              <a:lstStyle/>
              <a:p>
                <a:endParaRPr lang="en-US"/>
              </a:p>
            </p:txBody>
          </p:sp>
          <p:sp>
            <p:nvSpPr>
              <p:cNvPr id="4120" name="Text Box 38"/>
              <p:cNvSpPr txBox="1">
                <a:spLocks noChangeArrowheads="1"/>
              </p:cNvSpPr>
              <p:nvPr/>
            </p:nvSpPr>
            <p:spPr bwMode="auto">
              <a:xfrm>
                <a:off x="243" y="3137"/>
                <a:ext cx="1232" cy="518"/>
              </a:xfrm>
              <a:prstGeom prst="rect">
                <a:avLst/>
              </a:prstGeom>
              <a:noFill/>
              <a:ln w="12700">
                <a:noFill/>
                <a:miter lim="800000"/>
                <a:headEnd/>
                <a:tailEnd/>
              </a:ln>
              <a:effectLst/>
            </p:spPr>
            <p:txBody>
              <a:bodyPr wrap="none" lIns="90000" tIns="46800" rIns="90000" bIns="46800">
                <a:spAutoFit/>
              </a:bodyPr>
              <a:lstStyle/>
              <a:p>
                <a:r>
                  <a:rPr lang="en-US" sz="2400" dirty="0"/>
                  <a:t>Query</a:t>
                </a:r>
              </a:p>
              <a:p>
                <a:r>
                  <a:rPr lang="en-US" sz="2400" dirty="0"/>
                  <a:t>Reformulation</a:t>
                </a:r>
              </a:p>
            </p:txBody>
          </p:sp>
        </p:grpSp>
        <p:sp>
          <p:nvSpPr>
            <p:cNvPr id="4114" name="Line 46"/>
            <p:cNvSpPr>
              <a:spLocks noChangeShapeType="1"/>
            </p:cNvSpPr>
            <p:nvPr/>
          </p:nvSpPr>
          <p:spPr bwMode="auto">
            <a:xfrm flipV="1">
              <a:off x="1536" y="3216"/>
              <a:ext cx="0" cy="432"/>
            </a:xfrm>
            <a:prstGeom prst="line">
              <a:avLst/>
            </a:prstGeom>
            <a:noFill/>
            <a:ln w="12700">
              <a:solidFill>
                <a:schemeClr val="tx1"/>
              </a:solidFill>
              <a:round/>
              <a:headEnd/>
              <a:tailEnd type="triangle" w="med" len="med"/>
            </a:ln>
            <a:effectLst/>
          </p:spPr>
          <p:txBody>
            <a:bodyPr wrap="none" lIns="90000" tIns="46800" rIns="90000" bIns="46800">
              <a:spAutoFit/>
            </a:bodyPr>
            <a:lstStyle/>
            <a:p>
              <a:endParaRPr lang="en-US"/>
            </a:p>
          </p:txBody>
        </p:sp>
        <p:sp>
          <p:nvSpPr>
            <p:cNvPr id="4115" name="Line 53"/>
            <p:cNvSpPr>
              <a:spLocks noChangeShapeType="1"/>
            </p:cNvSpPr>
            <p:nvPr/>
          </p:nvSpPr>
          <p:spPr bwMode="auto">
            <a:xfrm flipH="1" flipV="1">
              <a:off x="2304" y="2928"/>
              <a:ext cx="288" cy="96"/>
            </a:xfrm>
            <a:prstGeom prst="line">
              <a:avLst/>
            </a:prstGeom>
            <a:noFill/>
            <a:ln w="12700">
              <a:solidFill>
                <a:schemeClr val="tx1"/>
              </a:solidFill>
              <a:round/>
              <a:headEnd/>
              <a:tailEnd type="triangle" w="med" len="med"/>
            </a:ln>
            <a:effectLst/>
          </p:spPr>
          <p:txBody>
            <a:bodyPr lIns="90000" tIns="46800" rIns="90000" bIns="46800">
              <a:spAutoFit/>
            </a:bodyPr>
            <a:lstStyle/>
            <a:p>
              <a:endParaRPr lang="en-US"/>
            </a:p>
          </p:txBody>
        </p:sp>
        <p:grpSp>
          <p:nvGrpSpPr>
            <p:cNvPr id="13" name="Group 73"/>
            <p:cNvGrpSpPr>
              <a:grpSpLocks/>
            </p:cNvGrpSpPr>
            <p:nvPr/>
          </p:nvGrpSpPr>
          <p:grpSpPr bwMode="auto">
            <a:xfrm>
              <a:off x="1008" y="1488"/>
              <a:ext cx="144" cy="1440"/>
              <a:chOff x="1008" y="1488"/>
              <a:chExt cx="144" cy="1440"/>
            </a:xfrm>
          </p:grpSpPr>
          <p:sp>
            <p:nvSpPr>
              <p:cNvPr id="4117" name="Line 70"/>
              <p:cNvSpPr>
                <a:spLocks noChangeShapeType="1"/>
              </p:cNvSpPr>
              <p:nvPr/>
            </p:nvSpPr>
            <p:spPr bwMode="auto">
              <a:xfrm>
                <a:off x="1008" y="1488"/>
                <a:ext cx="0" cy="144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4118" name="Line 71"/>
              <p:cNvSpPr>
                <a:spLocks noChangeShapeType="1"/>
              </p:cNvSpPr>
              <p:nvPr/>
            </p:nvSpPr>
            <p:spPr bwMode="auto">
              <a:xfrm>
                <a:off x="1008" y="2928"/>
                <a:ext cx="144" cy="0"/>
              </a:xfrm>
              <a:prstGeom prst="line">
                <a:avLst/>
              </a:prstGeom>
              <a:noFill/>
              <a:ln w="12700">
                <a:solidFill>
                  <a:schemeClr val="tx1"/>
                </a:solidFill>
                <a:round/>
                <a:headEnd/>
                <a:tailEnd type="triangle" w="med" len="med"/>
              </a:ln>
              <a:effectLst/>
            </p:spPr>
            <p:txBody>
              <a:bodyPr lIns="90000" tIns="46800" rIns="90000" bIns="46800">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0942" y="0"/>
            <a:ext cx="8613058" cy="914400"/>
          </a:xfrm>
          <a:ln/>
        </p:spPr>
        <p:txBody>
          <a:bodyPr>
            <a:normAutofit fontScale="90000"/>
          </a:bodyPr>
          <a:lstStyle/>
          <a:p>
            <a:r>
              <a:rPr lang="en-GB" sz="3600" dirty="0"/>
              <a:t>Relevance feedback with user relevance information </a:t>
            </a:r>
            <a:endParaRPr lang="en-GB" dirty="0"/>
          </a:p>
        </p:txBody>
      </p:sp>
      <p:sp>
        <p:nvSpPr>
          <p:cNvPr id="6147" name="Rectangle 3"/>
          <p:cNvSpPr>
            <a:spLocks noGrp="1" noChangeArrowheads="1"/>
          </p:cNvSpPr>
          <p:nvPr>
            <p:ph type="body" idx="1"/>
          </p:nvPr>
        </p:nvSpPr>
        <p:spPr/>
        <p:txBody>
          <a:bodyPr>
            <a:normAutofit fontScale="92500" lnSpcReduction="10000"/>
          </a:bodyPr>
          <a:lstStyle/>
          <a:p>
            <a:r>
              <a:rPr lang="en-GB" dirty="0"/>
              <a:t>Two basic techniques</a:t>
            </a:r>
          </a:p>
          <a:p>
            <a:pPr lvl="1"/>
            <a:r>
              <a:rPr lang="en-GB" dirty="0"/>
              <a:t>Query expansion</a:t>
            </a:r>
          </a:p>
          <a:p>
            <a:pPr lvl="2">
              <a:buFont typeface="Wingdings" pitchFamily="2" charset="2"/>
              <a:buNone/>
            </a:pPr>
            <a:r>
              <a:rPr lang="en-GB" dirty="0"/>
              <a:t>	Add new terms from relevant documents</a:t>
            </a:r>
          </a:p>
          <a:p>
            <a:pPr lvl="1"/>
            <a:r>
              <a:rPr lang="en-GB" dirty="0"/>
              <a:t>Term reweighting</a:t>
            </a:r>
          </a:p>
          <a:p>
            <a:pPr lvl="2" algn="just">
              <a:buFont typeface="Wingdings" pitchFamily="2" charset="2"/>
              <a:buNone/>
            </a:pPr>
            <a:r>
              <a:rPr lang="en-GB" dirty="0"/>
              <a:t>	Modify term weights based on user relevance </a:t>
            </a:r>
            <a:r>
              <a:rPr lang="en-GB" dirty="0" smtClean="0"/>
              <a:t>judgements </a:t>
            </a:r>
            <a:r>
              <a:rPr lang="en-US" dirty="0" smtClean="0"/>
              <a:t>Increase weight of terms in relevant documents and decrease weight of terms in irrelevant documents i.e.</a:t>
            </a:r>
          </a:p>
          <a:p>
            <a:pPr lvl="3"/>
            <a:r>
              <a:rPr lang="en-GB" dirty="0" smtClean="0"/>
              <a:t>Emphasise some terms (relevant ones)</a:t>
            </a:r>
          </a:p>
          <a:p>
            <a:pPr lvl="3"/>
            <a:r>
              <a:rPr lang="en-GB" dirty="0" smtClean="0"/>
              <a:t>De-emphasise other terms (non-relevant ones)</a:t>
            </a:r>
          </a:p>
          <a:p>
            <a:pPr lvl="2" algn="just">
              <a:buFont typeface="Wingdings" pitchFamily="2" charset="2"/>
              <a:buNone/>
            </a:pPr>
            <a:endParaRPr lang="en-GB" dirty="0"/>
          </a:p>
          <a:p>
            <a:r>
              <a:rPr lang="en-GB" dirty="0"/>
              <a:t>Advantages</a:t>
            </a:r>
          </a:p>
          <a:p>
            <a:pPr lvl="1"/>
            <a:r>
              <a:rPr lang="en-GB" dirty="0"/>
              <a:t>Shield users from details of query reformulation process</a:t>
            </a:r>
          </a:p>
          <a:p>
            <a:pPr lvl="1"/>
            <a:r>
              <a:rPr lang="en-GB" dirty="0"/>
              <a:t>Search broken down in sequence of small steps</a:t>
            </a:r>
          </a:p>
          <a:p>
            <a:pPr lvl="2"/>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architecture</a:t>
            </a:r>
          </a:p>
        </p:txBody>
      </p:sp>
      <p:sp>
        <p:nvSpPr>
          <p:cNvPr id="8195" name="Text Box 3"/>
          <p:cNvSpPr txBox="1">
            <a:spLocks noChangeArrowheads="1"/>
          </p:cNvSpPr>
          <p:nvPr/>
        </p:nvSpPr>
        <p:spPr bwMode="auto">
          <a:xfrm>
            <a:off x="838200" y="2514600"/>
            <a:ext cx="838200"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user</a:t>
            </a:r>
            <a:endParaRPr lang="en-US"/>
          </a:p>
        </p:txBody>
      </p:sp>
      <p:sp>
        <p:nvSpPr>
          <p:cNvPr id="8196" name="Rectangle 4"/>
          <p:cNvSpPr>
            <a:spLocks noChangeArrowheads="1"/>
          </p:cNvSpPr>
          <p:nvPr/>
        </p:nvSpPr>
        <p:spPr bwMode="auto">
          <a:xfrm>
            <a:off x="3124200" y="2362200"/>
            <a:ext cx="3962400" cy="1793875"/>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8197" name="Text Box 5"/>
          <p:cNvSpPr txBox="1">
            <a:spLocks noChangeArrowheads="1"/>
          </p:cNvSpPr>
          <p:nvPr/>
        </p:nvSpPr>
        <p:spPr bwMode="auto">
          <a:xfrm>
            <a:off x="3276600" y="2514600"/>
            <a:ext cx="2590800" cy="469900"/>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a:latin typeface="Comic Sans MS" pitchFamily="66" charset="0"/>
              </a:rPr>
              <a:t>Query matching</a:t>
            </a:r>
          </a:p>
        </p:txBody>
      </p:sp>
      <p:sp>
        <p:nvSpPr>
          <p:cNvPr id="8198" name="Text Box 6"/>
          <p:cNvSpPr txBox="1">
            <a:spLocks noChangeArrowheads="1"/>
          </p:cNvSpPr>
          <p:nvPr/>
        </p:nvSpPr>
        <p:spPr bwMode="auto">
          <a:xfrm>
            <a:off x="4178300" y="3200400"/>
            <a:ext cx="2603500" cy="83502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a:latin typeface="Comic Sans MS" pitchFamily="66" charset="0"/>
              </a:rPr>
              <a:t>Learning component</a:t>
            </a:r>
          </a:p>
        </p:txBody>
      </p:sp>
      <p:grpSp>
        <p:nvGrpSpPr>
          <p:cNvPr id="2" name="Group 28"/>
          <p:cNvGrpSpPr>
            <a:grpSpLocks/>
          </p:cNvGrpSpPr>
          <p:nvPr/>
        </p:nvGrpSpPr>
        <p:grpSpPr bwMode="auto">
          <a:xfrm>
            <a:off x="3630613" y="4548188"/>
            <a:ext cx="1003300" cy="1014412"/>
            <a:chOff x="2287" y="2865"/>
            <a:chExt cx="632" cy="639"/>
          </a:xfrm>
        </p:grpSpPr>
        <p:sp>
          <p:nvSpPr>
            <p:cNvPr id="8209" name="Oval 8"/>
            <p:cNvSpPr>
              <a:spLocks noChangeArrowheads="1"/>
            </p:cNvSpPr>
            <p:nvPr/>
          </p:nvSpPr>
          <p:spPr bwMode="auto">
            <a:xfrm>
              <a:off x="2290" y="2865"/>
              <a:ext cx="468" cy="117"/>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sp>
          <p:nvSpPr>
            <p:cNvPr id="8210" name="Oval 9"/>
            <p:cNvSpPr>
              <a:spLocks noChangeArrowheads="1"/>
            </p:cNvSpPr>
            <p:nvPr/>
          </p:nvSpPr>
          <p:spPr bwMode="auto">
            <a:xfrm>
              <a:off x="2290" y="3292"/>
              <a:ext cx="468" cy="117"/>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sp>
          <p:nvSpPr>
            <p:cNvPr id="8211" name="AutoShape 10"/>
            <p:cNvSpPr>
              <a:spLocks noChangeArrowheads="1"/>
            </p:cNvSpPr>
            <p:nvPr/>
          </p:nvSpPr>
          <p:spPr bwMode="auto">
            <a:xfrm flipV="1">
              <a:off x="2287" y="3079"/>
              <a:ext cx="471" cy="272"/>
            </a:xfrm>
            <a:custGeom>
              <a:avLst/>
              <a:gdLst>
                <a:gd name="T0" fmla="*/ 9 w 21600"/>
                <a:gd name="T1" fmla="*/ 2 h 21600"/>
                <a:gd name="T2" fmla="*/ 5 w 21600"/>
                <a:gd name="T3" fmla="*/ 3 h 21600"/>
                <a:gd name="T4" fmla="*/ 1 w 21600"/>
                <a:gd name="T5" fmla="*/ 2 h 21600"/>
                <a:gd name="T6" fmla="*/ 5 w 21600"/>
                <a:gd name="T7" fmla="*/ 0 h 21600"/>
                <a:gd name="T8" fmla="*/ 0 60000 65536"/>
                <a:gd name="T9" fmla="*/ 0 60000 65536"/>
                <a:gd name="T10" fmla="*/ 0 60000 65536"/>
                <a:gd name="T11" fmla="*/ 0 60000 65536"/>
                <a:gd name="T12" fmla="*/ 4082 w 21600"/>
                <a:gd name="T13" fmla="*/ 4050 h 21600"/>
                <a:gd name="T14" fmla="*/ 17518 w 21600"/>
                <a:gd name="T15" fmla="*/ 17550 h 21600"/>
              </a:gdLst>
              <a:ahLst/>
              <a:cxnLst>
                <a:cxn ang="T8">
                  <a:pos x="T0" y="T1"/>
                </a:cxn>
                <a:cxn ang="T9">
                  <a:pos x="T2" y="T3"/>
                </a:cxn>
                <a:cxn ang="T10">
                  <a:pos x="T4" y="T5"/>
                </a:cxn>
                <a:cxn ang="T11">
                  <a:pos x="T6" y="T7"/>
                </a:cxn>
              </a:cxnLst>
              <a:rect l="T12" t="T13" r="T14" b="T15"/>
              <a:pathLst>
                <a:path w="21600" h="21600">
                  <a:moveTo>
                    <a:pt x="0" y="0"/>
                  </a:moveTo>
                  <a:lnTo>
                    <a:pt x="4534" y="21600"/>
                  </a:lnTo>
                  <a:lnTo>
                    <a:pt x="17066" y="21600"/>
                  </a:lnTo>
                  <a:lnTo>
                    <a:pt x="21600" y="0"/>
                  </a:lnTo>
                  <a:close/>
                </a:path>
              </a:pathLst>
            </a:custGeom>
            <a:solidFill>
              <a:schemeClr val="bg1"/>
            </a:solidFill>
            <a:ln w="12700">
              <a:noFill/>
              <a:miter lim="800000"/>
              <a:headEnd type="none" w="sm" len="sm"/>
              <a:tailEnd type="none" w="sm" len="sm"/>
            </a:ln>
          </p:spPr>
          <p:txBody>
            <a:bodyPr wrap="none" anchor="ctr"/>
            <a:lstStyle/>
            <a:p>
              <a:endParaRPr lang="en-US"/>
            </a:p>
          </p:txBody>
        </p:sp>
        <p:sp>
          <p:nvSpPr>
            <p:cNvPr id="8212" name="Line 11"/>
            <p:cNvSpPr>
              <a:spLocks noChangeShapeType="1"/>
            </p:cNvSpPr>
            <p:nvPr/>
          </p:nvSpPr>
          <p:spPr bwMode="auto">
            <a:xfrm>
              <a:off x="2287" y="2923"/>
              <a:ext cx="0" cy="42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3" name="Line 12"/>
            <p:cNvSpPr>
              <a:spLocks noChangeShapeType="1"/>
            </p:cNvSpPr>
            <p:nvPr/>
          </p:nvSpPr>
          <p:spPr bwMode="auto">
            <a:xfrm>
              <a:off x="2758" y="2927"/>
              <a:ext cx="0" cy="4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4" name="Oval 14"/>
            <p:cNvSpPr>
              <a:spLocks noChangeArrowheads="1"/>
            </p:cNvSpPr>
            <p:nvPr/>
          </p:nvSpPr>
          <p:spPr bwMode="auto">
            <a:xfrm>
              <a:off x="2451" y="2960"/>
              <a:ext cx="468" cy="117"/>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sp>
          <p:nvSpPr>
            <p:cNvPr id="8215" name="Oval 15"/>
            <p:cNvSpPr>
              <a:spLocks noChangeArrowheads="1"/>
            </p:cNvSpPr>
            <p:nvPr/>
          </p:nvSpPr>
          <p:spPr bwMode="auto">
            <a:xfrm>
              <a:off x="2451" y="3387"/>
              <a:ext cx="468" cy="117"/>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sp>
          <p:nvSpPr>
            <p:cNvPr id="8216" name="AutoShape 16"/>
            <p:cNvSpPr>
              <a:spLocks noChangeArrowheads="1"/>
            </p:cNvSpPr>
            <p:nvPr/>
          </p:nvSpPr>
          <p:spPr bwMode="auto">
            <a:xfrm flipV="1">
              <a:off x="2448" y="3174"/>
              <a:ext cx="471" cy="272"/>
            </a:xfrm>
            <a:custGeom>
              <a:avLst/>
              <a:gdLst>
                <a:gd name="T0" fmla="*/ 9 w 21600"/>
                <a:gd name="T1" fmla="*/ 2 h 21600"/>
                <a:gd name="T2" fmla="*/ 5 w 21600"/>
                <a:gd name="T3" fmla="*/ 3 h 21600"/>
                <a:gd name="T4" fmla="*/ 1 w 21600"/>
                <a:gd name="T5" fmla="*/ 2 h 21600"/>
                <a:gd name="T6" fmla="*/ 5 w 21600"/>
                <a:gd name="T7" fmla="*/ 0 h 21600"/>
                <a:gd name="T8" fmla="*/ 0 60000 65536"/>
                <a:gd name="T9" fmla="*/ 0 60000 65536"/>
                <a:gd name="T10" fmla="*/ 0 60000 65536"/>
                <a:gd name="T11" fmla="*/ 0 60000 65536"/>
                <a:gd name="T12" fmla="*/ 4082 w 21600"/>
                <a:gd name="T13" fmla="*/ 4050 h 21600"/>
                <a:gd name="T14" fmla="*/ 17518 w 21600"/>
                <a:gd name="T15" fmla="*/ 17550 h 21600"/>
              </a:gdLst>
              <a:ahLst/>
              <a:cxnLst>
                <a:cxn ang="T8">
                  <a:pos x="T0" y="T1"/>
                </a:cxn>
                <a:cxn ang="T9">
                  <a:pos x="T2" y="T3"/>
                </a:cxn>
                <a:cxn ang="T10">
                  <a:pos x="T4" y="T5"/>
                </a:cxn>
                <a:cxn ang="T11">
                  <a:pos x="T6" y="T7"/>
                </a:cxn>
              </a:cxnLst>
              <a:rect l="T12" t="T13" r="T14" b="T15"/>
              <a:pathLst>
                <a:path w="21600" h="21600">
                  <a:moveTo>
                    <a:pt x="0" y="0"/>
                  </a:moveTo>
                  <a:lnTo>
                    <a:pt x="4534" y="21600"/>
                  </a:lnTo>
                  <a:lnTo>
                    <a:pt x="17066" y="21600"/>
                  </a:lnTo>
                  <a:lnTo>
                    <a:pt x="21600" y="0"/>
                  </a:lnTo>
                  <a:close/>
                </a:path>
              </a:pathLst>
            </a:custGeom>
            <a:solidFill>
              <a:schemeClr val="bg1"/>
            </a:solidFill>
            <a:ln w="12700">
              <a:noFill/>
              <a:miter lim="800000"/>
              <a:headEnd type="none" w="sm" len="sm"/>
              <a:tailEnd type="none" w="sm" len="sm"/>
            </a:ln>
          </p:spPr>
          <p:txBody>
            <a:bodyPr wrap="none" anchor="ctr"/>
            <a:lstStyle/>
            <a:p>
              <a:endParaRPr lang="en-US"/>
            </a:p>
          </p:txBody>
        </p:sp>
        <p:sp>
          <p:nvSpPr>
            <p:cNvPr id="8217" name="Line 17"/>
            <p:cNvSpPr>
              <a:spLocks noChangeShapeType="1"/>
            </p:cNvSpPr>
            <p:nvPr/>
          </p:nvSpPr>
          <p:spPr bwMode="auto">
            <a:xfrm>
              <a:off x="2448" y="3018"/>
              <a:ext cx="0" cy="42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8" name="Line 18"/>
            <p:cNvSpPr>
              <a:spLocks noChangeShapeType="1"/>
            </p:cNvSpPr>
            <p:nvPr/>
          </p:nvSpPr>
          <p:spPr bwMode="auto">
            <a:xfrm>
              <a:off x="2919" y="3022"/>
              <a:ext cx="0" cy="427"/>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8200" name="Text Box 19"/>
          <p:cNvSpPr txBox="1">
            <a:spLocks noChangeArrowheads="1"/>
          </p:cNvSpPr>
          <p:nvPr/>
        </p:nvSpPr>
        <p:spPr bwMode="auto">
          <a:xfrm>
            <a:off x="4840288" y="4584700"/>
            <a:ext cx="3103562" cy="830997"/>
          </a:xfrm>
          <a:prstGeom prst="rect">
            <a:avLst/>
          </a:prstGeom>
          <a:noFill/>
          <a:ln w="12700">
            <a:noFill/>
            <a:miter lim="800000"/>
            <a:headEnd type="none" w="sm" len="sm"/>
            <a:tailEnd type="none" w="sm" len="sm"/>
          </a:ln>
        </p:spPr>
        <p:txBody>
          <a:bodyPr>
            <a:spAutoFit/>
          </a:bodyPr>
          <a:lstStyle/>
          <a:p>
            <a:pPr>
              <a:spcBef>
                <a:spcPct val="50000"/>
              </a:spcBef>
            </a:pPr>
            <a:r>
              <a:rPr lang="en-US" dirty="0" smtClean="0">
                <a:latin typeface="Comic Sans MS" pitchFamily="66" charset="0"/>
              </a:rPr>
              <a:t>(documents and </a:t>
            </a:r>
            <a:r>
              <a:rPr lang="en-US" dirty="0">
                <a:latin typeface="Comic Sans MS" pitchFamily="66" charset="0"/>
              </a:rPr>
              <a:t>their descriptions)</a:t>
            </a:r>
            <a:endParaRPr lang="en-US" dirty="0"/>
          </a:p>
        </p:txBody>
      </p:sp>
      <p:sp>
        <p:nvSpPr>
          <p:cNvPr id="8201" name="Line 20"/>
          <p:cNvSpPr>
            <a:spLocks noChangeShapeType="1"/>
          </p:cNvSpPr>
          <p:nvPr/>
        </p:nvSpPr>
        <p:spPr bwMode="auto">
          <a:xfrm>
            <a:off x="1673225" y="2754313"/>
            <a:ext cx="1609725"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8202" name="Line 21"/>
          <p:cNvSpPr>
            <a:spLocks noChangeShapeType="1"/>
          </p:cNvSpPr>
          <p:nvPr/>
        </p:nvSpPr>
        <p:spPr bwMode="auto">
          <a:xfrm flipH="1">
            <a:off x="1671638" y="2919413"/>
            <a:ext cx="1609725"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8203" name="Text Box 22"/>
          <p:cNvSpPr txBox="1">
            <a:spLocks noChangeArrowheads="1"/>
          </p:cNvSpPr>
          <p:nvPr/>
        </p:nvSpPr>
        <p:spPr bwMode="auto">
          <a:xfrm>
            <a:off x="2046288" y="2936875"/>
            <a:ext cx="838200"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hits</a:t>
            </a:r>
            <a:endParaRPr lang="en-US"/>
          </a:p>
        </p:txBody>
      </p:sp>
      <p:sp>
        <p:nvSpPr>
          <p:cNvPr id="8204" name="Text Box 23"/>
          <p:cNvSpPr txBox="1">
            <a:spLocks noChangeArrowheads="1"/>
          </p:cNvSpPr>
          <p:nvPr/>
        </p:nvSpPr>
        <p:spPr bwMode="auto">
          <a:xfrm>
            <a:off x="1928813" y="2252663"/>
            <a:ext cx="979487"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query</a:t>
            </a:r>
            <a:endParaRPr lang="en-US"/>
          </a:p>
        </p:txBody>
      </p:sp>
      <p:sp>
        <p:nvSpPr>
          <p:cNvPr id="8205" name="Line 24"/>
          <p:cNvSpPr>
            <a:spLocks noChangeShapeType="1"/>
          </p:cNvSpPr>
          <p:nvPr/>
        </p:nvSpPr>
        <p:spPr bwMode="auto">
          <a:xfrm>
            <a:off x="3565525" y="2986088"/>
            <a:ext cx="269875" cy="1635125"/>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8206" name="Line 25"/>
          <p:cNvSpPr>
            <a:spLocks noChangeShapeType="1"/>
          </p:cNvSpPr>
          <p:nvPr/>
        </p:nvSpPr>
        <p:spPr bwMode="auto">
          <a:xfrm flipH="1">
            <a:off x="4210050" y="3976688"/>
            <a:ext cx="449263" cy="708025"/>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8207" name="Arc 26"/>
          <p:cNvSpPr>
            <a:spLocks/>
          </p:cNvSpPr>
          <p:nvPr/>
        </p:nvSpPr>
        <p:spPr bwMode="auto">
          <a:xfrm flipH="1" flipV="1">
            <a:off x="1209675" y="3089275"/>
            <a:ext cx="2922588" cy="784225"/>
          </a:xfrm>
          <a:custGeom>
            <a:avLst/>
            <a:gdLst>
              <a:gd name="T0" fmla="*/ 0 w 21600"/>
              <a:gd name="T1" fmla="*/ 0 h 21600"/>
              <a:gd name="T2" fmla="*/ 395440762 w 21600"/>
              <a:gd name="T3" fmla="*/ 28472631 h 21600"/>
              <a:gd name="T4" fmla="*/ 0 w 21600"/>
              <a:gd name="T5" fmla="*/ 2847263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triangle" w="med" len="med"/>
            <a:tailEnd type="none" w="sm" len="sm"/>
          </a:ln>
        </p:spPr>
        <p:txBody>
          <a:bodyPr wrap="none" anchor="ctr"/>
          <a:lstStyle/>
          <a:p>
            <a:endParaRPr lang="en-US"/>
          </a:p>
        </p:txBody>
      </p:sp>
      <p:sp>
        <p:nvSpPr>
          <p:cNvPr id="8208" name="Text Box 27"/>
          <p:cNvSpPr txBox="1">
            <a:spLocks noChangeArrowheads="1"/>
          </p:cNvSpPr>
          <p:nvPr/>
        </p:nvSpPr>
        <p:spPr bwMode="auto">
          <a:xfrm>
            <a:off x="1412875" y="3743325"/>
            <a:ext cx="1582738"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feedback</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ln/>
        </p:spPr>
        <p:txBody>
          <a:bodyPr>
            <a:normAutofit fontScale="90000"/>
          </a:bodyPr>
          <a:lstStyle/>
          <a:p>
            <a:r>
              <a:rPr lang="en-GB" sz="3200" dirty="0"/>
              <a:t>Query expansion and term reweighting in the</a:t>
            </a:r>
            <a:br>
              <a:rPr lang="en-GB" sz="3200" dirty="0"/>
            </a:br>
            <a:r>
              <a:rPr lang="en-GB" sz="3200" dirty="0"/>
              <a:t>vector space model</a:t>
            </a:r>
          </a:p>
        </p:txBody>
      </p:sp>
      <p:sp>
        <p:nvSpPr>
          <p:cNvPr id="9219" name="Rectangle 3"/>
          <p:cNvSpPr>
            <a:spLocks noGrp="1" noChangeArrowheads="1"/>
          </p:cNvSpPr>
          <p:nvPr>
            <p:ph type="body" idx="1"/>
          </p:nvPr>
        </p:nvSpPr>
        <p:spPr/>
        <p:txBody>
          <a:bodyPr>
            <a:normAutofit/>
          </a:bodyPr>
          <a:lstStyle/>
          <a:p>
            <a:pPr marL="0" indent="0">
              <a:buFont typeface="Zapf Dingbats" charset="2"/>
              <a:buNone/>
            </a:pPr>
            <a:r>
              <a:rPr lang="en-GB" sz="2600" dirty="0"/>
              <a:t>For </a:t>
            </a:r>
            <a:r>
              <a:rPr lang="en-GB" sz="2600" dirty="0" smtClean="0"/>
              <a:t> a query </a:t>
            </a:r>
            <a:r>
              <a:rPr lang="en-GB" sz="2600" b="1" dirty="0"/>
              <a:t>q</a:t>
            </a:r>
          </a:p>
          <a:p>
            <a:pPr marL="946150" lvl="1"/>
            <a:r>
              <a:rPr lang="en-GB" sz="2600" b="1" dirty="0">
                <a:solidFill>
                  <a:srgbClr val="FF0000"/>
                </a:solidFill>
              </a:rPr>
              <a:t>Dr</a:t>
            </a:r>
            <a:r>
              <a:rPr lang="en-GB" sz="2600" dirty="0"/>
              <a:t>: set of relevant documents among retrieved documents</a:t>
            </a:r>
          </a:p>
          <a:p>
            <a:pPr marL="946150" lvl="1"/>
            <a:r>
              <a:rPr lang="en-GB" sz="2600" b="1" dirty="0" err="1">
                <a:solidFill>
                  <a:srgbClr val="FF0000"/>
                </a:solidFill>
              </a:rPr>
              <a:t>Dn</a:t>
            </a:r>
            <a:r>
              <a:rPr lang="en-GB" sz="2600" dirty="0"/>
              <a:t>: set of non-relevant documents among retrieved documents</a:t>
            </a:r>
          </a:p>
          <a:p>
            <a:pPr marL="946150" lvl="1"/>
            <a:r>
              <a:rPr lang="en-GB" sz="2600" b="1" dirty="0">
                <a:solidFill>
                  <a:srgbClr val="FF0000"/>
                </a:solidFill>
              </a:rPr>
              <a:t>Cr</a:t>
            </a:r>
            <a:r>
              <a:rPr lang="en-GB" sz="2600" dirty="0"/>
              <a:t>: set of relevant documents among all documents in </a:t>
            </a:r>
            <a:r>
              <a:rPr lang="en-GB" sz="2600" dirty="0" smtClean="0"/>
              <a:t>collection</a:t>
            </a:r>
          </a:p>
          <a:p>
            <a:pPr marL="946150" lvl="1">
              <a:buNone/>
            </a:pPr>
            <a:endParaRPr lang="en-GB" sz="2600" dirty="0"/>
          </a:p>
          <a:p>
            <a:pPr marL="0" indent="0">
              <a:buFont typeface="Zapf Dingbats" charset="2"/>
              <a:buNone/>
            </a:pPr>
            <a:endParaRPr lang="en-GB" dirty="0"/>
          </a:p>
          <a:p>
            <a:pPr marL="0" indent="0">
              <a:buFont typeface="Zapf Dingbats" charset="2"/>
              <a:buNone/>
            </a:pPr>
            <a:endParaRPr lang="en-GB" dirty="0"/>
          </a:p>
        </p:txBody>
      </p:sp>
      <p:graphicFrame>
        <p:nvGraphicFramePr>
          <p:cNvPr id="9220" name="Object 4"/>
          <p:cNvGraphicFramePr>
            <a:graphicFrameLocks noChangeAspect="1"/>
          </p:cNvGraphicFramePr>
          <p:nvPr/>
        </p:nvGraphicFramePr>
        <p:xfrm>
          <a:off x="1963710" y="4731489"/>
          <a:ext cx="5312970" cy="1219606"/>
        </p:xfrm>
        <a:graphic>
          <a:graphicData uri="http://schemas.openxmlformats.org/presentationml/2006/ole">
            <p:oleObj spid="_x0000_s1026" name="Equation" r:id="rId3" imgW="2654300" imgH="60960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miter lim="800000"/>
            <a:headEnd/>
            <a:tailEnd/>
          </a:ln>
        </p:spPr>
        <p:txBody>
          <a:bodyPr/>
          <a:lstStyle/>
          <a:p>
            <a:fld id="{4D14FE74-4297-43DE-9AF8-81AEC4EACAF2}" type="slidenum">
              <a:rPr lang="en-US" smtClean="0"/>
              <a:pPr/>
              <a:t>21</a:t>
            </a:fld>
            <a:endParaRPr lang="en-US" smtClean="0">
              <a:latin typeface="Times New Roman" pitchFamily="18" charset="0"/>
            </a:endParaRPr>
          </a:p>
        </p:txBody>
      </p:sp>
      <p:sp>
        <p:nvSpPr>
          <p:cNvPr id="8195" name="Rectangle 2"/>
          <p:cNvSpPr>
            <a:spLocks noGrp="1" noChangeArrowheads="1"/>
          </p:cNvSpPr>
          <p:nvPr>
            <p:ph type="title"/>
          </p:nvPr>
        </p:nvSpPr>
        <p:spPr>
          <a:xfrm>
            <a:off x="457200" y="274638"/>
            <a:ext cx="8229600" cy="954555"/>
          </a:xfrm>
        </p:spPr>
        <p:txBody>
          <a:bodyPr>
            <a:normAutofit/>
          </a:bodyPr>
          <a:lstStyle/>
          <a:p>
            <a:pPr eaLnBrk="1" hangingPunct="1"/>
            <a:r>
              <a:rPr lang="en-US" sz="4000" dirty="0" smtClean="0"/>
              <a:t>Standard </a:t>
            </a:r>
            <a:r>
              <a:rPr lang="en-US" sz="4000" dirty="0" err="1" smtClean="0"/>
              <a:t>Rochio</a:t>
            </a:r>
            <a:r>
              <a:rPr lang="en-US" sz="4000" dirty="0" smtClean="0"/>
              <a:t> Method</a:t>
            </a:r>
          </a:p>
        </p:txBody>
      </p:sp>
      <p:sp>
        <p:nvSpPr>
          <p:cNvPr id="8196" name="Rectangle 3"/>
          <p:cNvSpPr>
            <a:spLocks noGrp="1" noChangeArrowheads="1"/>
          </p:cNvSpPr>
          <p:nvPr>
            <p:ph type="body" idx="1"/>
          </p:nvPr>
        </p:nvSpPr>
        <p:spPr/>
        <p:txBody>
          <a:bodyPr>
            <a:normAutofit/>
          </a:bodyPr>
          <a:lstStyle/>
          <a:p>
            <a:pPr algn="just" eaLnBrk="1" hangingPunct="1"/>
            <a:r>
              <a:rPr lang="en-US" sz="2800" dirty="0" smtClean="0"/>
              <a:t>Since all relevant documents unknown, just use the </a:t>
            </a:r>
            <a:r>
              <a:rPr lang="en-US" sz="2800" b="1" dirty="0" smtClean="0"/>
              <a:t>known </a:t>
            </a:r>
            <a:r>
              <a:rPr lang="en-US" sz="2800" dirty="0" smtClean="0"/>
              <a:t>relevant (</a:t>
            </a:r>
            <a:r>
              <a:rPr lang="en-US" sz="2800" i="1" dirty="0" smtClean="0"/>
              <a:t>D</a:t>
            </a:r>
            <a:r>
              <a:rPr lang="en-US" sz="2800" i="1" baseline="-25000" dirty="0" smtClean="0"/>
              <a:t>r</a:t>
            </a:r>
            <a:r>
              <a:rPr lang="en-US" sz="2800" dirty="0" smtClean="0"/>
              <a:t>) and irrelevant (</a:t>
            </a:r>
            <a:r>
              <a:rPr lang="en-US" sz="2800" i="1" dirty="0" err="1" smtClean="0"/>
              <a:t>D</a:t>
            </a:r>
            <a:r>
              <a:rPr lang="en-US" sz="2800" i="1" baseline="-25000" dirty="0" err="1" smtClean="0"/>
              <a:t>n</a:t>
            </a:r>
            <a:r>
              <a:rPr lang="en-US" sz="2800" dirty="0" smtClean="0"/>
              <a:t>) sets of documents and include the initial query </a:t>
            </a:r>
            <a:r>
              <a:rPr lang="en-US" sz="2800" i="1" dirty="0" smtClean="0"/>
              <a:t>q.</a:t>
            </a:r>
          </a:p>
        </p:txBody>
      </p:sp>
      <p:sp>
        <p:nvSpPr>
          <p:cNvPr id="8198" name="Text Box 5"/>
          <p:cNvSpPr txBox="1">
            <a:spLocks noChangeArrowheads="1"/>
          </p:cNvSpPr>
          <p:nvPr/>
        </p:nvSpPr>
        <p:spPr bwMode="auto">
          <a:xfrm>
            <a:off x="1214202" y="4800600"/>
            <a:ext cx="7180289" cy="1264065"/>
          </a:xfrm>
          <a:prstGeom prst="rect">
            <a:avLst/>
          </a:prstGeom>
          <a:noFill/>
          <a:ln w="12700">
            <a:noFill/>
            <a:miter lim="800000"/>
            <a:headEnd/>
            <a:tailEnd/>
          </a:ln>
          <a:effectLst/>
        </p:spPr>
        <p:txBody>
          <a:bodyPr wrap="square" lIns="90000" tIns="46800" rIns="90000" bIns="46800">
            <a:spAutoFit/>
          </a:bodyPr>
          <a:lstStyle/>
          <a:p>
            <a:pPr algn="l"/>
            <a:r>
              <a:rPr lang="en-US" sz="2400" dirty="0">
                <a:sym typeface="Symbol" pitchFamily="18" charset="2"/>
              </a:rPr>
              <a:t>:  Tunable weight for initial query.</a:t>
            </a:r>
          </a:p>
          <a:p>
            <a:pPr algn="l"/>
            <a:r>
              <a:rPr lang="en-US" sz="2400" dirty="0">
                <a:sym typeface="Symbol" pitchFamily="18" charset="2"/>
              </a:rPr>
              <a:t>:  Tunable weight for relevant documents.</a:t>
            </a:r>
          </a:p>
          <a:p>
            <a:pPr algn="l"/>
            <a:r>
              <a:rPr lang="en-US" sz="2400" dirty="0">
                <a:sym typeface="Symbol" pitchFamily="18" charset="2"/>
              </a:rPr>
              <a:t>:  Tunable weight for irrelevant documents</a:t>
            </a:r>
            <a:r>
              <a:rPr lang="en-US" sz="2800" dirty="0">
                <a:sym typeface="Symbol" pitchFamily="18" charset="2"/>
              </a:rPr>
              <a:t>. </a:t>
            </a:r>
            <a:endParaRPr lang="en-US" sz="2800" dirty="0"/>
          </a:p>
        </p:txBody>
      </p:sp>
      <p:graphicFrame>
        <p:nvGraphicFramePr>
          <p:cNvPr id="2051" name="Object 3"/>
          <p:cNvGraphicFramePr>
            <a:graphicFrameLocks noChangeAspect="1"/>
          </p:cNvGraphicFramePr>
          <p:nvPr/>
        </p:nvGraphicFramePr>
        <p:xfrm>
          <a:off x="1515017" y="3327817"/>
          <a:ext cx="5350478" cy="1149402"/>
        </p:xfrm>
        <a:graphic>
          <a:graphicData uri="http://schemas.openxmlformats.org/presentationml/2006/ole">
            <p:oleObj spid="_x0000_s2050" name="Equation" r:id="rId3" imgW="2895600" imgH="6223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err="1" smtClean="0"/>
              <a:t>Rochio</a:t>
            </a:r>
            <a:r>
              <a:rPr lang="en-GB" sz="3600" dirty="0" smtClean="0"/>
              <a:t> formula</a:t>
            </a:r>
            <a:endParaRPr lang="en-US" sz="3600" dirty="0"/>
          </a:p>
        </p:txBody>
      </p:sp>
      <p:sp>
        <p:nvSpPr>
          <p:cNvPr id="3" name="Content Placeholder 2"/>
          <p:cNvSpPr>
            <a:spLocks noGrp="1"/>
          </p:cNvSpPr>
          <p:nvPr>
            <p:ph idx="1"/>
          </p:nvPr>
        </p:nvSpPr>
        <p:spPr/>
        <p:txBody>
          <a:bodyPr/>
          <a:lstStyle/>
          <a:p>
            <a:pPr algn="just">
              <a:lnSpc>
                <a:spcPct val="150000"/>
              </a:lnSpc>
            </a:pPr>
            <a:r>
              <a:rPr lang="en-GB" sz="2800" dirty="0" smtClean="0"/>
              <a:t>Initial formulation </a:t>
            </a:r>
            <a:r>
              <a:rPr lang="en-GB" sz="2800" dirty="0" smtClean="0">
                <a:sym typeface="Symbol" pitchFamily="18" charset="2"/>
              </a:rPr>
              <a:t>=1</a:t>
            </a:r>
          </a:p>
          <a:p>
            <a:pPr algn="just">
              <a:lnSpc>
                <a:spcPct val="150000"/>
              </a:lnSpc>
            </a:pPr>
            <a:r>
              <a:rPr lang="en-GB" sz="2800" dirty="0" smtClean="0">
                <a:sym typeface="Symbol" pitchFamily="18" charset="2"/>
              </a:rPr>
              <a:t>Usually information in relevant documents more important than in non-relevant documents (&lt;&lt;)</a:t>
            </a:r>
          </a:p>
          <a:p>
            <a:pPr algn="just">
              <a:lnSpc>
                <a:spcPct val="150000"/>
              </a:lnSpc>
            </a:pPr>
            <a:r>
              <a:rPr lang="en-GB" sz="2800" dirty="0" smtClean="0">
                <a:sym typeface="Symbol" pitchFamily="18" charset="2"/>
              </a:rPr>
              <a:t>Positive relevance feedback (=0)</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miter lim="800000"/>
            <a:headEnd/>
            <a:tailEnd/>
          </a:ln>
        </p:spPr>
        <p:txBody>
          <a:bodyPr/>
          <a:lstStyle/>
          <a:p>
            <a:fld id="{27B8852B-D29A-4695-8E49-A0FAEDD0F213}" type="slidenum">
              <a:rPr lang="en-US" smtClean="0"/>
              <a:pPr/>
              <a:t>23</a:t>
            </a:fld>
            <a:endParaRPr lang="en-US" smtClean="0">
              <a:latin typeface="Times New Roman" pitchFamily="18" charset="0"/>
            </a:endParaRPr>
          </a:p>
        </p:txBody>
      </p:sp>
      <p:sp>
        <p:nvSpPr>
          <p:cNvPr id="10243" name="Rectangle 2"/>
          <p:cNvSpPr>
            <a:spLocks noGrp="1" noChangeArrowheads="1"/>
          </p:cNvSpPr>
          <p:nvPr>
            <p:ph type="title"/>
          </p:nvPr>
        </p:nvSpPr>
        <p:spPr/>
        <p:txBody>
          <a:bodyPr/>
          <a:lstStyle/>
          <a:p>
            <a:pPr eaLnBrk="1" hangingPunct="1"/>
            <a:r>
              <a:rPr lang="en-US" dirty="0" err="1" smtClean="0"/>
              <a:t>Ide</a:t>
            </a:r>
            <a:r>
              <a:rPr lang="en-US" dirty="0" smtClean="0"/>
              <a:t> “Dec Hi” Method</a:t>
            </a:r>
          </a:p>
        </p:txBody>
      </p:sp>
      <p:sp>
        <p:nvSpPr>
          <p:cNvPr id="10244" name="Rectangle 3"/>
          <p:cNvSpPr>
            <a:spLocks noGrp="1" noChangeArrowheads="1"/>
          </p:cNvSpPr>
          <p:nvPr>
            <p:ph type="body" idx="1"/>
          </p:nvPr>
        </p:nvSpPr>
        <p:spPr/>
        <p:txBody>
          <a:bodyPr/>
          <a:lstStyle/>
          <a:p>
            <a:pPr eaLnBrk="1" hangingPunct="1"/>
            <a:r>
              <a:rPr lang="en-US" smtClean="0"/>
              <a:t>Bias towards rejecting </a:t>
            </a:r>
            <a:r>
              <a:rPr lang="en-US" b="1" smtClean="0"/>
              <a:t>just </a:t>
            </a:r>
            <a:r>
              <a:rPr lang="en-US" smtClean="0"/>
              <a:t>the highest ranked of the irrelevant documents:</a:t>
            </a:r>
          </a:p>
        </p:txBody>
      </p:sp>
      <p:graphicFrame>
        <p:nvGraphicFramePr>
          <p:cNvPr id="10245" name="Object 4"/>
          <p:cNvGraphicFramePr>
            <a:graphicFrameLocks noChangeAspect="1"/>
          </p:cNvGraphicFramePr>
          <p:nvPr/>
        </p:nvGraphicFramePr>
        <p:xfrm>
          <a:off x="1143000" y="2971800"/>
          <a:ext cx="6802438" cy="1081088"/>
        </p:xfrm>
        <a:graphic>
          <a:graphicData uri="http://schemas.openxmlformats.org/presentationml/2006/ole">
            <p:oleObj spid="_x0000_s3074" name="Equation" r:id="rId3" imgW="2476500" imgH="393700" progId="Equation.3">
              <p:embed/>
            </p:oleObj>
          </a:graphicData>
        </a:graphic>
      </p:graphicFrame>
      <p:sp>
        <p:nvSpPr>
          <p:cNvPr id="10246" name="Text Box 5"/>
          <p:cNvSpPr txBox="1">
            <a:spLocks noChangeArrowheads="1"/>
          </p:cNvSpPr>
          <p:nvPr/>
        </p:nvSpPr>
        <p:spPr bwMode="auto">
          <a:xfrm>
            <a:off x="869430" y="4537023"/>
            <a:ext cx="7659973" cy="1387176"/>
          </a:xfrm>
          <a:prstGeom prst="rect">
            <a:avLst/>
          </a:prstGeom>
          <a:noFill/>
          <a:ln w="12700">
            <a:noFill/>
            <a:miter lim="800000"/>
            <a:headEnd/>
            <a:tailEnd/>
          </a:ln>
          <a:effectLst/>
        </p:spPr>
        <p:txBody>
          <a:bodyPr wrap="square" lIns="90000" tIns="46800" rIns="90000" bIns="46800">
            <a:spAutoFit/>
          </a:bodyPr>
          <a:lstStyle/>
          <a:p>
            <a:pPr algn="l"/>
            <a:r>
              <a:rPr lang="en-US" sz="2800" dirty="0">
                <a:sym typeface="Symbol" pitchFamily="18" charset="2"/>
              </a:rPr>
              <a:t>:  Tunable weight for initial query.</a:t>
            </a:r>
          </a:p>
          <a:p>
            <a:pPr algn="l"/>
            <a:r>
              <a:rPr lang="en-US" sz="2800" dirty="0">
                <a:sym typeface="Symbol" pitchFamily="18" charset="2"/>
              </a:rPr>
              <a:t>:  Tunable weight for relevant documents.</a:t>
            </a:r>
          </a:p>
          <a:p>
            <a:pPr algn="l"/>
            <a:r>
              <a:rPr lang="en-US" sz="2800" dirty="0">
                <a:sym typeface="Symbol" pitchFamily="18" charset="2"/>
              </a:rPr>
              <a:t>:  Tunable weight for irrelevant document. </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miter lim="800000"/>
            <a:headEnd/>
            <a:tailEnd/>
          </a:ln>
        </p:spPr>
        <p:txBody>
          <a:bodyPr/>
          <a:lstStyle/>
          <a:p>
            <a:fld id="{7E61530B-3BF6-42FB-8BA1-53DA97592F94}" type="slidenum">
              <a:rPr lang="en-US" smtClean="0"/>
              <a:pPr/>
              <a:t>24</a:t>
            </a:fld>
            <a:endParaRPr lang="en-US" smtClean="0">
              <a:latin typeface="Times New Roman" pitchFamily="18" charset="0"/>
            </a:endParaRPr>
          </a:p>
        </p:txBody>
      </p:sp>
      <p:sp>
        <p:nvSpPr>
          <p:cNvPr id="11267" name="Rectangle 2"/>
          <p:cNvSpPr>
            <a:spLocks noGrp="1" noChangeArrowheads="1"/>
          </p:cNvSpPr>
          <p:nvPr>
            <p:ph type="title"/>
          </p:nvPr>
        </p:nvSpPr>
        <p:spPr/>
        <p:txBody>
          <a:bodyPr>
            <a:normAutofit fontScale="90000"/>
          </a:bodyPr>
          <a:lstStyle/>
          <a:p>
            <a:pPr eaLnBrk="1" hangingPunct="1"/>
            <a:r>
              <a:rPr lang="en-US" sz="3600" dirty="0" smtClean="0"/>
              <a:t>Comparison of Methods</a:t>
            </a:r>
          </a:p>
        </p:txBody>
      </p:sp>
      <p:sp>
        <p:nvSpPr>
          <p:cNvPr id="11268" name="Rectangle 3"/>
          <p:cNvSpPr>
            <a:spLocks noGrp="1" noChangeArrowheads="1"/>
          </p:cNvSpPr>
          <p:nvPr>
            <p:ph type="body" idx="1"/>
          </p:nvPr>
        </p:nvSpPr>
        <p:spPr>
          <a:xfrm>
            <a:off x="584616" y="1600200"/>
            <a:ext cx="8304550" cy="4525963"/>
          </a:xfrm>
        </p:spPr>
        <p:txBody>
          <a:bodyPr>
            <a:normAutofit/>
          </a:bodyPr>
          <a:lstStyle/>
          <a:p>
            <a:pPr eaLnBrk="1" hangingPunct="1">
              <a:lnSpc>
                <a:spcPct val="150000"/>
              </a:lnSpc>
            </a:pPr>
            <a:r>
              <a:rPr lang="en-US" dirty="0" smtClean="0"/>
              <a:t>Overall, experimental results indicate no clear preference for any one of the specific methods.</a:t>
            </a:r>
          </a:p>
          <a:p>
            <a:pPr algn="just" eaLnBrk="1" hangingPunct="1">
              <a:lnSpc>
                <a:spcPct val="150000"/>
              </a:lnSpc>
            </a:pPr>
            <a:r>
              <a:rPr lang="en-US" dirty="0" smtClean="0"/>
              <a:t>All methods generally improve retrieval performance (recall &amp; precision) with feedback.</a:t>
            </a:r>
          </a:p>
          <a:p>
            <a:pPr algn="just" eaLnBrk="1" hangingPunct="1">
              <a:lnSpc>
                <a:spcPct val="150000"/>
              </a:lnSpc>
            </a:pPr>
            <a:r>
              <a:rPr lang="en-US" dirty="0" smtClean="0"/>
              <a:t>Generally just let tunable constants equal 1.</a:t>
            </a:r>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miter lim="800000"/>
            <a:headEnd/>
            <a:tailEnd/>
          </a:ln>
        </p:spPr>
        <p:txBody>
          <a:bodyPr/>
          <a:lstStyle/>
          <a:p>
            <a:fld id="{09ECF3FA-F301-4145-9E6B-541151B14CB0}" type="slidenum">
              <a:rPr lang="en-US" smtClean="0"/>
              <a:pPr/>
              <a:t>25</a:t>
            </a:fld>
            <a:endParaRPr lang="en-US" smtClean="0">
              <a:latin typeface="Times New Roman" pitchFamily="18" charset="0"/>
            </a:endParaRPr>
          </a:p>
        </p:txBody>
      </p:sp>
      <p:sp>
        <p:nvSpPr>
          <p:cNvPr id="14339" name="Rectangle 2"/>
          <p:cNvSpPr>
            <a:spLocks noGrp="1" noChangeArrowheads="1"/>
          </p:cNvSpPr>
          <p:nvPr>
            <p:ph type="title"/>
          </p:nvPr>
        </p:nvSpPr>
        <p:spPr>
          <a:xfrm>
            <a:off x="457200" y="274638"/>
            <a:ext cx="8229600" cy="924575"/>
          </a:xfrm>
        </p:spPr>
        <p:txBody>
          <a:bodyPr>
            <a:normAutofit/>
          </a:bodyPr>
          <a:lstStyle/>
          <a:p>
            <a:pPr eaLnBrk="1" hangingPunct="1"/>
            <a:r>
              <a:rPr lang="en-US" sz="3600" dirty="0" smtClean="0"/>
              <a:t>Fair Evaluation of Relevance Feedback</a:t>
            </a:r>
          </a:p>
        </p:txBody>
      </p:sp>
      <p:sp>
        <p:nvSpPr>
          <p:cNvPr id="14340" name="Rectangle 3"/>
          <p:cNvSpPr>
            <a:spLocks noGrp="1" noChangeArrowheads="1"/>
          </p:cNvSpPr>
          <p:nvPr>
            <p:ph type="body" idx="1"/>
          </p:nvPr>
        </p:nvSpPr>
        <p:spPr/>
        <p:txBody>
          <a:bodyPr>
            <a:noAutofit/>
          </a:bodyPr>
          <a:lstStyle/>
          <a:p>
            <a:pPr algn="just" eaLnBrk="1" hangingPunct="1"/>
            <a:r>
              <a:rPr lang="en-US" sz="2800" dirty="0" smtClean="0"/>
              <a:t>Remove from the corpus any documents for which feedback was provided.</a:t>
            </a:r>
          </a:p>
          <a:p>
            <a:pPr algn="just" eaLnBrk="1" hangingPunct="1"/>
            <a:r>
              <a:rPr lang="en-US" sz="2800" dirty="0" smtClean="0"/>
              <a:t>Measure recall/precision performance on the remaining </a:t>
            </a:r>
            <a:r>
              <a:rPr lang="en-US" sz="2800" i="1" dirty="0" smtClean="0"/>
              <a:t>residual collection</a:t>
            </a:r>
            <a:r>
              <a:rPr lang="en-US" sz="2800" dirty="0" smtClean="0"/>
              <a:t>.</a:t>
            </a:r>
          </a:p>
          <a:p>
            <a:pPr algn="just" eaLnBrk="1" hangingPunct="1"/>
            <a:r>
              <a:rPr lang="en-US" sz="2800" dirty="0" smtClean="0"/>
              <a:t>Compared to complete corpus, specific recall/precision numbers may decrease since relevant documents were removed.</a:t>
            </a:r>
          </a:p>
          <a:p>
            <a:pPr algn="just" eaLnBrk="1" hangingPunct="1"/>
            <a:r>
              <a:rPr lang="en-US" sz="2800" dirty="0" smtClean="0"/>
              <a:t>However, </a:t>
            </a:r>
            <a:r>
              <a:rPr lang="en-US" sz="2800" b="1" dirty="0" smtClean="0"/>
              <a:t>relative</a:t>
            </a:r>
            <a:r>
              <a:rPr lang="en-US" sz="2800" dirty="0" smtClean="0"/>
              <a:t> performance on the residual collection provides fair data on the effectiveness of relevance feedback.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miter lim="800000"/>
            <a:headEnd/>
            <a:tailEnd/>
          </a:ln>
        </p:spPr>
        <p:txBody>
          <a:bodyPr/>
          <a:lstStyle/>
          <a:p>
            <a:fld id="{8C116780-B93E-4187-A72C-87F640843330}" type="slidenum">
              <a:rPr lang="en-US" smtClean="0"/>
              <a:pPr/>
              <a:t>26</a:t>
            </a:fld>
            <a:endParaRPr lang="en-US" smtClean="0">
              <a:latin typeface="Times New Roman" pitchFamily="18" charset="0"/>
            </a:endParaRPr>
          </a:p>
        </p:txBody>
      </p:sp>
      <p:sp>
        <p:nvSpPr>
          <p:cNvPr id="15363" name="Rectangle 2"/>
          <p:cNvSpPr>
            <a:spLocks noGrp="1" noChangeArrowheads="1"/>
          </p:cNvSpPr>
          <p:nvPr>
            <p:ph type="title"/>
          </p:nvPr>
        </p:nvSpPr>
        <p:spPr/>
        <p:txBody>
          <a:bodyPr>
            <a:normAutofit fontScale="90000"/>
          </a:bodyPr>
          <a:lstStyle/>
          <a:p>
            <a:pPr eaLnBrk="1" hangingPunct="1"/>
            <a:r>
              <a:rPr lang="en-US" sz="3600" dirty="0" smtClean="0"/>
              <a:t>Why is Feedback Not Widely Used</a:t>
            </a:r>
          </a:p>
        </p:txBody>
      </p:sp>
      <p:sp>
        <p:nvSpPr>
          <p:cNvPr id="15364" name="Rectangle 3"/>
          <p:cNvSpPr>
            <a:spLocks noGrp="1" noChangeArrowheads="1"/>
          </p:cNvSpPr>
          <p:nvPr>
            <p:ph type="body" idx="1"/>
          </p:nvPr>
        </p:nvSpPr>
        <p:spPr/>
        <p:txBody>
          <a:bodyPr/>
          <a:lstStyle/>
          <a:p>
            <a:pPr eaLnBrk="1" hangingPunct="1"/>
            <a:r>
              <a:rPr lang="en-US" dirty="0" smtClean="0"/>
              <a:t>Users sometimes reluctant to provide explicit feedback.</a:t>
            </a:r>
          </a:p>
          <a:p>
            <a:pPr algn="just" eaLnBrk="1" hangingPunct="1"/>
            <a:r>
              <a:rPr lang="en-US" dirty="0" smtClean="0"/>
              <a:t>Results in long queries that require more computation to retrieve, and search engines process lots of queries and allow little time for each one.</a:t>
            </a:r>
          </a:p>
          <a:p>
            <a:pPr algn="just" eaLnBrk="1" hangingPunct="1"/>
            <a:r>
              <a:rPr lang="en-US" dirty="0" smtClean="0"/>
              <a:t>Makes it harder to understand why a particular document was retrieved.</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miter lim="800000"/>
            <a:headEnd/>
            <a:tailEnd/>
          </a:ln>
        </p:spPr>
        <p:txBody>
          <a:bodyPr/>
          <a:lstStyle/>
          <a:p>
            <a:fld id="{DC4545CF-57AE-4AE6-9C2F-755F7AB7C58D}" type="slidenum">
              <a:rPr lang="en-US" smtClean="0"/>
              <a:pPr/>
              <a:t>27</a:t>
            </a:fld>
            <a:endParaRPr lang="en-US" smtClean="0">
              <a:latin typeface="Times New Roman" pitchFamily="18" charset="0"/>
            </a:endParaRPr>
          </a:p>
        </p:txBody>
      </p:sp>
      <p:sp>
        <p:nvSpPr>
          <p:cNvPr id="16387" name="Rectangle 2"/>
          <p:cNvSpPr>
            <a:spLocks noGrp="1" noChangeArrowheads="1"/>
          </p:cNvSpPr>
          <p:nvPr>
            <p:ph type="title"/>
          </p:nvPr>
        </p:nvSpPr>
        <p:spPr/>
        <p:txBody>
          <a:bodyPr>
            <a:normAutofit fontScale="90000"/>
          </a:bodyPr>
          <a:lstStyle/>
          <a:p>
            <a:pPr eaLnBrk="1" hangingPunct="1"/>
            <a:r>
              <a:rPr lang="en-US" sz="3600" dirty="0" smtClean="0"/>
              <a:t>Pseudo Feedback</a:t>
            </a:r>
          </a:p>
        </p:txBody>
      </p:sp>
      <p:sp>
        <p:nvSpPr>
          <p:cNvPr id="16388" name="Rectangle 3"/>
          <p:cNvSpPr>
            <a:spLocks noGrp="1" noChangeArrowheads="1"/>
          </p:cNvSpPr>
          <p:nvPr>
            <p:ph type="body" idx="1"/>
          </p:nvPr>
        </p:nvSpPr>
        <p:spPr/>
        <p:txBody>
          <a:bodyPr>
            <a:normAutofit/>
          </a:bodyPr>
          <a:lstStyle/>
          <a:p>
            <a:pPr algn="just" eaLnBrk="1" hangingPunct="1"/>
            <a:r>
              <a:rPr lang="en-US" dirty="0" smtClean="0"/>
              <a:t>Use relevance feedback methods without explicit user input.</a:t>
            </a:r>
          </a:p>
          <a:p>
            <a:pPr algn="just" eaLnBrk="1" hangingPunct="1"/>
            <a:r>
              <a:rPr lang="en-US" dirty="0" smtClean="0"/>
              <a:t>Just </a:t>
            </a:r>
            <a:r>
              <a:rPr lang="en-US" b="1" dirty="0" smtClean="0"/>
              <a:t>assume</a:t>
            </a:r>
            <a:r>
              <a:rPr lang="en-US" dirty="0" smtClean="0"/>
              <a:t> the top </a:t>
            </a:r>
            <a:r>
              <a:rPr lang="en-US" i="1" dirty="0" smtClean="0"/>
              <a:t>m </a:t>
            </a:r>
            <a:r>
              <a:rPr lang="en-US" dirty="0" smtClean="0"/>
              <a:t>retrieved documents are relevant, and use them to reformulate the query.</a:t>
            </a:r>
          </a:p>
          <a:p>
            <a:pPr algn="just"/>
            <a:r>
              <a:rPr lang="en-US" dirty="0" smtClean="0"/>
              <a:t>Allows for query expansion that includes terms that are correlated with the query terms. </a:t>
            </a:r>
          </a:p>
          <a:p>
            <a:pPr algn="just"/>
            <a:r>
              <a:rPr lang="en-US" dirty="0" smtClean="0"/>
              <a:t>Found to improve performance on TREC competition ad-hoc retrieval task.</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9624"/>
          </a:xfrm>
        </p:spPr>
        <p:txBody>
          <a:bodyPr/>
          <a:lstStyle/>
          <a:p>
            <a:r>
              <a:rPr lang="en-US" dirty="0" smtClean="0"/>
              <a:t>Global Methods</a:t>
            </a:r>
            <a:endParaRPr lang="en-US" dirty="0"/>
          </a:p>
        </p:txBody>
      </p:sp>
      <p:sp>
        <p:nvSpPr>
          <p:cNvPr id="3" name="Content Placeholder 2"/>
          <p:cNvSpPr>
            <a:spLocks noGrp="1"/>
          </p:cNvSpPr>
          <p:nvPr>
            <p:ph idx="1"/>
          </p:nvPr>
        </p:nvSpPr>
        <p:spPr>
          <a:xfrm>
            <a:off x="457200" y="1873770"/>
            <a:ext cx="8229600" cy="4252393"/>
          </a:xfrm>
        </p:spPr>
        <p:txBody>
          <a:bodyPr/>
          <a:lstStyle/>
          <a:p>
            <a:pPr algn="just"/>
            <a:r>
              <a:rPr lang="en-US" dirty="0" smtClean="0"/>
              <a:t>Global methods are independent of  the query and results returned from it.</a:t>
            </a:r>
          </a:p>
          <a:p>
            <a:pPr lvl="1" algn="just">
              <a:buFont typeface="Arial" pitchFamily="34" charset="0"/>
              <a:buChar char="•"/>
            </a:pPr>
            <a:r>
              <a:rPr lang="en-US" sz="3200" dirty="0" smtClean="0"/>
              <a:t>Thesaurus or </a:t>
            </a:r>
            <a:r>
              <a:rPr lang="en-US" sz="3200" dirty="0" err="1" smtClean="0"/>
              <a:t>WordNet</a:t>
            </a:r>
            <a:endParaRPr lang="en-US" sz="3200" dirty="0" smtClean="0"/>
          </a:p>
          <a:p>
            <a:pPr lvl="1" algn="just">
              <a:buFont typeface="Arial" pitchFamily="34" charset="0"/>
              <a:buChar char="•"/>
            </a:pPr>
            <a:r>
              <a:rPr lang="en-US" sz="3200" dirty="0" smtClean="0"/>
              <a:t>Concept Clouds.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miter lim="800000"/>
            <a:headEnd/>
            <a:tailEnd/>
          </a:ln>
        </p:spPr>
        <p:txBody>
          <a:bodyPr/>
          <a:lstStyle/>
          <a:p>
            <a:fld id="{FEDA699F-1472-42AF-BA73-3966BAC0C203}" type="slidenum">
              <a:rPr lang="en-US" smtClean="0"/>
              <a:pPr/>
              <a:t>29</a:t>
            </a:fld>
            <a:endParaRPr lang="en-US" smtClean="0">
              <a:latin typeface="Times New Roman" pitchFamily="18" charset="0"/>
            </a:endParaRPr>
          </a:p>
        </p:txBody>
      </p:sp>
      <p:sp>
        <p:nvSpPr>
          <p:cNvPr id="19459" name="Rectangle 2"/>
          <p:cNvSpPr>
            <a:spLocks noGrp="1" noChangeArrowheads="1"/>
          </p:cNvSpPr>
          <p:nvPr>
            <p:ph type="title"/>
          </p:nvPr>
        </p:nvSpPr>
        <p:spPr/>
        <p:txBody>
          <a:bodyPr/>
          <a:lstStyle/>
          <a:p>
            <a:pPr eaLnBrk="1" hangingPunct="1"/>
            <a:r>
              <a:rPr lang="en-US" smtClean="0"/>
              <a:t>Thesaurus</a:t>
            </a:r>
          </a:p>
        </p:txBody>
      </p:sp>
      <p:sp>
        <p:nvSpPr>
          <p:cNvPr id="19460" name="Rectangle 3"/>
          <p:cNvSpPr>
            <a:spLocks noGrp="1" noChangeArrowheads="1"/>
          </p:cNvSpPr>
          <p:nvPr>
            <p:ph type="body" idx="1"/>
          </p:nvPr>
        </p:nvSpPr>
        <p:spPr>
          <a:xfrm>
            <a:off x="685800" y="1371600"/>
            <a:ext cx="7924800" cy="4687888"/>
          </a:xfrm>
        </p:spPr>
        <p:txBody>
          <a:bodyPr/>
          <a:lstStyle/>
          <a:p>
            <a:pPr algn="just" eaLnBrk="1" hangingPunct="1"/>
            <a:r>
              <a:rPr lang="en-US" dirty="0" smtClean="0"/>
              <a:t>A thesaurus provides information on synonyms and semantically related words and phrases.</a:t>
            </a:r>
          </a:p>
          <a:p>
            <a:pPr eaLnBrk="1" hangingPunct="1"/>
            <a:r>
              <a:rPr lang="en-US" dirty="0" smtClean="0"/>
              <a:t>Example:</a:t>
            </a:r>
          </a:p>
          <a:p>
            <a:pPr eaLnBrk="1" hangingPunct="1">
              <a:buFontTx/>
              <a:buNone/>
            </a:pPr>
            <a:r>
              <a:rPr lang="en-US" dirty="0" smtClean="0"/>
              <a:t>    </a:t>
            </a:r>
            <a:r>
              <a:rPr lang="en-US" sz="2400" dirty="0" smtClean="0">
                <a:latin typeface="Courier New" pitchFamily="49" charset="0"/>
              </a:rPr>
              <a:t>physician </a:t>
            </a:r>
          </a:p>
          <a:p>
            <a:pPr eaLnBrk="1" hangingPunct="1">
              <a:buFontTx/>
              <a:buNone/>
            </a:pPr>
            <a:r>
              <a:rPr lang="en-US" sz="2400" dirty="0" smtClean="0">
                <a:latin typeface="Courier New" pitchFamily="49" charset="0"/>
              </a:rPr>
              <a:t>    </a:t>
            </a:r>
            <a:r>
              <a:rPr lang="en-US" sz="2400" dirty="0" err="1" smtClean="0">
                <a:latin typeface="Courier New" pitchFamily="49" charset="0"/>
              </a:rPr>
              <a:t>syn</a:t>
            </a:r>
            <a:r>
              <a:rPr lang="en-US" sz="2400" dirty="0" smtClean="0">
                <a:latin typeface="Courier New" pitchFamily="49" charset="0"/>
              </a:rPr>
              <a:t>: ||croaker, doc, doctor, MD, medical, </a:t>
            </a:r>
            <a:r>
              <a:rPr lang="en-US" sz="2400" dirty="0" err="1" smtClean="0">
                <a:latin typeface="Courier New" pitchFamily="49" charset="0"/>
              </a:rPr>
              <a:t>mediciner</a:t>
            </a:r>
            <a:r>
              <a:rPr lang="en-US" sz="2400" dirty="0" smtClean="0">
                <a:latin typeface="Courier New" pitchFamily="49" charset="0"/>
              </a:rPr>
              <a:t>, medico</a:t>
            </a:r>
          </a:p>
          <a:p>
            <a:pPr eaLnBrk="1" hangingPunct="1">
              <a:buFontTx/>
              <a:buNone/>
            </a:pPr>
            <a:r>
              <a:rPr lang="en-US" sz="2400" dirty="0" smtClean="0">
                <a:latin typeface="Courier New" pitchFamily="49" charset="0"/>
              </a:rPr>
              <a:t>    </a:t>
            </a:r>
            <a:r>
              <a:rPr lang="en-US" sz="2400" dirty="0" err="1" smtClean="0">
                <a:latin typeface="Courier New" pitchFamily="49" charset="0"/>
              </a:rPr>
              <a:t>rel</a:t>
            </a:r>
            <a:r>
              <a:rPr lang="en-US" sz="2400" dirty="0" smtClean="0">
                <a:latin typeface="Courier New" pitchFamily="49" charset="0"/>
              </a:rPr>
              <a:t>: medic, general practitioner, surgeon, </a:t>
            </a:r>
          </a:p>
          <a:p>
            <a:pPr lvl="1" eaLnBrk="1" hangingPunct="1"/>
            <a:endParaRPr lang="en-US" sz="2400" dirty="0" smtClean="0">
              <a:latin typeface="Courier New" pitchFamily="49" charset="0"/>
            </a:endParaRPr>
          </a:p>
        </p:txBody>
      </p:sp>
      <p:graphicFrame>
        <p:nvGraphicFramePr>
          <p:cNvPr id="19461" name="Object 4"/>
          <p:cNvGraphicFramePr>
            <a:graphicFrameLocks noChangeAspect="1"/>
          </p:cNvGraphicFramePr>
          <p:nvPr/>
        </p:nvGraphicFramePr>
        <p:xfrm>
          <a:off x="4514850" y="3321050"/>
          <a:ext cx="114300" cy="215900"/>
        </p:xfrm>
        <a:graphic>
          <a:graphicData uri="http://schemas.openxmlformats.org/presentationml/2006/ole">
            <p:oleObj spid="_x0000_s4098" name="Equation" r:id="rId3" imgW="114151" imgH="215619"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basic notation</a:t>
            </a:r>
          </a:p>
        </p:txBody>
      </p:sp>
      <p:sp>
        <p:nvSpPr>
          <p:cNvPr id="9219" name="Text Box 3"/>
          <p:cNvSpPr txBox="1">
            <a:spLocks noChangeArrowheads="1"/>
          </p:cNvSpPr>
          <p:nvPr/>
        </p:nvSpPr>
        <p:spPr bwMode="auto">
          <a:xfrm>
            <a:off x="685800" y="1219200"/>
            <a:ext cx="7848600" cy="2595563"/>
          </a:xfrm>
          <a:prstGeom prst="rect">
            <a:avLst/>
          </a:prstGeom>
          <a:noFill/>
          <a:ln w="12700">
            <a:noFill/>
            <a:miter lim="800000"/>
            <a:headEnd type="none" w="sm" len="sm"/>
            <a:tailEnd type="none" w="sm" len="sm"/>
          </a:ln>
        </p:spPr>
        <p:txBody>
          <a:bodyPr>
            <a:spAutoFit/>
          </a:bodyPr>
          <a:lstStyle/>
          <a:p>
            <a:pPr>
              <a:lnSpc>
                <a:spcPct val="125000"/>
              </a:lnSpc>
              <a:spcBef>
                <a:spcPct val="50000"/>
              </a:spcBef>
            </a:pPr>
            <a:r>
              <a:rPr lang="en-US">
                <a:latin typeface="Arial" charset="0"/>
              </a:rPr>
              <a:t>Given a list of </a:t>
            </a:r>
            <a:r>
              <a:rPr lang="en-US" i="1">
                <a:latin typeface="Arial" charset="0"/>
              </a:rPr>
              <a:t>m</a:t>
            </a:r>
            <a:r>
              <a:rPr lang="en-US">
                <a:latin typeface="Arial" charset="0"/>
              </a:rPr>
              <a:t> documents, D, and a list of </a:t>
            </a:r>
            <a:r>
              <a:rPr lang="en-US" i="1">
                <a:latin typeface="Arial" charset="0"/>
              </a:rPr>
              <a:t>n</a:t>
            </a:r>
            <a:r>
              <a:rPr lang="en-US">
                <a:latin typeface="Arial" charset="0"/>
              </a:rPr>
              <a:t> index terms, T, we define </a:t>
            </a:r>
            <a:r>
              <a:rPr lang="en-US" i="1">
                <a:latin typeface="Arial" charset="0"/>
              </a:rPr>
              <a:t>w</a:t>
            </a:r>
            <a:r>
              <a:rPr lang="en-US" i="1" baseline="-15000">
                <a:latin typeface="Arial" charset="0"/>
              </a:rPr>
              <a:t>i,j</a:t>
            </a:r>
            <a:r>
              <a:rPr lang="en-US">
                <a:latin typeface="Arial" charset="0"/>
              </a:rPr>
              <a:t> </a:t>
            </a:r>
            <a:r>
              <a:rPr lang="en-US">
                <a:latin typeface="Arial" charset="0"/>
                <a:sym typeface="Lucida Bright Math Symbol" pitchFamily="2" charset="2"/>
              </a:rPr>
              <a:t></a:t>
            </a:r>
            <a:r>
              <a:rPr lang="en-US">
                <a:latin typeface="Arial" charset="0"/>
              </a:rPr>
              <a:t> 0 to be a weight associated with the </a:t>
            </a:r>
            <a:r>
              <a:rPr lang="en-US" i="1">
                <a:latin typeface="Arial" charset="0"/>
              </a:rPr>
              <a:t>i</a:t>
            </a:r>
            <a:r>
              <a:rPr lang="en-US" i="1" baseline="30000">
                <a:latin typeface="Arial" charset="0"/>
              </a:rPr>
              <a:t>th</a:t>
            </a:r>
            <a:r>
              <a:rPr lang="en-US">
                <a:latin typeface="Arial" charset="0"/>
              </a:rPr>
              <a:t> keyword and the </a:t>
            </a:r>
            <a:r>
              <a:rPr lang="en-US" i="1">
                <a:latin typeface="Arial" charset="0"/>
              </a:rPr>
              <a:t>j</a:t>
            </a:r>
            <a:r>
              <a:rPr lang="en-US" i="1" baseline="30000">
                <a:latin typeface="Arial" charset="0"/>
              </a:rPr>
              <a:t>th</a:t>
            </a:r>
            <a:r>
              <a:rPr lang="en-US">
                <a:latin typeface="Arial" charset="0"/>
              </a:rPr>
              <a:t> document.</a:t>
            </a:r>
          </a:p>
          <a:p>
            <a:pPr>
              <a:lnSpc>
                <a:spcPct val="130000"/>
              </a:lnSpc>
              <a:spcBef>
                <a:spcPct val="50000"/>
              </a:spcBef>
            </a:pPr>
            <a:r>
              <a:rPr lang="en-US">
                <a:latin typeface="Arial" charset="0"/>
              </a:rPr>
              <a:t>For the </a:t>
            </a:r>
            <a:r>
              <a:rPr lang="en-US" i="1">
                <a:latin typeface="Arial" charset="0"/>
              </a:rPr>
              <a:t>j</a:t>
            </a:r>
            <a:r>
              <a:rPr lang="en-US" i="1" baseline="30000">
                <a:latin typeface="Arial" charset="0"/>
              </a:rPr>
              <a:t>th</a:t>
            </a:r>
            <a:r>
              <a:rPr lang="en-US">
                <a:latin typeface="Arial" charset="0"/>
              </a:rPr>
              <a:t> document, we define an index term vector, </a:t>
            </a:r>
            <a:r>
              <a:rPr lang="en-US" i="1" u="sng">
                <a:latin typeface="Arial" charset="0"/>
              </a:rPr>
              <a:t>d</a:t>
            </a:r>
            <a:r>
              <a:rPr lang="en-US" i="1" baseline="-15000">
                <a:latin typeface="Arial" charset="0"/>
              </a:rPr>
              <a:t>j </a:t>
            </a:r>
            <a:r>
              <a:rPr lang="en-US" i="1">
                <a:latin typeface="Arial" charset="0"/>
              </a:rPr>
              <a:t>:</a:t>
            </a:r>
          </a:p>
          <a:p>
            <a:pPr>
              <a:lnSpc>
                <a:spcPct val="130000"/>
              </a:lnSpc>
            </a:pPr>
            <a:r>
              <a:rPr lang="en-US" i="1" u="sng">
                <a:latin typeface="Arial" charset="0"/>
              </a:rPr>
              <a:t>d</a:t>
            </a:r>
            <a:r>
              <a:rPr lang="en-US" i="1" baseline="-15000">
                <a:latin typeface="Arial" charset="0"/>
              </a:rPr>
              <a:t>j </a:t>
            </a:r>
            <a:r>
              <a:rPr lang="en-US" i="1">
                <a:latin typeface="Arial" charset="0"/>
              </a:rPr>
              <a:t>= (w</a:t>
            </a:r>
            <a:r>
              <a:rPr lang="en-US" i="1" baseline="-15000">
                <a:latin typeface="Arial" charset="0"/>
              </a:rPr>
              <a:t>1,j</a:t>
            </a:r>
            <a:r>
              <a:rPr lang="en-US">
                <a:latin typeface="Arial" charset="0"/>
              </a:rPr>
              <a:t> , </a:t>
            </a:r>
            <a:r>
              <a:rPr lang="en-US" i="1">
                <a:latin typeface="Arial" charset="0"/>
              </a:rPr>
              <a:t>w</a:t>
            </a:r>
            <a:r>
              <a:rPr lang="en-US" i="1" baseline="-15000">
                <a:latin typeface="Arial" charset="0"/>
              </a:rPr>
              <a:t>2,j</a:t>
            </a:r>
            <a:r>
              <a:rPr lang="en-US">
                <a:latin typeface="Arial" charset="0"/>
              </a:rPr>
              <a:t> , …., </a:t>
            </a:r>
            <a:r>
              <a:rPr lang="en-US" i="1">
                <a:latin typeface="Arial" charset="0"/>
              </a:rPr>
              <a:t>w</a:t>
            </a:r>
            <a:r>
              <a:rPr lang="en-US" i="1" baseline="-15000">
                <a:latin typeface="Arial" charset="0"/>
              </a:rPr>
              <a:t>n,j</a:t>
            </a:r>
            <a:r>
              <a:rPr lang="en-US">
                <a:latin typeface="Arial" charset="0"/>
              </a:rPr>
              <a:t> )</a:t>
            </a:r>
            <a:endParaRPr lang="en-US">
              <a:latin typeface="Comic Sans MS" pitchFamily="66" charset="0"/>
            </a:endParaRPr>
          </a:p>
        </p:txBody>
      </p:sp>
      <p:sp>
        <p:nvSpPr>
          <p:cNvPr id="12292" name="Text Box 4"/>
          <p:cNvSpPr txBox="1">
            <a:spLocks noChangeArrowheads="1"/>
          </p:cNvSpPr>
          <p:nvPr/>
        </p:nvSpPr>
        <p:spPr bwMode="auto">
          <a:xfrm>
            <a:off x="685800" y="3962400"/>
            <a:ext cx="7543800" cy="2225675"/>
          </a:xfrm>
          <a:prstGeom prst="rect">
            <a:avLst/>
          </a:prstGeom>
          <a:noFill/>
          <a:ln w="12700">
            <a:noFill/>
            <a:miter lim="800000"/>
            <a:headEnd type="none" w="sm" len="sm"/>
            <a:tailEnd type="none" w="sm" len="sm"/>
          </a:ln>
        </p:spPr>
        <p:txBody>
          <a:bodyPr>
            <a:spAutoFit/>
          </a:bodyPr>
          <a:lstStyle/>
          <a:p>
            <a:pPr>
              <a:spcBef>
                <a:spcPct val="50000"/>
              </a:spcBef>
            </a:pPr>
            <a:r>
              <a:rPr lang="en-US" sz="2000" dirty="0">
                <a:solidFill>
                  <a:srgbClr val="3333CC"/>
                </a:solidFill>
                <a:latin typeface="Comic Sans MS" pitchFamily="66" charset="0"/>
              </a:rPr>
              <a:t>For example:  D = { d1, d2, d3},  </a:t>
            </a:r>
          </a:p>
          <a:p>
            <a:pPr>
              <a:spcBef>
                <a:spcPct val="50000"/>
              </a:spcBef>
            </a:pPr>
            <a:r>
              <a:rPr lang="en-US" sz="2000" dirty="0">
                <a:solidFill>
                  <a:srgbClr val="3333CC"/>
                </a:solidFill>
                <a:latin typeface="Comic Sans MS" pitchFamily="66" charset="0"/>
              </a:rPr>
              <a:t>T = {pudding, jam, traffic, lane, treacle}</a:t>
            </a:r>
          </a:p>
          <a:p>
            <a:pPr>
              <a:spcBef>
                <a:spcPct val="50000"/>
              </a:spcBef>
            </a:pPr>
            <a:r>
              <a:rPr lang="en-US" sz="2000" i="1" u="sng" dirty="0">
                <a:solidFill>
                  <a:srgbClr val="3333CC"/>
                </a:solidFill>
                <a:latin typeface="Comic Sans MS" pitchFamily="66" charset="0"/>
              </a:rPr>
              <a:t>d</a:t>
            </a:r>
            <a:r>
              <a:rPr lang="en-US" sz="2000" i="1" baseline="-15000" dirty="0">
                <a:solidFill>
                  <a:srgbClr val="3333CC"/>
                </a:solidFill>
                <a:latin typeface="Comic Sans MS" pitchFamily="66" charset="0"/>
              </a:rPr>
              <a:t>1 </a:t>
            </a:r>
            <a:r>
              <a:rPr lang="en-US" sz="2000" i="1" dirty="0">
                <a:solidFill>
                  <a:srgbClr val="3333CC"/>
                </a:solidFill>
                <a:latin typeface="Comic Sans MS" pitchFamily="66" charset="0"/>
              </a:rPr>
              <a:t>= (1, 1, 0, 0, 0), </a:t>
            </a:r>
          </a:p>
          <a:p>
            <a:pPr>
              <a:spcBef>
                <a:spcPct val="50000"/>
              </a:spcBef>
            </a:pPr>
            <a:r>
              <a:rPr lang="en-US" sz="2000" i="1" u="sng" dirty="0">
                <a:solidFill>
                  <a:srgbClr val="3333CC"/>
                </a:solidFill>
                <a:latin typeface="Comic Sans MS" pitchFamily="66" charset="0"/>
              </a:rPr>
              <a:t>d</a:t>
            </a:r>
            <a:r>
              <a:rPr lang="en-US" sz="2000" i="1" baseline="-15000" dirty="0">
                <a:solidFill>
                  <a:srgbClr val="3333CC"/>
                </a:solidFill>
                <a:latin typeface="Comic Sans MS" pitchFamily="66" charset="0"/>
              </a:rPr>
              <a:t>2 </a:t>
            </a:r>
            <a:r>
              <a:rPr lang="en-US" sz="2000" i="1" dirty="0">
                <a:solidFill>
                  <a:srgbClr val="3333CC"/>
                </a:solidFill>
                <a:latin typeface="Comic Sans MS" pitchFamily="66" charset="0"/>
              </a:rPr>
              <a:t>= (0, 0, 1, 1, 0), </a:t>
            </a:r>
          </a:p>
          <a:p>
            <a:pPr>
              <a:spcBef>
                <a:spcPct val="50000"/>
              </a:spcBef>
            </a:pPr>
            <a:r>
              <a:rPr lang="en-US" sz="2000" i="1" u="sng" dirty="0">
                <a:solidFill>
                  <a:srgbClr val="3333CC"/>
                </a:solidFill>
                <a:latin typeface="Comic Sans MS" pitchFamily="66" charset="0"/>
              </a:rPr>
              <a:t>d</a:t>
            </a:r>
            <a:r>
              <a:rPr lang="en-US" sz="2000" i="1" baseline="-15000" dirty="0">
                <a:solidFill>
                  <a:srgbClr val="3333CC"/>
                </a:solidFill>
                <a:latin typeface="Comic Sans MS" pitchFamily="66" charset="0"/>
              </a:rPr>
              <a:t>3 </a:t>
            </a:r>
            <a:r>
              <a:rPr lang="en-US" sz="2000" i="1" dirty="0">
                <a:solidFill>
                  <a:srgbClr val="3333CC"/>
                </a:solidFill>
                <a:latin typeface="Comic Sans MS" pitchFamily="66" charset="0"/>
              </a:rPr>
              <a:t>= (1, 1, 1, 1, 0)</a:t>
            </a:r>
          </a:p>
        </p:txBody>
      </p:sp>
      <p:sp>
        <p:nvSpPr>
          <p:cNvPr id="12293" name="AutoShape 5"/>
          <p:cNvSpPr>
            <a:spLocks/>
          </p:cNvSpPr>
          <p:nvPr/>
        </p:nvSpPr>
        <p:spPr bwMode="auto">
          <a:xfrm>
            <a:off x="5195888" y="3911600"/>
            <a:ext cx="3622675" cy="469900"/>
          </a:xfrm>
          <a:prstGeom prst="borderCallout1">
            <a:avLst>
              <a:gd name="adj1" fmla="val 24324"/>
              <a:gd name="adj2" fmla="val -2102"/>
              <a:gd name="adj3" fmla="val 247972"/>
              <a:gd name="adj4" fmla="val -64287"/>
            </a:avLst>
          </a:prstGeom>
          <a:solidFill>
            <a:schemeClr val="bg1"/>
          </a:solidFill>
          <a:ln w="12700">
            <a:solidFill>
              <a:srgbClr val="FF5050"/>
            </a:solidFill>
            <a:miter lim="800000"/>
            <a:headEnd type="none" w="sm" len="sm"/>
            <a:tailEnd type="none" w="sm" len="sm"/>
          </a:ln>
        </p:spPr>
        <p:txBody>
          <a:bodyPr>
            <a:spAutoFit/>
          </a:bodyPr>
          <a:lstStyle/>
          <a:p>
            <a:r>
              <a:rPr lang="en-US">
                <a:solidFill>
                  <a:srgbClr val="A00000"/>
                </a:solidFill>
              </a:rPr>
              <a:t>Recipe for jam pudding</a:t>
            </a:r>
          </a:p>
        </p:txBody>
      </p:sp>
      <p:sp>
        <p:nvSpPr>
          <p:cNvPr id="12294" name="AutoShape 6"/>
          <p:cNvSpPr>
            <a:spLocks/>
          </p:cNvSpPr>
          <p:nvPr/>
        </p:nvSpPr>
        <p:spPr bwMode="auto">
          <a:xfrm>
            <a:off x="5181600" y="5105400"/>
            <a:ext cx="3622675" cy="469900"/>
          </a:xfrm>
          <a:prstGeom prst="borderCallout1">
            <a:avLst>
              <a:gd name="adj1" fmla="val 24324"/>
              <a:gd name="adj2" fmla="val -2102"/>
              <a:gd name="adj3" fmla="val 86486"/>
              <a:gd name="adj4" fmla="val -63935"/>
            </a:avLst>
          </a:prstGeom>
          <a:noFill/>
          <a:ln w="12700">
            <a:solidFill>
              <a:srgbClr val="FF5050"/>
            </a:solidFill>
            <a:miter lim="800000"/>
            <a:headEnd type="none" w="sm" len="sm"/>
            <a:tailEnd type="none" w="sm" len="sm"/>
          </a:ln>
        </p:spPr>
        <p:txBody>
          <a:bodyPr>
            <a:spAutoFit/>
          </a:bodyPr>
          <a:lstStyle/>
          <a:p>
            <a:r>
              <a:rPr lang="en-US">
                <a:solidFill>
                  <a:srgbClr val="A00000"/>
                </a:solidFill>
              </a:rPr>
              <a:t>DoT report on traffic lanes</a:t>
            </a:r>
          </a:p>
        </p:txBody>
      </p:sp>
      <p:sp>
        <p:nvSpPr>
          <p:cNvPr id="12295" name="AutoShape 7"/>
          <p:cNvSpPr>
            <a:spLocks/>
          </p:cNvSpPr>
          <p:nvPr/>
        </p:nvSpPr>
        <p:spPr bwMode="auto">
          <a:xfrm>
            <a:off x="3429000" y="5715000"/>
            <a:ext cx="5375275" cy="469900"/>
          </a:xfrm>
          <a:prstGeom prst="borderCallout1">
            <a:avLst>
              <a:gd name="adj1" fmla="val 24324"/>
              <a:gd name="adj2" fmla="val -1417"/>
              <a:gd name="adj3" fmla="val 52366"/>
              <a:gd name="adj4" fmla="val -12759"/>
            </a:avLst>
          </a:prstGeom>
          <a:noFill/>
          <a:ln w="12700">
            <a:solidFill>
              <a:srgbClr val="FF5050"/>
            </a:solidFill>
            <a:miter lim="800000"/>
            <a:headEnd type="none" w="sm" len="sm"/>
            <a:tailEnd type="none" w="sm" len="sm"/>
          </a:ln>
        </p:spPr>
        <p:txBody>
          <a:bodyPr>
            <a:spAutoFit/>
          </a:bodyPr>
          <a:lstStyle/>
          <a:p>
            <a:r>
              <a:rPr lang="en-US">
                <a:solidFill>
                  <a:srgbClr val="A00000"/>
                </a:solidFill>
              </a:rPr>
              <a:t>Radio item on traffic jam in Pudding Lane </a:t>
            </a:r>
          </a:p>
        </p:txBody>
      </p:sp>
      <p:grpSp>
        <p:nvGrpSpPr>
          <p:cNvPr id="2" name="Group 11"/>
          <p:cNvGrpSpPr>
            <a:grpSpLocks/>
          </p:cNvGrpSpPr>
          <p:nvPr/>
        </p:nvGrpSpPr>
        <p:grpSpPr bwMode="auto">
          <a:xfrm>
            <a:off x="3357563" y="3643313"/>
            <a:ext cx="5591175" cy="2600325"/>
            <a:chOff x="2115" y="2295"/>
            <a:chExt cx="3522" cy="1638"/>
          </a:xfrm>
        </p:grpSpPr>
        <p:sp>
          <p:nvSpPr>
            <p:cNvPr id="9225" name="Rectangle 8"/>
            <p:cNvSpPr>
              <a:spLocks noChangeArrowheads="1"/>
            </p:cNvSpPr>
            <p:nvPr/>
          </p:nvSpPr>
          <p:spPr bwMode="auto">
            <a:xfrm>
              <a:off x="3182" y="2295"/>
              <a:ext cx="2417" cy="519"/>
            </a:xfrm>
            <a:prstGeom prst="rect">
              <a:avLst/>
            </a:prstGeom>
            <a:solidFill>
              <a:schemeClr val="bg1"/>
            </a:solidFill>
            <a:ln w="12700">
              <a:noFill/>
              <a:miter lim="800000"/>
              <a:headEnd type="none" w="sm" len="sm"/>
              <a:tailEnd type="none" w="sm" len="sm"/>
            </a:ln>
          </p:spPr>
          <p:txBody>
            <a:bodyPr wrap="none" anchor="ctr"/>
            <a:lstStyle/>
            <a:p>
              <a:endParaRPr lang="en-GB"/>
            </a:p>
          </p:txBody>
        </p:sp>
        <p:sp>
          <p:nvSpPr>
            <p:cNvPr id="9226" name="Rectangle 9"/>
            <p:cNvSpPr>
              <a:spLocks noChangeArrowheads="1"/>
            </p:cNvSpPr>
            <p:nvPr/>
          </p:nvSpPr>
          <p:spPr bwMode="auto">
            <a:xfrm>
              <a:off x="3184" y="3166"/>
              <a:ext cx="2417" cy="519"/>
            </a:xfrm>
            <a:prstGeom prst="rect">
              <a:avLst/>
            </a:prstGeom>
            <a:solidFill>
              <a:schemeClr val="bg1"/>
            </a:solidFill>
            <a:ln w="12700">
              <a:noFill/>
              <a:miter lim="800000"/>
              <a:headEnd type="none" w="sm" len="sm"/>
              <a:tailEnd type="none" w="sm" len="sm"/>
            </a:ln>
          </p:spPr>
          <p:txBody>
            <a:bodyPr wrap="none" anchor="ctr"/>
            <a:lstStyle/>
            <a:p>
              <a:endParaRPr lang="en-GB"/>
            </a:p>
          </p:txBody>
        </p:sp>
        <p:sp>
          <p:nvSpPr>
            <p:cNvPr id="9227" name="Rectangle 10"/>
            <p:cNvSpPr>
              <a:spLocks noChangeArrowheads="1"/>
            </p:cNvSpPr>
            <p:nvPr/>
          </p:nvSpPr>
          <p:spPr bwMode="auto">
            <a:xfrm>
              <a:off x="2115" y="3509"/>
              <a:ext cx="3522" cy="424"/>
            </a:xfrm>
            <a:prstGeom prst="rect">
              <a:avLst/>
            </a:prstGeom>
            <a:solidFill>
              <a:schemeClr val="bg1"/>
            </a:solidFill>
            <a:ln w="12700">
              <a:noFill/>
              <a:miter lim="800000"/>
              <a:headEnd type="none" w="sm" len="sm"/>
              <a:tailEnd type="none" w="sm" len="sm"/>
            </a:ln>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subTnLst>
                                    <p:set>
                                      <p:cBhvr override="childStyle">
                                        <p:cTn dur="1" fill="hold" display="0" masterRel="sameClick" afterEffect="1">
                                          <p:stCondLst>
                                            <p:cond evt="end" delay="0">
                                              <p:tn val="37"/>
                                            </p:cond>
                                          </p:stCondLst>
                                        </p:cTn>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P spid="12293" grpId="0" animBg="1" autoUpdateAnimBg="0"/>
      <p:bldP spid="12294" grpId="0" animBg="1" autoUpdateAnimBg="0"/>
      <p:bldP spid="1229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miter lim="800000"/>
            <a:headEnd/>
            <a:tailEnd/>
          </a:ln>
        </p:spPr>
        <p:txBody>
          <a:bodyPr/>
          <a:lstStyle/>
          <a:p>
            <a:fld id="{14151147-677C-4FAD-99E3-38DB1287765E}" type="slidenum">
              <a:rPr lang="en-US" smtClean="0"/>
              <a:pPr/>
              <a:t>30</a:t>
            </a:fld>
            <a:endParaRPr lang="en-US" smtClean="0">
              <a:latin typeface="Times New Roman" pitchFamily="18" charset="0"/>
            </a:endParaRPr>
          </a:p>
        </p:txBody>
      </p:sp>
      <p:sp>
        <p:nvSpPr>
          <p:cNvPr id="20483" name="Rectangle 2"/>
          <p:cNvSpPr>
            <a:spLocks noGrp="1" noChangeArrowheads="1"/>
          </p:cNvSpPr>
          <p:nvPr>
            <p:ph type="title"/>
          </p:nvPr>
        </p:nvSpPr>
        <p:spPr>
          <a:xfrm>
            <a:off x="457200" y="274638"/>
            <a:ext cx="8229600" cy="864614"/>
          </a:xfrm>
        </p:spPr>
        <p:txBody>
          <a:bodyPr>
            <a:normAutofit/>
          </a:bodyPr>
          <a:lstStyle/>
          <a:p>
            <a:pPr eaLnBrk="1" hangingPunct="1"/>
            <a:r>
              <a:rPr lang="en-US" sz="4000" dirty="0" smtClean="0"/>
              <a:t>Thesaurus-based Query Expansion</a:t>
            </a:r>
          </a:p>
        </p:txBody>
      </p:sp>
      <p:sp>
        <p:nvSpPr>
          <p:cNvPr id="20484" name="Rectangle 3"/>
          <p:cNvSpPr>
            <a:spLocks noGrp="1" noChangeArrowheads="1"/>
          </p:cNvSpPr>
          <p:nvPr>
            <p:ph type="body" idx="1"/>
          </p:nvPr>
        </p:nvSpPr>
        <p:spPr>
          <a:xfrm>
            <a:off x="457200" y="1600200"/>
            <a:ext cx="8229600" cy="4815590"/>
          </a:xfrm>
        </p:spPr>
        <p:txBody>
          <a:bodyPr/>
          <a:lstStyle/>
          <a:p>
            <a:pPr algn="just" eaLnBrk="1" hangingPunct="1"/>
            <a:r>
              <a:rPr lang="en-US" sz="2800" dirty="0" smtClean="0"/>
              <a:t>For each term, </a:t>
            </a:r>
            <a:r>
              <a:rPr lang="en-US" sz="2800" i="1" dirty="0" smtClean="0"/>
              <a:t>t</a:t>
            </a:r>
            <a:r>
              <a:rPr lang="en-US" sz="2800" dirty="0" smtClean="0"/>
              <a:t>, in a query, expand the query with synonyms and related words of </a:t>
            </a:r>
            <a:r>
              <a:rPr lang="en-US" sz="2800" i="1" dirty="0" smtClean="0"/>
              <a:t>t</a:t>
            </a:r>
            <a:r>
              <a:rPr lang="en-US" sz="2800" dirty="0" smtClean="0"/>
              <a:t> from the thesaurus.</a:t>
            </a:r>
          </a:p>
          <a:p>
            <a:pPr algn="just" eaLnBrk="1" hangingPunct="1"/>
            <a:r>
              <a:rPr lang="en-US" sz="2800" dirty="0" smtClean="0"/>
              <a:t>May weight added terms less than original query terms.</a:t>
            </a:r>
          </a:p>
          <a:p>
            <a:pPr algn="just" eaLnBrk="1" hangingPunct="1"/>
            <a:r>
              <a:rPr lang="en-US" sz="2800" dirty="0" smtClean="0"/>
              <a:t>Generally increases recall.</a:t>
            </a:r>
          </a:p>
          <a:p>
            <a:pPr algn="just" eaLnBrk="1" hangingPunct="1"/>
            <a:r>
              <a:rPr lang="en-US" sz="2800" dirty="0" smtClean="0"/>
              <a:t>May significantly decrease precision, particularly with ambiguous terms.</a:t>
            </a:r>
          </a:p>
          <a:p>
            <a:pPr lvl="1" algn="just" eaLnBrk="1" hangingPunct="1"/>
            <a:r>
              <a:rPr lang="en-US" sz="2400" dirty="0" smtClean="0"/>
              <a:t>“interest rate” </a:t>
            </a:r>
            <a:r>
              <a:rPr lang="en-US" sz="2400" dirty="0" smtClean="0">
                <a:sym typeface="Symbol" pitchFamily="18" charset="2"/>
              </a:rPr>
              <a:t> “interest rate fascinate evaluate”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miter lim="800000"/>
            <a:headEnd/>
            <a:tailEnd/>
          </a:ln>
        </p:spPr>
        <p:txBody>
          <a:bodyPr/>
          <a:lstStyle/>
          <a:p>
            <a:fld id="{01657ECE-C719-4F77-83A4-4476260F79D3}" type="slidenum">
              <a:rPr lang="en-US" smtClean="0"/>
              <a:pPr/>
              <a:t>31</a:t>
            </a:fld>
            <a:endParaRPr lang="en-US" smtClean="0">
              <a:latin typeface="Times New Roman" pitchFamily="18" charset="0"/>
            </a:endParaRPr>
          </a:p>
        </p:txBody>
      </p:sp>
      <p:sp>
        <p:nvSpPr>
          <p:cNvPr id="21507" name="Rectangle 2"/>
          <p:cNvSpPr>
            <a:spLocks noGrp="1" noChangeArrowheads="1"/>
          </p:cNvSpPr>
          <p:nvPr>
            <p:ph type="title"/>
          </p:nvPr>
        </p:nvSpPr>
        <p:spPr/>
        <p:txBody>
          <a:bodyPr>
            <a:normAutofit fontScale="90000"/>
          </a:bodyPr>
          <a:lstStyle/>
          <a:p>
            <a:pPr eaLnBrk="1" hangingPunct="1"/>
            <a:r>
              <a:rPr lang="en-US" sz="4000" dirty="0" err="1" smtClean="0"/>
              <a:t>WordNet</a:t>
            </a:r>
            <a:endParaRPr lang="en-US" sz="4000" dirty="0" smtClean="0"/>
          </a:p>
        </p:txBody>
      </p:sp>
      <p:sp>
        <p:nvSpPr>
          <p:cNvPr id="21508" name="Rectangle 3"/>
          <p:cNvSpPr>
            <a:spLocks noGrp="1" noChangeArrowheads="1"/>
          </p:cNvSpPr>
          <p:nvPr>
            <p:ph type="body" idx="1"/>
          </p:nvPr>
        </p:nvSpPr>
        <p:spPr/>
        <p:txBody>
          <a:bodyPr/>
          <a:lstStyle/>
          <a:p>
            <a:pPr algn="just" eaLnBrk="1" hangingPunct="1">
              <a:lnSpc>
                <a:spcPct val="90000"/>
              </a:lnSpc>
            </a:pPr>
            <a:r>
              <a:rPr lang="en-US" dirty="0" smtClean="0"/>
              <a:t>A more detailed database of semantic relationships between English words.</a:t>
            </a:r>
          </a:p>
          <a:p>
            <a:pPr algn="just" eaLnBrk="1" hangingPunct="1">
              <a:lnSpc>
                <a:spcPct val="90000"/>
              </a:lnSpc>
            </a:pPr>
            <a:r>
              <a:rPr lang="en-US" dirty="0" smtClean="0"/>
              <a:t>Developed by famous cognitive psychologist George Miller and a team at Princeton University.</a:t>
            </a:r>
          </a:p>
          <a:p>
            <a:pPr algn="just" eaLnBrk="1" hangingPunct="1">
              <a:lnSpc>
                <a:spcPct val="90000"/>
              </a:lnSpc>
            </a:pPr>
            <a:r>
              <a:rPr lang="en-US" dirty="0" smtClean="0"/>
              <a:t>About 144,000 English words.</a:t>
            </a:r>
          </a:p>
          <a:p>
            <a:pPr algn="just" eaLnBrk="1" hangingPunct="1">
              <a:lnSpc>
                <a:spcPct val="90000"/>
              </a:lnSpc>
            </a:pPr>
            <a:r>
              <a:rPr lang="en-US" dirty="0" smtClean="0"/>
              <a:t>Nouns, adjectives, verbs, and adverbs grouped into about 109,000 synonym sets called </a:t>
            </a:r>
            <a:r>
              <a:rPr lang="en-US" i="1" dirty="0" err="1" smtClean="0"/>
              <a:t>synsets</a:t>
            </a:r>
            <a:r>
              <a:rPr lang="en-US"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miter lim="800000"/>
            <a:headEnd/>
            <a:tailEnd/>
          </a:ln>
        </p:spPr>
        <p:txBody>
          <a:bodyPr/>
          <a:lstStyle/>
          <a:p>
            <a:fld id="{13FCB0E1-5807-47DA-8779-44029D130FF3}" type="slidenum">
              <a:rPr lang="en-US" smtClean="0"/>
              <a:pPr/>
              <a:t>32</a:t>
            </a:fld>
            <a:endParaRPr lang="en-US" smtClean="0">
              <a:latin typeface="Times New Roman" pitchFamily="18" charset="0"/>
            </a:endParaRPr>
          </a:p>
        </p:txBody>
      </p:sp>
      <p:sp>
        <p:nvSpPr>
          <p:cNvPr id="22531" name="Rectangle 2"/>
          <p:cNvSpPr>
            <a:spLocks noGrp="1" noChangeArrowheads="1"/>
          </p:cNvSpPr>
          <p:nvPr>
            <p:ph type="title"/>
          </p:nvPr>
        </p:nvSpPr>
        <p:spPr>
          <a:xfrm>
            <a:off x="457200" y="274638"/>
            <a:ext cx="8229600" cy="924575"/>
          </a:xfrm>
        </p:spPr>
        <p:txBody>
          <a:bodyPr>
            <a:normAutofit/>
          </a:bodyPr>
          <a:lstStyle/>
          <a:p>
            <a:pPr eaLnBrk="1" hangingPunct="1"/>
            <a:r>
              <a:rPr lang="en-US" sz="4000" dirty="0" err="1" smtClean="0"/>
              <a:t>WordNet</a:t>
            </a:r>
            <a:r>
              <a:rPr lang="en-US" sz="4000" dirty="0" smtClean="0"/>
              <a:t> </a:t>
            </a:r>
            <a:r>
              <a:rPr lang="en-US" sz="4000" dirty="0" err="1" smtClean="0"/>
              <a:t>Synset</a:t>
            </a:r>
            <a:r>
              <a:rPr lang="en-US" sz="4000" dirty="0" smtClean="0"/>
              <a:t> Relationships</a:t>
            </a:r>
          </a:p>
        </p:txBody>
      </p:sp>
      <p:sp>
        <p:nvSpPr>
          <p:cNvPr id="22532" name="Rectangle 3"/>
          <p:cNvSpPr>
            <a:spLocks noGrp="1" noChangeArrowheads="1"/>
          </p:cNvSpPr>
          <p:nvPr>
            <p:ph type="body" idx="1"/>
          </p:nvPr>
        </p:nvSpPr>
        <p:spPr/>
        <p:txBody>
          <a:bodyPr/>
          <a:lstStyle/>
          <a:p>
            <a:pPr eaLnBrk="1" hangingPunct="1"/>
            <a:r>
              <a:rPr lang="en-US" sz="2400" dirty="0" smtClean="0">
                <a:solidFill>
                  <a:srgbClr val="00CC00"/>
                </a:solidFill>
              </a:rPr>
              <a:t>Antonym</a:t>
            </a:r>
            <a:r>
              <a:rPr lang="en-US" sz="2400" dirty="0" smtClean="0"/>
              <a:t>: front </a:t>
            </a:r>
            <a:r>
              <a:rPr lang="en-US" sz="2400" dirty="0" smtClean="0">
                <a:sym typeface="Symbol" pitchFamily="18" charset="2"/>
              </a:rPr>
              <a:t> back</a:t>
            </a:r>
          </a:p>
          <a:p>
            <a:pPr eaLnBrk="1" hangingPunct="1"/>
            <a:r>
              <a:rPr lang="en-US" sz="2400" dirty="0" smtClean="0">
                <a:solidFill>
                  <a:srgbClr val="00CC00"/>
                </a:solidFill>
                <a:sym typeface="Symbol" pitchFamily="18" charset="2"/>
              </a:rPr>
              <a:t>Similar</a:t>
            </a:r>
            <a:r>
              <a:rPr lang="en-US" sz="2400" dirty="0" smtClean="0">
                <a:sym typeface="Symbol" pitchFamily="18" charset="2"/>
              </a:rPr>
              <a:t>: unquestioning  absolute</a:t>
            </a:r>
          </a:p>
          <a:p>
            <a:pPr eaLnBrk="1" hangingPunct="1"/>
            <a:r>
              <a:rPr lang="en-US" sz="2400" dirty="0" smtClean="0">
                <a:solidFill>
                  <a:srgbClr val="00CC00"/>
                </a:solidFill>
                <a:sym typeface="Symbol" pitchFamily="18" charset="2"/>
              </a:rPr>
              <a:t>Cause</a:t>
            </a:r>
            <a:r>
              <a:rPr lang="en-US" sz="2400" dirty="0" smtClean="0">
                <a:sym typeface="Symbol" pitchFamily="18" charset="2"/>
              </a:rPr>
              <a:t>: kill  die</a:t>
            </a:r>
          </a:p>
          <a:p>
            <a:pPr eaLnBrk="1" hangingPunct="1"/>
            <a:r>
              <a:rPr lang="en-US" sz="2400" dirty="0" smtClean="0">
                <a:solidFill>
                  <a:srgbClr val="00CC00"/>
                </a:solidFill>
                <a:sym typeface="Symbol" pitchFamily="18" charset="2"/>
              </a:rPr>
              <a:t>Entailment</a:t>
            </a:r>
            <a:r>
              <a:rPr lang="en-US" sz="2400" dirty="0" smtClean="0">
                <a:sym typeface="Symbol" pitchFamily="18" charset="2"/>
              </a:rPr>
              <a:t>: breathe  inhale</a:t>
            </a:r>
          </a:p>
          <a:p>
            <a:pPr eaLnBrk="1" hangingPunct="1"/>
            <a:r>
              <a:rPr lang="en-US" sz="2400" dirty="0" err="1" smtClean="0">
                <a:solidFill>
                  <a:srgbClr val="00CC00"/>
                </a:solidFill>
                <a:sym typeface="Symbol" pitchFamily="18" charset="2"/>
              </a:rPr>
              <a:t>Holonym</a:t>
            </a:r>
            <a:r>
              <a:rPr lang="en-US" sz="2400" dirty="0" smtClean="0">
                <a:sym typeface="Symbol" pitchFamily="18" charset="2"/>
              </a:rPr>
              <a:t>: chapter  text (part to whole)</a:t>
            </a:r>
          </a:p>
          <a:p>
            <a:pPr eaLnBrk="1" hangingPunct="1"/>
            <a:r>
              <a:rPr lang="en-US" sz="2400" dirty="0" err="1" smtClean="0">
                <a:solidFill>
                  <a:srgbClr val="00CC00"/>
                </a:solidFill>
                <a:sym typeface="Symbol" pitchFamily="18" charset="2"/>
              </a:rPr>
              <a:t>Meronym</a:t>
            </a:r>
            <a:r>
              <a:rPr lang="en-US" sz="2400" dirty="0" smtClean="0">
                <a:sym typeface="Symbol" pitchFamily="18" charset="2"/>
              </a:rPr>
              <a:t>: computer  </a:t>
            </a:r>
            <a:r>
              <a:rPr lang="en-US" sz="2400" dirty="0" err="1" smtClean="0">
                <a:sym typeface="Symbol" pitchFamily="18" charset="2"/>
              </a:rPr>
              <a:t>cpu</a:t>
            </a:r>
            <a:r>
              <a:rPr lang="en-US" sz="2400" dirty="0" smtClean="0">
                <a:sym typeface="Symbol" pitchFamily="18" charset="2"/>
              </a:rPr>
              <a:t> (whole to part)</a:t>
            </a:r>
          </a:p>
          <a:p>
            <a:pPr eaLnBrk="1" hangingPunct="1"/>
            <a:r>
              <a:rPr lang="en-US" sz="2400" dirty="0" smtClean="0">
                <a:solidFill>
                  <a:srgbClr val="00CC00"/>
                </a:solidFill>
                <a:sym typeface="Symbol" pitchFamily="18" charset="2"/>
              </a:rPr>
              <a:t>Hyponym: </a:t>
            </a:r>
            <a:r>
              <a:rPr lang="en-US" sz="2400" dirty="0" smtClean="0">
                <a:sym typeface="Symbol" pitchFamily="18" charset="2"/>
              </a:rPr>
              <a:t>plant  tree (specialization)</a:t>
            </a:r>
          </a:p>
          <a:p>
            <a:pPr eaLnBrk="1" hangingPunct="1"/>
            <a:r>
              <a:rPr lang="en-US" sz="2400" dirty="0" err="1" smtClean="0">
                <a:solidFill>
                  <a:srgbClr val="00CC00"/>
                </a:solidFill>
                <a:sym typeface="Symbol" pitchFamily="18" charset="2"/>
              </a:rPr>
              <a:t>Hypernym</a:t>
            </a:r>
            <a:r>
              <a:rPr lang="en-US" sz="2400" dirty="0" smtClean="0">
                <a:solidFill>
                  <a:srgbClr val="00CC00"/>
                </a:solidFill>
                <a:sym typeface="Symbol" pitchFamily="18" charset="2"/>
              </a:rPr>
              <a:t>:</a:t>
            </a:r>
            <a:r>
              <a:rPr lang="en-US" sz="2400" dirty="0" smtClean="0">
                <a:sym typeface="Symbol" pitchFamily="18" charset="2"/>
              </a:rPr>
              <a:t> apple  fruit (generalization)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miter lim="800000"/>
            <a:headEnd/>
            <a:tailEnd/>
          </a:ln>
        </p:spPr>
        <p:txBody>
          <a:bodyPr/>
          <a:lstStyle/>
          <a:p>
            <a:fld id="{E1D6614C-916D-42B5-945F-BCFAE50C315B}" type="slidenum">
              <a:rPr lang="en-US" smtClean="0"/>
              <a:pPr/>
              <a:t>33</a:t>
            </a:fld>
            <a:endParaRPr lang="en-US" smtClean="0">
              <a:latin typeface="Times New Roman" pitchFamily="18" charset="0"/>
            </a:endParaRPr>
          </a:p>
        </p:txBody>
      </p:sp>
      <p:sp>
        <p:nvSpPr>
          <p:cNvPr id="24579" name="Rectangle 2"/>
          <p:cNvSpPr>
            <a:spLocks noGrp="1" noChangeArrowheads="1"/>
          </p:cNvSpPr>
          <p:nvPr>
            <p:ph type="title"/>
          </p:nvPr>
        </p:nvSpPr>
        <p:spPr>
          <a:xfrm>
            <a:off x="368710" y="304800"/>
            <a:ext cx="8089490" cy="609600"/>
          </a:xfrm>
        </p:spPr>
        <p:txBody>
          <a:bodyPr>
            <a:normAutofit fontScale="90000"/>
          </a:bodyPr>
          <a:lstStyle/>
          <a:p>
            <a:pPr eaLnBrk="1" hangingPunct="1"/>
            <a:r>
              <a:rPr lang="en-US" sz="3600" dirty="0" smtClean="0"/>
              <a:t>Automatic Thesaurus/Concept clouds</a:t>
            </a:r>
          </a:p>
        </p:txBody>
      </p:sp>
      <p:sp>
        <p:nvSpPr>
          <p:cNvPr id="24580" name="Rectangle 3"/>
          <p:cNvSpPr>
            <a:spLocks noGrp="1" noChangeArrowheads="1"/>
          </p:cNvSpPr>
          <p:nvPr>
            <p:ph type="body" idx="1"/>
          </p:nvPr>
        </p:nvSpPr>
        <p:spPr/>
        <p:txBody>
          <a:bodyPr>
            <a:normAutofit/>
          </a:bodyPr>
          <a:lstStyle/>
          <a:p>
            <a:pPr algn="just" eaLnBrk="1" hangingPunct="1"/>
            <a:r>
              <a:rPr lang="en-US" sz="3000" dirty="0" smtClean="0"/>
              <a:t>Existing human-developed thesauri are not easily available in all languages.</a:t>
            </a:r>
          </a:p>
          <a:p>
            <a:pPr algn="just" eaLnBrk="1" hangingPunct="1"/>
            <a:r>
              <a:rPr lang="en-US" sz="3000" dirty="0" smtClean="0"/>
              <a:t>Human </a:t>
            </a:r>
            <a:r>
              <a:rPr lang="en-US" sz="3000" dirty="0" err="1" smtClean="0"/>
              <a:t>thesuari</a:t>
            </a:r>
            <a:r>
              <a:rPr lang="en-US" sz="3000" dirty="0" smtClean="0"/>
              <a:t> are limited in the type and range of synonymy and semantic relations they represent.</a:t>
            </a:r>
          </a:p>
          <a:p>
            <a:pPr algn="just" eaLnBrk="1" hangingPunct="1"/>
            <a:r>
              <a:rPr lang="en-US" sz="3000" dirty="0" smtClean="0"/>
              <a:t>Semantically related terms can be discovered from statistical analysis of corpora.</a:t>
            </a:r>
          </a:p>
          <a:p>
            <a:pPr eaLnBrk="1" hangingPunct="1"/>
            <a:endParaRPr lang="en-US" sz="3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miter lim="800000"/>
            <a:headEnd/>
            <a:tailEnd/>
          </a:ln>
        </p:spPr>
        <p:txBody>
          <a:bodyPr/>
          <a:lstStyle/>
          <a:p>
            <a:fld id="{40208CAC-17F9-4B65-A073-5F6C6694C27B}" type="slidenum">
              <a:rPr lang="en-US" smtClean="0"/>
              <a:pPr/>
              <a:t>34</a:t>
            </a:fld>
            <a:endParaRPr lang="en-US" smtClean="0">
              <a:latin typeface="Times New Roman" pitchFamily="18" charset="0"/>
            </a:endParaRPr>
          </a:p>
        </p:txBody>
      </p:sp>
      <p:sp>
        <p:nvSpPr>
          <p:cNvPr id="31747" name="Rectangle 2"/>
          <p:cNvSpPr>
            <a:spLocks noGrp="1" noChangeArrowheads="1"/>
          </p:cNvSpPr>
          <p:nvPr>
            <p:ph type="title"/>
          </p:nvPr>
        </p:nvSpPr>
        <p:spPr/>
        <p:txBody>
          <a:bodyPr/>
          <a:lstStyle/>
          <a:p>
            <a:pPr eaLnBrk="1" hangingPunct="1"/>
            <a:r>
              <a:rPr lang="en-US" dirty="0" smtClean="0"/>
              <a:t>Problems with Global Analysis</a:t>
            </a:r>
          </a:p>
        </p:txBody>
      </p:sp>
      <p:sp>
        <p:nvSpPr>
          <p:cNvPr id="31748" name="Rectangle 3"/>
          <p:cNvSpPr>
            <a:spLocks noGrp="1" noChangeArrowheads="1"/>
          </p:cNvSpPr>
          <p:nvPr>
            <p:ph type="body" idx="1"/>
          </p:nvPr>
        </p:nvSpPr>
        <p:spPr/>
        <p:txBody>
          <a:bodyPr/>
          <a:lstStyle/>
          <a:p>
            <a:pPr algn="just" eaLnBrk="1" hangingPunct="1"/>
            <a:r>
              <a:rPr lang="en-US" dirty="0" smtClean="0"/>
              <a:t>Term ambiguity may introduce irrelevant statistically correlated terms.</a:t>
            </a:r>
          </a:p>
          <a:p>
            <a:pPr algn="just" eaLnBrk="1" hangingPunct="1">
              <a:buNone/>
            </a:pPr>
            <a:endParaRPr lang="en-US" dirty="0" smtClean="0"/>
          </a:p>
          <a:p>
            <a:pPr lvl="1" algn="just" eaLnBrk="1" hangingPunct="1"/>
            <a:r>
              <a:rPr lang="en-US" sz="2400" dirty="0" smtClean="0"/>
              <a:t>“Apple computer” </a:t>
            </a:r>
            <a:r>
              <a:rPr lang="en-US" sz="2400" dirty="0" smtClean="0">
                <a:sym typeface="Symbol" pitchFamily="18" charset="2"/>
              </a:rPr>
              <a:t> </a:t>
            </a:r>
            <a:r>
              <a:rPr lang="en-US" sz="2400" dirty="0" smtClean="0"/>
              <a:t>“Apple red fruit computer”</a:t>
            </a:r>
          </a:p>
          <a:p>
            <a:pPr lvl="1" algn="just" eaLnBrk="1" hangingPunct="1"/>
            <a:endParaRPr lang="en-US" sz="2400" dirty="0" smtClean="0"/>
          </a:p>
          <a:p>
            <a:pPr algn="just" eaLnBrk="1" hangingPunct="1"/>
            <a:r>
              <a:rPr lang="en-US" dirty="0" smtClean="0"/>
              <a:t>Since terms are highly correlated anyway, expansion may not retrieve many additional documents.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miter lim="800000"/>
            <a:headEnd/>
            <a:tailEnd/>
          </a:ln>
        </p:spPr>
        <p:txBody>
          <a:bodyPr/>
          <a:lstStyle/>
          <a:p>
            <a:fld id="{AA090972-0E69-41FA-A418-8E1CD0DFF8E1}" type="slidenum">
              <a:rPr lang="en-US" smtClean="0"/>
              <a:pPr/>
              <a:t>35</a:t>
            </a:fld>
            <a:endParaRPr lang="en-US" smtClean="0">
              <a:latin typeface="Times New Roman" pitchFamily="18" charset="0"/>
            </a:endParaRPr>
          </a:p>
        </p:txBody>
      </p:sp>
      <p:sp>
        <p:nvSpPr>
          <p:cNvPr id="35843" name="Rectangle 2"/>
          <p:cNvSpPr>
            <a:spLocks noGrp="1" noChangeArrowheads="1"/>
          </p:cNvSpPr>
          <p:nvPr>
            <p:ph type="title"/>
          </p:nvPr>
        </p:nvSpPr>
        <p:spPr/>
        <p:txBody>
          <a:bodyPr>
            <a:normAutofit fontScale="90000"/>
          </a:bodyPr>
          <a:lstStyle/>
          <a:p>
            <a:pPr eaLnBrk="1" hangingPunct="1"/>
            <a:r>
              <a:rPr lang="en-US" sz="4000" dirty="0" smtClean="0"/>
              <a:t>Query Expansion Conclusions</a:t>
            </a:r>
          </a:p>
        </p:txBody>
      </p:sp>
      <p:sp>
        <p:nvSpPr>
          <p:cNvPr id="35844" name="Rectangle 3"/>
          <p:cNvSpPr>
            <a:spLocks noGrp="1" noChangeArrowheads="1"/>
          </p:cNvSpPr>
          <p:nvPr>
            <p:ph type="body" idx="1"/>
          </p:nvPr>
        </p:nvSpPr>
        <p:spPr>
          <a:xfrm>
            <a:off x="457200" y="2053652"/>
            <a:ext cx="8229600" cy="4072511"/>
          </a:xfrm>
        </p:spPr>
        <p:txBody>
          <a:bodyPr/>
          <a:lstStyle/>
          <a:p>
            <a:pPr algn="just" eaLnBrk="1" hangingPunct="1"/>
            <a:r>
              <a:rPr lang="en-US" dirty="0" smtClean="0"/>
              <a:t>Expansion of queries with related terms can improve performance, particularly recall.</a:t>
            </a:r>
          </a:p>
          <a:p>
            <a:pPr algn="just" eaLnBrk="1" hangingPunct="1">
              <a:buNone/>
            </a:pPr>
            <a:endParaRPr lang="en-US" dirty="0" smtClean="0"/>
          </a:p>
          <a:p>
            <a:pPr algn="just" eaLnBrk="1" hangingPunct="1"/>
            <a:r>
              <a:rPr lang="en-US" dirty="0" smtClean="0"/>
              <a:t>However, must select similar terms very carefully to avoid problems, such as loss of precision.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r>
              <a:rPr lang="en-US" b="1" dirty="0" smtClean="0"/>
              <a:t>Word stemming</a:t>
            </a:r>
          </a:p>
          <a:p>
            <a:r>
              <a:rPr lang="en-US" dirty="0" smtClean="0"/>
              <a:t>The term searched is reduced to a root or ‘stem’- words of the same stem can be ranked for the search containing only one of them.</a:t>
            </a:r>
          </a:p>
          <a:p>
            <a:r>
              <a:rPr lang="en-US" dirty="0" smtClean="0"/>
              <a:t>Example:</a:t>
            </a:r>
          </a:p>
          <a:p>
            <a:r>
              <a:rPr lang="en-US" dirty="0" smtClean="0"/>
              <a:t>Translator search matches “</a:t>
            </a:r>
            <a:r>
              <a:rPr lang="en-US" i="1" dirty="0" smtClean="0"/>
              <a:t>translator</a:t>
            </a:r>
            <a:r>
              <a:rPr lang="en-US" dirty="0" smtClean="0"/>
              <a:t>“, “</a:t>
            </a:r>
            <a:r>
              <a:rPr lang="en-US" i="1" dirty="0" smtClean="0"/>
              <a:t>translation</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pPr>
              <a:buNone/>
            </a:pPr>
            <a:r>
              <a:rPr lang="en-US" b="1" dirty="0" smtClean="0"/>
              <a:t>Acronyms:</a:t>
            </a:r>
          </a:p>
          <a:p>
            <a:pPr algn="just"/>
            <a:r>
              <a:rPr lang="en-US" sz="2800" dirty="0" smtClean="0"/>
              <a:t>An abbreviation / acronym / </a:t>
            </a:r>
            <a:r>
              <a:rPr lang="en-US" sz="2800" dirty="0" err="1" smtClean="0"/>
              <a:t>initialism</a:t>
            </a:r>
            <a:r>
              <a:rPr lang="en-US" sz="2800" dirty="0" smtClean="0"/>
              <a:t> searched is automatically resolved to the full version. </a:t>
            </a:r>
          </a:p>
          <a:p>
            <a:pPr algn="just"/>
            <a:r>
              <a:rPr lang="en-US" sz="2800" dirty="0" smtClean="0"/>
              <a:t>If there are several possible variants of one and the same acronym, Google will do its best to </a:t>
            </a:r>
            <a:r>
              <a:rPr lang="en-US" sz="2800" b="1" dirty="0" smtClean="0"/>
              <a:t>mention all variations on the first page</a:t>
            </a:r>
            <a:r>
              <a:rPr lang="en-US" sz="2800" dirty="0" smtClean="0"/>
              <a:t> in the following order: </a:t>
            </a:r>
          </a:p>
          <a:p>
            <a:pPr algn="just">
              <a:buNone/>
            </a:pPr>
            <a:r>
              <a:rPr lang="en-US" sz="2800" dirty="0" smtClean="0"/>
              <a:t>    (1) most popular and hence most probable one </a:t>
            </a:r>
          </a:p>
          <a:p>
            <a:pPr algn="just">
              <a:buNone/>
            </a:pPr>
            <a:r>
              <a:rPr lang="en-US" sz="2800" dirty="0" smtClean="0"/>
              <a:t>    (2) all the rest.</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r>
              <a:rPr lang="en-US" dirty="0" smtClean="0"/>
              <a:t>Example:</a:t>
            </a:r>
          </a:p>
          <a:p>
            <a:r>
              <a:rPr lang="en-US" dirty="0" err="1" smtClean="0"/>
              <a:t>nato</a:t>
            </a:r>
            <a:r>
              <a:rPr lang="en-US" dirty="0" smtClean="0"/>
              <a:t> will be resolved as: </a:t>
            </a:r>
          </a:p>
          <a:p>
            <a:pPr>
              <a:buNone/>
            </a:pPr>
            <a:r>
              <a:rPr lang="en-US" dirty="0" smtClean="0"/>
              <a:t>   (1) “</a:t>
            </a:r>
            <a:r>
              <a:rPr lang="en-US" i="1" dirty="0" smtClean="0"/>
              <a:t>North Atlantic Treaty Organization</a:t>
            </a:r>
            <a:r>
              <a:rPr lang="en-US" dirty="0" smtClean="0"/>
              <a:t>” and (2) “</a:t>
            </a:r>
            <a:r>
              <a:rPr lang="en-US" i="1" dirty="0" smtClean="0"/>
              <a:t>North American </a:t>
            </a:r>
            <a:r>
              <a:rPr lang="en-US" i="1" dirty="0" err="1" smtClean="0"/>
              <a:t>Telemark</a:t>
            </a:r>
            <a:r>
              <a:rPr lang="en-US" i="1" dirty="0" smtClean="0"/>
              <a:t> Organization</a:t>
            </a:r>
            <a:r>
              <a:rPr lang="en-US" dirty="0" smtClean="0"/>
              <a:t>”  (3)“</a:t>
            </a:r>
            <a:r>
              <a:rPr lang="en-US" i="1" dirty="0" smtClean="0"/>
              <a:t>NORTHERN ARTS TACTICAL OFFENSIVE</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normAutofit/>
          </a:bodyPr>
          <a:lstStyle/>
          <a:p>
            <a:r>
              <a:rPr lang="en-US" b="1" dirty="0" smtClean="0"/>
              <a:t>Misspellings:</a:t>
            </a:r>
          </a:p>
          <a:p>
            <a:r>
              <a:rPr lang="en-US" dirty="0" smtClean="0"/>
              <a:t> Google will suggest the correct variant as well as list sites that use that correct variant.  </a:t>
            </a:r>
          </a:p>
          <a:p>
            <a:r>
              <a:rPr lang="en-US" b="1" dirty="0" smtClean="0"/>
              <a:t>Google uses some (unclear) algorithm for typos</a:t>
            </a:r>
            <a:r>
              <a:rPr lang="en-US" dirty="0" smtClean="0"/>
              <a:t>:</a:t>
            </a:r>
          </a:p>
          <a:p>
            <a:r>
              <a:rPr lang="en-US" dirty="0" smtClean="0"/>
              <a:t>Example:</a:t>
            </a:r>
          </a:p>
          <a:p>
            <a:r>
              <a:rPr lang="en-US" dirty="0" smtClean="0"/>
              <a:t>City </a:t>
            </a:r>
            <a:r>
              <a:rPr lang="en-US" dirty="0" err="1" smtClean="0"/>
              <a:t>wigets</a:t>
            </a:r>
            <a:r>
              <a:rPr lang="en-US" dirty="0" smtClean="0"/>
              <a:t> will both suggest searching for correct variant -’</a:t>
            </a:r>
            <a:r>
              <a:rPr lang="en-US" i="1" dirty="0" smtClean="0"/>
              <a:t>city widgets</a:t>
            </a:r>
            <a:r>
              <a:rPr lang="en-US" dirty="0" smtClean="0"/>
              <a:t>‘- and list sites for ‘</a:t>
            </a:r>
            <a:r>
              <a:rPr lang="en-US" i="1" dirty="0" smtClean="0"/>
              <a:t>city widgets</a:t>
            </a:r>
            <a:r>
              <a:rPr lang="en-US" dirty="0" smtClean="0"/>
              <a:t>‘ search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Statistical vector model</a:t>
            </a:r>
          </a:p>
        </p:txBody>
      </p:sp>
      <p:sp>
        <p:nvSpPr>
          <p:cNvPr id="25603" name="Rectangle 3"/>
          <p:cNvSpPr>
            <a:spLocks noGrp="1" noChangeArrowheads="1"/>
          </p:cNvSpPr>
          <p:nvPr>
            <p:ph type="body" idx="1"/>
          </p:nvPr>
        </p:nvSpPr>
        <p:spPr>
          <a:xfrm>
            <a:off x="685800" y="1387475"/>
            <a:ext cx="7772400" cy="2316163"/>
          </a:xfrm>
        </p:spPr>
        <p:txBody>
          <a:bodyPr/>
          <a:lstStyle/>
          <a:p>
            <a:pPr eaLnBrk="1" hangingPunct="1"/>
            <a:r>
              <a:rPr lang="en-US" smtClean="0"/>
              <a:t>weights, 1 </a:t>
            </a:r>
            <a:r>
              <a:rPr lang="en-US" smtClean="0">
                <a:sym typeface="Lucida Bright Math Symbol" pitchFamily="2" charset="2"/>
              </a:rPr>
              <a:t></a:t>
            </a:r>
            <a:r>
              <a:rPr lang="en-US" smtClean="0"/>
              <a:t> </a:t>
            </a:r>
            <a:r>
              <a:rPr lang="en-US" i="1" smtClean="0"/>
              <a:t>w</a:t>
            </a:r>
            <a:r>
              <a:rPr lang="en-US" i="1" baseline="-15000" smtClean="0"/>
              <a:t>i,j</a:t>
            </a:r>
            <a:r>
              <a:rPr lang="en-US" smtClean="0"/>
              <a:t> </a:t>
            </a:r>
            <a:r>
              <a:rPr lang="en-US" smtClean="0">
                <a:sym typeface="Lucida Bright Math Symbol" pitchFamily="2" charset="2"/>
              </a:rPr>
              <a:t></a:t>
            </a:r>
            <a:r>
              <a:rPr lang="en-US" smtClean="0"/>
              <a:t> 0, no longer binary-valued</a:t>
            </a:r>
          </a:p>
          <a:p>
            <a:pPr eaLnBrk="1" hangingPunct="1"/>
            <a:r>
              <a:rPr lang="en-US" smtClean="0"/>
              <a:t>query also represented by a vector</a:t>
            </a:r>
          </a:p>
          <a:p>
            <a:pPr eaLnBrk="1" hangingPunct="1">
              <a:buFont typeface="Wingdings" pitchFamily="2" charset="2"/>
              <a:buNone/>
            </a:pPr>
            <a:r>
              <a:rPr lang="en-US" smtClean="0"/>
              <a:t>	</a:t>
            </a:r>
            <a:r>
              <a:rPr lang="en-US" i="1" u="sng" smtClean="0"/>
              <a:t>q</a:t>
            </a:r>
            <a:r>
              <a:rPr lang="en-US" i="1" smtClean="0"/>
              <a:t> = (w</a:t>
            </a:r>
            <a:r>
              <a:rPr lang="en-US" i="1" baseline="-15000" smtClean="0"/>
              <a:t>1q</a:t>
            </a:r>
            <a:r>
              <a:rPr lang="en-US" i="1" smtClean="0"/>
              <a:t>, w</a:t>
            </a:r>
            <a:r>
              <a:rPr lang="en-US" i="1" baseline="-15000" smtClean="0"/>
              <a:t>2q</a:t>
            </a:r>
            <a:r>
              <a:rPr lang="en-US" i="1" smtClean="0"/>
              <a:t>, …, w</a:t>
            </a:r>
            <a:r>
              <a:rPr lang="en-US" i="1" baseline="-15000" smtClean="0"/>
              <a:t>nq</a:t>
            </a:r>
            <a:r>
              <a:rPr lang="en-US" i="1" smtClean="0"/>
              <a:t>)</a:t>
            </a:r>
          </a:p>
          <a:p>
            <a:pPr lvl="1" eaLnBrk="1" hangingPunct="1"/>
            <a:r>
              <a:rPr lang="en-US" smtClean="0"/>
              <a:t>eg </a:t>
            </a:r>
            <a:r>
              <a:rPr lang="en-US" i="1" u="sng" smtClean="0"/>
              <a:t>q</a:t>
            </a:r>
            <a:r>
              <a:rPr lang="en-US" i="1" smtClean="0"/>
              <a:t> </a:t>
            </a:r>
            <a:r>
              <a:rPr lang="en-US" smtClean="0"/>
              <a:t>= (1.0, 0.6, 0.0, 0.0, 0.8)</a:t>
            </a:r>
          </a:p>
        </p:txBody>
      </p:sp>
      <p:sp>
        <p:nvSpPr>
          <p:cNvPr id="25605" name="Text Box 5"/>
          <p:cNvSpPr txBox="1">
            <a:spLocks noChangeArrowheads="1"/>
          </p:cNvSpPr>
          <p:nvPr/>
        </p:nvSpPr>
        <p:spPr bwMode="auto">
          <a:xfrm>
            <a:off x="2962275" y="3235325"/>
            <a:ext cx="55626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smtClean="0">
                <a:solidFill>
                  <a:schemeClr val="accent2"/>
                </a:solidFill>
                <a:latin typeface="Comic Sans MS" pitchFamily="66" charset="0"/>
              </a:rPr>
              <a:t>T </a:t>
            </a:r>
            <a:r>
              <a:rPr lang="en-US" sz="2000" dirty="0">
                <a:solidFill>
                  <a:schemeClr val="accent2"/>
                </a:solidFill>
                <a:latin typeface="Comic Sans MS" pitchFamily="66" charset="0"/>
              </a:rPr>
              <a:t>= {pudding, jam, traffic, lane, treacle}</a:t>
            </a:r>
          </a:p>
        </p:txBody>
      </p:sp>
      <p:sp>
        <p:nvSpPr>
          <p:cNvPr id="25606" name="Rectangle 6"/>
          <p:cNvSpPr>
            <a:spLocks noChangeArrowheads="1"/>
          </p:cNvSpPr>
          <p:nvPr/>
        </p:nvSpPr>
        <p:spPr bwMode="auto">
          <a:xfrm>
            <a:off x="796925" y="3627438"/>
            <a:ext cx="7772400" cy="2473325"/>
          </a:xfrm>
          <a:prstGeom prst="rect">
            <a:avLst/>
          </a:prstGeom>
          <a:noFill/>
          <a:ln w="9525">
            <a:noFill/>
            <a:miter lim="800000"/>
            <a:headEnd/>
            <a:tailEnd/>
          </a:ln>
        </p:spPr>
        <p:txBody>
          <a:bodyPr lIns="92075" tIns="46038" rIns="92075" bIns="46038"/>
          <a:lstStyle/>
          <a:p>
            <a:r>
              <a:rPr lang="en-US">
                <a:latin typeface="Arial" charset="0"/>
              </a:rPr>
              <a:t>to match j</a:t>
            </a:r>
            <a:r>
              <a:rPr lang="en-US" baseline="30000">
                <a:latin typeface="Arial" charset="0"/>
              </a:rPr>
              <a:t>th</a:t>
            </a:r>
            <a:r>
              <a:rPr lang="en-US">
                <a:latin typeface="Arial" charset="0"/>
              </a:rPr>
              <a:t> document  with a query:</a:t>
            </a:r>
          </a:p>
          <a:p>
            <a:r>
              <a:rPr lang="en-US" i="1"/>
              <a:t>sim(</a:t>
            </a:r>
            <a:r>
              <a:rPr lang="en-US" i="1" u="sng"/>
              <a:t>d</a:t>
            </a:r>
            <a:r>
              <a:rPr lang="en-US" i="1" u="sng" baseline="-15000"/>
              <a:t>j</a:t>
            </a:r>
            <a:r>
              <a:rPr lang="en-US" i="1"/>
              <a:t>, </a:t>
            </a:r>
            <a:r>
              <a:rPr lang="en-US" i="1" u="sng"/>
              <a:t>q</a:t>
            </a:r>
            <a:r>
              <a:rPr lang="en-US" i="1"/>
              <a:t>) = </a:t>
            </a:r>
            <a:r>
              <a:rPr lang="en-US" i="1" u="sng"/>
              <a:t>d</a:t>
            </a:r>
            <a:r>
              <a:rPr lang="en-US" i="1" u="sng" baseline="-15000"/>
              <a:t>j</a:t>
            </a:r>
            <a:r>
              <a:rPr lang="en-US" i="1"/>
              <a:t> </a:t>
            </a:r>
            <a:r>
              <a:rPr lang="en-US" i="1">
                <a:sym typeface="Lucida Bright Math Symbol" pitchFamily="2" charset="2"/>
              </a:rPr>
              <a:t> </a:t>
            </a:r>
            <a:r>
              <a:rPr lang="en-US" i="1" u="sng"/>
              <a:t>q</a:t>
            </a:r>
            <a:r>
              <a:rPr lang="en-US" i="1"/>
              <a:t> /( | </a:t>
            </a:r>
            <a:r>
              <a:rPr lang="en-US" i="1" u="sng"/>
              <a:t>d</a:t>
            </a:r>
            <a:r>
              <a:rPr lang="en-US" i="1" u="sng" baseline="-15000"/>
              <a:t>j</a:t>
            </a:r>
            <a:r>
              <a:rPr lang="en-US" i="1"/>
              <a:t> | ×| </a:t>
            </a:r>
            <a:r>
              <a:rPr lang="en-US" i="1" u="sng"/>
              <a:t>q</a:t>
            </a:r>
            <a:r>
              <a:rPr lang="en-US" i="1"/>
              <a:t> | )</a:t>
            </a:r>
          </a:p>
          <a:p>
            <a:pPr>
              <a:lnSpc>
                <a:spcPct val="120000"/>
              </a:lnSpc>
            </a:pPr>
            <a:r>
              <a:rPr lang="en-US" i="1"/>
              <a:t>			   =</a:t>
            </a:r>
          </a:p>
        </p:txBody>
      </p:sp>
      <p:grpSp>
        <p:nvGrpSpPr>
          <p:cNvPr id="2" name="Group 20"/>
          <p:cNvGrpSpPr>
            <a:grpSpLocks/>
          </p:cNvGrpSpPr>
          <p:nvPr/>
        </p:nvGrpSpPr>
        <p:grpSpPr bwMode="auto">
          <a:xfrm>
            <a:off x="2909888" y="4776788"/>
            <a:ext cx="4524375" cy="1463675"/>
            <a:chOff x="1822" y="3009"/>
            <a:chExt cx="2850" cy="922"/>
          </a:xfrm>
        </p:grpSpPr>
        <p:sp>
          <p:nvSpPr>
            <p:cNvPr id="13319" name="Text Box 8"/>
            <p:cNvSpPr txBox="1">
              <a:spLocks noChangeArrowheads="1"/>
            </p:cNvSpPr>
            <p:nvPr/>
          </p:nvSpPr>
          <p:spPr bwMode="auto">
            <a:xfrm>
              <a:off x="1873" y="3009"/>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a:latin typeface="Times" pitchFamily="18" charset="0"/>
                  <a:sym typeface="Lucida Bright Math Symbol" pitchFamily="2" charset="2"/>
                </a:rPr>
                <a:t></a:t>
              </a:r>
              <a:r>
                <a:rPr lang="en-US" i="1" baseline="-15000">
                  <a:latin typeface="Times" pitchFamily="18" charset="0"/>
                  <a:sym typeface="Lucida Bright Math Symbol" pitchFamily="2" charset="2"/>
                </a:rPr>
                <a:t>i=1</a:t>
              </a:r>
              <a:endParaRPr lang="en-US" sz="2800" i="1" baseline="80000">
                <a:latin typeface="Times" pitchFamily="18" charset="0"/>
                <a:sym typeface="Lucida Bright Math Symbol" pitchFamily="2" charset="2"/>
              </a:endParaRPr>
            </a:p>
          </p:txBody>
        </p:sp>
        <p:sp>
          <p:nvSpPr>
            <p:cNvPr id="13320" name="Text Box 10"/>
            <p:cNvSpPr txBox="1">
              <a:spLocks noChangeArrowheads="1"/>
            </p:cNvSpPr>
            <p:nvPr/>
          </p:nvSpPr>
          <p:spPr bwMode="auto">
            <a:xfrm>
              <a:off x="2426" y="3056"/>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Times" pitchFamily="18" charset="0"/>
                  <a:sym typeface="Lucida Bright Math Symbol" pitchFamily="2" charset="2"/>
                </a:rPr>
                <a:t>(w</a:t>
              </a:r>
              <a:r>
                <a:rPr lang="en-US" sz="2800" i="1" baseline="-15000">
                  <a:latin typeface="Times" pitchFamily="18" charset="0"/>
                  <a:sym typeface="Lucida Bright Math Symbol" pitchFamily="2" charset="2"/>
                </a:rPr>
                <a:t>ij</a:t>
              </a:r>
              <a:r>
                <a:rPr lang="en-US" sz="2800" i="1">
                  <a:latin typeface="Times" pitchFamily="18" charset="0"/>
                  <a:sym typeface="Lucida Bright Math Symbol" pitchFamily="2" charset="2"/>
                </a:rPr>
                <a:t> </a:t>
              </a:r>
              <a:r>
                <a:rPr lang="en-US" sz="2800" i="1">
                  <a:latin typeface="Times" pitchFamily="18" charset="0"/>
                </a:rPr>
                <a:t>× w</a:t>
              </a:r>
              <a:r>
                <a:rPr lang="en-US" sz="2800" i="1" baseline="-15000">
                  <a:latin typeface="Times" pitchFamily="18" charset="0"/>
                </a:rPr>
                <a:t>iq</a:t>
              </a:r>
              <a:r>
                <a:rPr lang="en-US" sz="2800" i="1">
                  <a:latin typeface="Times" pitchFamily="18" charset="0"/>
                </a:rPr>
                <a:t>)</a:t>
              </a:r>
            </a:p>
          </p:txBody>
        </p:sp>
        <p:sp>
          <p:nvSpPr>
            <p:cNvPr id="13321" name="Text Box 11"/>
            <p:cNvSpPr txBox="1">
              <a:spLocks noChangeArrowheads="1"/>
            </p:cNvSpPr>
            <p:nvPr/>
          </p:nvSpPr>
          <p:spPr bwMode="auto">
            <a:xfrm>
              <a:off x="2210" y="302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n</a:t>
              </a:r>
              <a:endParaRPr lang="en-US">
                <a:latin typeface="Times" pitchFamily="18" charset="0"/>
              </a:endParaRPr>
            </a:p>
          </p:txBody>
        </p:sp>
        <p:sp>
          <p:nvSpPr>
            <p:cNvPr id="13322" name="Text Box 12"/>
            <p:cNvSpPr txBox="1">
              <a:spLocks noChangeArrowheads="1"/>
            </p:cNvSpPr>
            <p:nvPr/>
          </p:nvSpPr>
          <p:spPr bwMode="auto">
            <a:xfrm>
              <a:off x="1902" y="3440"/>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a:latin typeface="Times" pitchFamily="18" charset="0"/>
                  <a:sym typeface="Lucida Bright Math Symbol" pitchFamily="2" charset="2"/>
                </a:rPr>
                <a:t></a:t>
              </a:r>
              <a:r>
                <a:rPr lang="en-US" i="1" baseline="-15000">
                  <a:latin typeface="Times" pitchFamily="18" charset="0"/>
                  <a:sym typeface="Lucida Bright Math Symbol" pitchFamily="2" charset="2"/>
                </a:rPr>
                <a:t>i=1</a:t>
              </a:r>
              <a:endParaRPr lang="en-US" sz="2800" i="1" baseline="80000">
                <a:latin typeface="Times" pitchFamily="18" charset="0"/>
                <a:sym typeface="Lucida Bright Math Symbol" pitchFamily="2" charset="2"/>
              </a:endParaRPr>
            </a:p>
          </p:txBody>
        </p:sp>
        <p:sp>
          <p:nvSpPr>
            <p:cNvPr id="13323" name="Text Box 13"/>
            <p:cNvSpPr txBox="1">
              <a:spLocks noChangeArrowheads="1"/>
            </p:cNvSpPr>
            <p:nvPr/>
          </p:nvSpPr>
          <p:spPr bwMode="auto">
            <a:xfrm>
              <a:off x="3020" y="3451"/>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a:latin typeface="Times" pitchFamily="18" charset="0"/>
                  <a:sym typeface="Lucida Bright Math Symbol" pitchFamily="2" charset="2"/>
                </a:rPr>
                <a:t></a:t>
              </a:r>
              <a:r>
                <a:rPr lang="en-US" i="1" baseline="-15000">
                  <a:latin typeface="Times" pitchFamily="18" charset="0"/>
                  <a:sym typeface="Lucida Bright Math Symbol" pitchFamily="2" charset="2"/>
                </a:rPr>
                <a:t>i=1</a:t>
              </a:r>
              <a:endParaRPr lang="en-US" sz="2800" i="1" baseline="80000">
                <a:latin typeface="Times" pitchFamily="18" charset="0"/>
                <a:sym typeface="Lucida Bright Math Symbol" pitchFamily="2" charset="2"/>
              </a:endParaRPr>
            </a:p>
          </p:txBody>
        </p:sp>
        <p:sp>
          <p:nvSpPr>
            <p:cNvPr id="13324" name="Text Box 14"/>
            <p:cNvSpPr txBox="1">
              <a:spLocks noChangeArrowheads="1"/>
            </p:cNvSpPr>
            <p:nvPr/>
          </p:nvSpPr>
          <p:spPr bwMode="auto">
            <a:xfrm>
              <a:off x="2455" y="3503"/>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Times" pitchFamily="18" charset="0"/>
                  <a:sym typeface="Lucida Bright Math Symbol" pitchFamily="2" charset="2"/>
                </a:rPr>
                <a:t>w</a:t>
              </a:r>
              <a:r>
                <a:rPr lang="en-US" sz="2800" i="1" baseline="-15000">
                  <a:latin typeface="Times" pitchFamily="18" charset="0"/>
                  <a:sym typeface="Lucida Bright Math Symbol" pitchFamily="2" charset="2"/>
                </a:rPr>
                <a:t>ij</a:t>
              </a:r>
              <a:r>
                <a:rPr lang="en-US" sz="2800" i="1">
                  <a:latin typeface="Times" pitchFamily="18" charset="0"/>
                  <a:sym typeface="Lucida Bright Math Symbol" pitchFamily="2" charset="2"/>
                </a:rPr>
                <a:t> </a:t>
              </a:r>
              <a:r>
                <a:rPr lang="en-US" sz="2800" i="1" baseline="30000">
                  <a:latin typeface="Times" pitchFamily="18" charset="0"/>
                </a:rPr>
                <a:t>2 </a:t>
              </a:r>
              <a:r>
                <a:rPr lang="en-US" sz="2800" i="1">
                  <a:latin typeface="Times" pitchFamily="18" charset="0"/>
                </a:rPr>
                <a:t>×</a:t>
              </a:r>
            </a:p>
          </p:txBody>
        </p:sp>
        <p:sp>
          <p:nvSpPr>
            <p:cNvPr id="13325" name="Text Box 15"/>
            <p:cNvSpPr txBox="1">
              <a:spLocks noChangeArrowheads="1"/>
            </p:cNvSpPr>
            <p:nvPr/>
          </p:nvSpPr>
          <p:spPr bwMode="auto">
            <a:xfrm>
              <a:off x="3506" y="3492"/>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Times" pitchFamily="18" charset="0"/>
                </a:rPr>
                <a:t>w</a:t>
              </a:r>
              <a:r>
                <a:rPr lang="en-US" sz="2800" i="1" baseline="-15000">
                  <a:latin typeface="Times" pitchFamily="18" charset="0"/>
                </a:rPr>
                <a:t>iq </a:t>
              </a:r>
              <a:r>
                <a:rPr lang="en-US" sz="2800" i="1" baseline="30000">
                  <a:latin typeface="Times" pitchFamily="18" charset="0"/>
                </a:rPr>
                <a:t>2</a:t>
              </a:r>
            </a:p>
          </p:txBody>
        </p:sp>
        <p:sp>
          <p:nvSpPr>
            <p:cNvPr id="13326" name="Text Box 16"/>
            <p:cNvSpPr txBox="1">
              <a:spLocks noChangeArrowheads="1"/>
            </p:cNvSpPr>
            <p:nvPr/>
          </p:nvSpPr>
          <p:spPr bwMode="auto">
            <a:xfrm>
              <a:off x="2244" y="3466"/>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n</a:t>
              </a:r>
              <a:endParaRPr lang="en-US">
                <a:latin typeface="Times" pitchFamily="18" charset="0"/>
              </a:endParaRPr>
            </a:p>
          </p:txBody>
        </p:sp>
        <p:sp>
          <p:nvSpPr>
            <p:cNvPr id="13327" name="Text Box 17"/>
            <p:cNvSpPr txBox="1">
              <a:spLocks noChangeArrowheads="1"/>
            </p:cNvSpPr>
            <p:nvPr/>
          </p:nvSpPr>
          <p:spPr bwMode="auto">
            <a:xfrm>
              <a:off x="3372" y="3471"/>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n</a:t>
              </a:r>
              <a:endParaRPr lang="en-US">
                <a:latin typeface="Times" pitchFamily="18" charset="0"/>
              </a:endParaRPr>
            </a:p>
          </p:txBody>
        </p:sp>
        <p:sp>
          <p:nvSpPr>
            <p:cNvPr id="13328" name="Freeform 18"/>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3329" name="Line 19"/>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 calcmode="lin" valueType="num">
                                      <p:cBhvr additive="base">
                                        <p:cTn id="21" dur="500" fill="hold"/>
                                        <p:tgtEl>
                                          <p:spTgt spid="25605"/>
                                        </p:tgtEl>
                                        <p:attrNameLst>
                                          <p:attrName>ppt_x</p:attrName>
                                        </p:attrNameLst>
                                      </p:cBhvr>
                                      <p:tavLst>
                                        <p:tav tm="0">
                                          <p:val>
                                            <p:strVal val="0-#ppt_w/2"/>
                                          </p:val>
                                        </p:tav>
                                        <p:tav tm="100000">
                                          <p:val>
                                            <p:strVal val="#ppt_x"/>
                                          </p:val>
                                        </p:tav>
                                      </p:tavLst>
                                    </p:anim>
                                    <p:anim calcmode="lin" valueType="num">
                                      <p:cBhvr additive="base">
                                        <p:cTn id="22"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60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5" grpId="0" autoUpdateAnimBg="0"/>
      <p:bldP spid="2560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4614"/>
          </a:xfrm>
        </p:spPr>
        <p:txBody>
          <a:bodyPr>
            <a:normAutofit/>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r>
              <a:rPr lang="en-US" b="1" dirty="0" smtClean="0"/>
              <a:t>Synonyms:</a:t>
            </a:r>
          </a:p>
          <a:p>
            <a:r>
              <a:rPr lang="en-US" dirty="0" smtClean="0"/>
              <a:t>Sometimes Google includes related words in the search results. </a:t>
            </a:r>
          </a:p>
          <a:p>
            <a:r>
              <a:rPr lang="en-US" dirty="0" smtClean="0"/>
              <a:t>Example:</a:t>
            </a:r>
          </a:p>
          <a:p>
            <a:r>
              <a:rPr lang="en-US" dirty="0" smtClean="0"/>
              <a:t>Internet </a:t>
            </a:r>
            <a:r>
              <a:rPr lang="en-US" dirty="0" err="1" smtClean="0"/>
              <a:t>connexion</a:t>
            </a:r>
            <a:r>
              <a:rPr lang="en-US" dirty="0" smtClean="0"/>
              <a:t> search will pull  ‘</a:t>
            </a:r>
            <a:r>
              <a:rPr lang="en-US" i="1" dirty="0" smtClean="0"/>
              <a:t>Internet connection</a:t>
            </a:r>
            <a:r>
              <a:rPr lang="en-US" dirty="0" smtClean="0"/>
              <a:t>‘ in most cases.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9605"/>
          </a:xfrm>
        </p:spPr>
        <p:txBody>
          <a:bodyPr>
            <a:normAutofit/>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r>
              <a:rPr lang="en-US" b="1" dirty="0" smtClean="0"/>
              <a:t>Translations:</a:t>
            </a:r>
          </a:p>
          <a:p>
            <a:r>
              <a:rPr lang="en-US" dirty="0" smtClean="0"/>
              <a:t>In some instances, Google seems to translate search keywords into other languages and return results from that language.</a:t>
            </a:r>
          </a:p>
          <a:p>
            <a:r>
              <a:rPr lang="en-US" dirty="0" smtClean="0"/>
              <a:t>Example:</a:t>
            </a:r>
          </a:p>
          <a:p>
            <a:r>
              <a:rPr lang="en-US" dirty="0" smtClean="0"/>
              <a:t>Internet </a:t>
            </a:r>
            <a:r>
              <a:rPr lang="en-US" dirty="0" err="1" smtClean="0"/>
              <a:t>verbindung</a:t>
            </a:r>
            <a:r>
              <a:rPr lang="en-US" dirty="0" smtClean="0"/>
              <a:t> search will pull “</a:t>
            </a:r>
            <a:r>
              <a:rPr lang="en-US" i="1" dirty="0" smtClean="0"/>
              <a:t>Internet Connection</a:t>
            </a:r>
            <a:r>
              <a:rPr lang="en-US" dirty="0" smtClean="0"/>
              <a: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pPr>
              <a:buNone/>
            </a:pPr>
            <a:r>
              <a:rPr lang="en-US" b="1" dirty="0" smtClean="0"/>
              <a:t>Ignored words:</a:t>
            </a:r>
          </a:p>
          <a:p>
            <a:pPr algn="just"/>
            <a:r>
              <a:rPr lang="en-US" dirty="0" smtClean="0"/>
              <a:t>Occasionally some (“</a:t>
            </a:r>
            <a:r>
              <a:rPr lang="en-US" b="1" dirty="0" smtClean="0"/>
              <a:t>insignificant</a:t>
            </a:r>
            <a:r>
              <a:rPr lang="en-US" dirty="0" smtClean="0"/>
              <a:t>“) words appear to have been dropped completely from the query.</a:t>
            </a:r>
          </a:p>
          <a:p>
            <a:pPr algn="just">
              <a:buNone/>
            </a:pPr>
            <a:r>
              <a:rPr lang="en-US" dirty="0" smtClean="0"/>
              <a:t>Example:</a:t>
            </a:r>
          </a:p>
          <a:p>
            <a:pPr algn="just"/>
            <a:r>
              <a:rPr lang="en-US" dirty="0" smtClean="0"/>
              <a:t>Slow cable internet problem search will in a few cases drop the word “</a:t>
            </a:r>
            <a:r>
              <a:rPr lang="en-US" i="1" dirty="0" smtClean="0"/>
              <a:t>problem</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Google’s Query Expansion…</a:t>
            </a:r>
            <a:endParaRPr lang="en-US" sz="4000" dirty="0"/>
          </a:p>
        </p:txBody>
      </p:sp>
      <p:sp>
        <p:nvSpPr>
          <p:cNvPr id="3" name="Content Placeholder 2"/>
          <p:cNvSpPr>
            <a:spLocks noGrp="1"/>
          </p:cNvSpPr>
          <p:nvPr>
            <p:ph idx="1"/>
          </p:nvPr>
        </p:nvSpPr>
        <p:spPr/>
        <p:txBody>
          <a:bodyPr/>
          <a:lstStyle/>
          <a:p>
            <a:r>
              <a:rPr lang="en-US" dirty="0" smtClean="0"/>
              <a:t>Query Logs:</a:t>
            </a:r>
          </a:p>
          <a:p>
            <a:r>
              <a:rPr lang="en-US" dirty="0" smtClean="0"/>
              <a:t> The expansion term are identified at least in part on the new terms and probabilistic correlations from information in a query log. The query log information includes one or more query terms and a corresponding set of document identifiers (IDs).</a:t>
            </a:r>
            <a:endParaRPr lang="en-US" dirty="0"/>
          </a:p>
        </p:txBody>
      </p:sp>
      <p:pic>
        <p:nvPicPr>
          <p:cNvPr id="31746" name="Picture 2"/>
          <p:cNvPicPr>
            <a:picLocks noChangeAspect="1" noChangeArrowheads="1"/>
          </p:cNvPicPr>
          <p:nvPr/>
        </p:nvPicPr>
        <p:blipFill>
          <a:blip r:embed="rId2"/>
          <a:srcRect/>
          <a:stretch>
            <a:fillRect/>
          </a:stretch>
        </p:blipFill>
        <p:spPr bwMode="auto">
          <a:xfrm>
            <a:off x="0" y="0"/>
            <a:ext cx="9153525" cy="908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1819275" y="1909763"/>
            <a:ext cx="0" cy="3351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39" name="Line 3"/>
          <p:cNvSpPr>
            <a:spLocks noChangeShapeType="1"/>
          </p:cNvSpPr>
          <p:nvPr/>
        </p:nvSpPr>
        <p:spPr bwMode="auto">
          <a:xfrm>
            <a:off x="1638300" y="5054600"/>
            <a:ext cx="42195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40" name="Text Box 4"/>
          <p:cNvSpPr txBox="1">
            <a:spLocks noChangeArrowheads="1"/>
          </p:cNvSpPr>
          <p:nvPr/>
        </p:nvSpPr>
        <p:spPr bwMode="auto">
          <a:xfrm>
            <a:off x="917575" y="1663700"/>
            <a:ext cx="541338" cy="457200"/>
          </a:xfrm>
          <a:prstGeom prst="rect">
            <a:avLst/>
          </a:prstGeom>
          <a:noFill/>
          <a:ln w="12700">
            <a:noFill/>
            <a:miter lim="800000"/>
            <a:headEnd type="none" w="sm" len="sm"/>
            <a:tailEnd type="none" w="sm" len="sm"/>
          </a:ln>
        </p:spPr>
        <p:txBody>
          <a:bodyPr>
            <a:spAutoFit/>
          </a:bodyPr>
          <a:lstStyle/>
          <a:p>
            <a:pPr>
              <a:spcBef>
                <a:spcPct val="50000"/>
              </a:spcBef>
            </a:pPr>
            <a:r>
              <a:rPr lang="en-US"/>
              <a:t>T1</a:t>
            </a:r>
          </a:p>
        </p:txBody>
      </p:sp>
      <p:sp>
        <p:nvSpPr>
          <p:cNvPr id="14341" name="Text Box 6"/>
          <p:cNvSpPr txBox="1">
            <a:spLocks noChangeArrowheads="1"/>
          </p:cNvSpPr>
          <p:nvPr/>
        </p:nvSpPr>
        <p:spPr bwMode="auto">
          <a:xfrm>
            <a:off x="5562600" y="5326063"/>
            <a:ext cx="614363" cy="457200"/>
          </a:xfrm>
          <a:prstGeom prst="rect">
            <a:avLst/>
          </a:prstGeom>
          <a:noFill/>
          <a:ln w="12700">
            <a:noFill/>
            <a:miter lim="800000"/>
            <a:headEnd type="none" w="sm" len="sm"/>
            <a:tailEnd type="none" w="sm" len="sm"/>
          </a:ln>
        </p:spPr>
        <p:txBody>
          <a:bodyPr>
            <a:spAutoFit/>
          </a:bodyPr>
          <a:lstStyle/>
          <a:p>
            <a:pPr>
              <a:spcBef>
                <a:spcPct val="50000"/>
              </a:spcBef>
            </a:pPr>
            <a:r>
              <a:rPr lang="en-US"/>
              <a:t>T2</a:t>
            </a:r>
          </a:p>
        </p:txBody>
      </p:sp>
      <p:grpSp>
        <p:nvGrpSpPr>
          <p:cNvPr id="2" name="Group 37"/>
          <p:cNvGrpSpPr>
            <a:grpSpLocks/>
          </p:cNvGrpSpPr>
          <p:nvPr/>
        </p:nvGrpSpPr>
        <p:grpSpPr bwMode="auto">
          <a:xfrm>
            <a:off x="1811338" y="2047875"/>
            <a:ext cx="1670050" cy="2998788"/>
            <a:chOff x="1141" y="1290"/>
            <a:chExt cx="1052" cy="1889"/>
          </a:xfrm>
        </p:grpSpPr>
        <p:sp>
          <p:nvSpPr>
            <p:cNvPr id="14374" name="Line 7"/>
            <p:cNvSpPr>
              <a:spLocks noChangeShapeType="1"/>
            </p:cNvSpPr>
            <p:nvPr/>
          </p:nvSpPr>
          <p:spPr bwMode="auto">
            <a:xfrm flipV="1">
              <a:off x="1141" y="1662"/>
              <a:ext cx="655" cy="1517"/>
            </a:xfrm>
            <a:prstGeom prst="line">
              <a:avLst/>
            </a:prstGeom>
            <a:noFill/>
            <a:ln w="12700">
              <a:solidFill>
                <a:srgbClr val="3333CC"/>
              </a:solidFill>
              <a:round/>
              <a:headEnd type="none" w="sm" len="sm"/>
              <a:tailEnd type="none" w="sm" len="sm"/>
            </a:ln>
          </p:spPr>
          <p:txBody>
            <a:bodyPr wrap="none" anchor="ctr"/>
            <a:lstStyle/>
            <a:p>
              <a:endParaRPr lang="en-US"/>
            </a:p>
          </p:txBody>
        </p:sp>
        <p:sp>
          <p:nvSpPr>
            <p:cNvPr id="14375" name="Text Box 13"/>
            <p:cNvSpPr txBox="1">
              <a:spLocks noChangeArrowheads="1"/>
            </p:cNvSpPr>
            <p:nvPr/>
          </p:nvSpPr>
          <p:spPr bwMode="auto">
            <a:xfrm>
              <a:off x="1703" y="1290"/>
              <a:ext cx="490" cy="296"/>
            </a:xfrm>
            <a:prstGeom prst="rect">
              <a:avLst/>
            </a:prstGeom>
            <a:noFill/>
            <a:ln w="12700">
              <a:solidFill>
                <a:srgbClr val="3333CC"/>
              </a:solidFill>
              <a:miter lim="800000"/>
              <a:headEnd type="none" w="sm" len="sm"/>
              <a:tailEnd type="none" w="sm" len="sm"/>
            </a:ln>
          </p:spPr>
          <p:txBody>
            <a:bodyPr>
              <a:spAutoFit/>
            </a:bodyPr>
            <a:lstStyle/>
            <a:p>
              <a:pPr>
                <a:spcBef>
                  <a:spcPct val="50000"/>
                </a:spcBef>
              </a:pPr>
              <a:r>
                <a:rPr lang="en-US"/>
                <a:t>D1</a:t>
              </a:r>
            </a:p>
          </p:txBody>
        </p:sp>
      </p:grpSp>
      <p:grpSp>
        <p:nvGrpSpPr>
          <p:cNvPr id="3" name="Group 40"/>
          <p:cNvGrpSpPr>
            <a:grpSpLocks/>
          </p:cNvGrpSpPr>
          <p:nvPr/>
        </p:nvGrpSpPr>
        <p:grpSpPr bwMode="auto">
          <a:xfrm>
            <a:off x="1793875" y="3654425"/>
            <a:ext cx="3983038" cy="1384300"/>
            <a:chOff x="1130" y="2302"/>
            <a:chExt cx="2509" cy="872"/>
          </a:xfrm>
        </p:grpSpPr>
        <p:sp>
          <p:nvSpPr>
            <p:cNvPr id="14372" name="Line 8"/>
            <p:cNvSpPr>
              <a:spLocks noChangeShapeType="1"/>
            </p:cNvSpPr>
            <p:nvPr/>
          </p:nvSpPr>
          <p:spPr bwMode="auto">
            <a:xfrm flipV="1">
              <a:off x="1130" y="2570"/>
              <a:ext cx="1956" cy="604"/>
            </a:xfrm>
            <a:prstGeom prst="line">
              <a:avLst/>
            </a:prstGeom>
            <a:noFill/>
            <a:ln w="12700">
              <a:solidFill>
                <a:schemeClr val="accent2"/>
              </a:solidFill>
              <a:round/>
              <a:headEnd type="none" w="sm" len="sm"/>
              <a:tailEnd type="none" w="sm" len="sm"/>
            </a:ln>
          </p:spPr>
          <p:txBody>
            <a:bodyPr wrap="none" anchor="ctr"/>
            <a:lstStyle/>
            <a:p>
              <a:endParaRPr lang="en-US"/>
            </a:p>
          </p:txBody>
        </p:sp>
        <p:sp>
          <p:nvSpPr>
            <p:cNvPr id="14373" name="Text Box 14"/>
            <p:cNvSpPr txBox="1">
              <a:spLocks noChangeArrowheads="1"/>
            </p:cNvSpPr>
            <p:nvPr/>
          </p:nvSpPr>
          <p:spPr bwMode="auto">
            <a:xfrm>
              <a:off x="3138" y="2302"/>
              <a:ext cx="501" cy="296"/>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a:t>Q</a:t>
              </a:r>
            </a:p>
          </p:txBody>
        </p:sp>
      </p:grpSp>
      <p:grpSp>
        <p:nvGrpSpPr>
          <p:cNvPr id="4" name="Group 38"/>
          <p:cNvGrpSpPr>
            <a:grpSpLocks/>
          </p:cNvGrpSpPr>
          <p:nvPr/>
        </p:nvGrpSpPr>
        <p:grpSpPr bwMode="auto">
          <a:xfrm>
            <a:off x="1073150" y="2368550"/>
            <a:ext cx="1770063" cy="457200"/>
            <a:chOff x="676" y="1492"/>
            <a:chExt cx="1115" cy="288"/>
          </a:xfrm>
        </p:grpSpPr>
        <p:sp>
          <p:nvSpPr>
            <p:cNvPr id="14370" name="Line 9"/>
            <p:cNvSpPr>
              <a:spLocks noChangeShapeType="1"/>
            </p:cNvSpPr>
            <p:nvPr/>
          </p:nvSpPr>
          <p:spPr bwMode="auto">
            <a:xfrm flipH="1">
              <a:off x="1151" y="1662"/>
              <a:ext cx="640" cy="0"/>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4371" name="Text Box 15"/>
            <p:cNvSpPr txBox="1">
              <a:spLocks noChangeArrowheads="1"/>
            </p:cNvSpPr>
            <p:nvPr/>
          </p:nvSpPr>
          <p:spPr bwMode="auto">
            <a:xfrm>
              <a:off x="676" y="1492"/>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11</a:t>
              </a:r>
              <a:endParaRPr lang="en-US"/>
            </a:p>
          </p:txBody>
        </p:sp>
      </p:grpSp>
      <p:grpSp>
        <p:nvGrpSpPr>
          <p:cNvPr id="5" name="Group 41"/>
          <p:cNvGrpSpPr>
            <a:grpSpLocks/>
          </p:cNvGrpSpPr>
          <p:nvPr/>
        </p:nvGrpSpPr>
        <p:grpSpPr bwMode="auto">
          <a:xfrm>
            <a:off x="1093788" y="3790950"/>
            <a:ext cx="3781425" cy="457200"/>
            <a:chOff x="689" y="2388"/>
            <a:chExt cx="2382" cy="288"/>
          </a:xfrm>
        </p:grpSpPr>
        <p:sp>
          <p:nvSpPr>
            <p:cNvPr id="14368" name="Line 10"/>
            <p:cNvSpPr>
              <a:spLocks noChangeShapeType="1"/>
            </p:cNvSpPr>
            <p:nvPr/>
          </p:nvSpPr>
          <p:spPr bwMode="auto">
            <a:xfrm flipH="1">
              <a:off x="1146" y="2570"/>
              <a:ext cx="1925" cy="0"/>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4369" name="Text Box 16"/>
            <p:cNvSpPr txBox="1">
              <a:spLocks noChangeArrowheads="1"/>
            </p:cNvSpPr>
            <p:nvPr/>
          </p:nvSpPr>
          <p:spPr bwMode="auto">
            <a:xfrm>
              <a:off x="689" y="2388"/>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1q</a:t>
              </a:r>
              <a:endParaRPr lang="en-US"/>
            </a:p>
          </p:txBody>
        </p:sp>
      </p:grpSp>
      <p:grpSp>
        <p:nvGrpSpPr>
          <p:cNvPr id="6" name="Group 39"/>
          <p:cNvGrpSpPr>
            <a:grpSpLocks/>
          </p:cNvGrpSpPr>
          <p:nvPr/>
        </p:nvGrpSpPr>
        <p:grpSpPr bwMode="auto">
          <a:xfrm>
            <a:off x="2490788" y="2663825"/>
            <a:ext cx="762000" cy="2949575"/>
            <a:chOff x="1569" y="1678"/>
            <a:chExt cx="480" cy="1858"/>
          </a:xfrm>
        </p:grpSpPr>
        <p:sp>
          <p:nvSpPr>
            <p:cNvPr id="14366" name="Line 11"/>
            <p:cNvSpPr>
              <a:spLocks noChangeShapeType="1"/>
            </p:cNvSpPr>
            <p:nvPr/>
          </p:nvSpPr>
          <p:spPr bwMode="auto">
            <a:xfrm>
              <a:off x="1786" y="1678"/>
              <a:ext cx="0" cy="1501"/>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4367" name="Text Box 17"/>
            <p:cNvSpPr txBox="1">
              <a:spLocks noChangeArrowheads="1"/>
            </p:cNvSpPr>
            <p:nvPr/>
          </p:nvSpPr>
          <p:spPr bwMode="auto">
            <a:xfrm>
              <a:off x="1569" y="3248"/>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21</a:t>
              </a:r>
              <a:endParaRPr lang="en-US"/>
            </a:p>
          </p:txBody>
        </p:sp>
      </p:grpSp>
      <p:grpSp>
        <p:nvGrpSpPr>
          <p:cNvPr id="7" name="Group 42"/>
          <p:cNvGrpSpPr>
            <a:grpSpLocks/>
          </p:cNvGrpSpPr>
          <p:nvPr/>
        </p:nvGrpSpPr>
        <p:grpSpPr bwMode="auto">
          <a:xfrm>
            <a:off x="4437063" y="4089400"/>
            <a:ext cx="762000" cy="1520825"/>
            <a:chOff x="2795" y="2576"/>
            <a:chExt cx="480" cy="958"/>
          </a:xfrm>
        </p:grpSpPr>
        <p:sp>
          <p:nvSpPr>
            <p:cNvPr id="14364" name="Line 12"/>
            <p:cNvSpPr>
              <a:spLocks noChangeShapeType="1"/>
            </p:cNvSpPr>
            <p:nvPr/>
          </p:nvSpPr>
          <p:spPr bwMode="auto">
            <a:xfrm>
              <a:off x="3071" y="2576"/>
              <a:ext cx="0" cy="603"/>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4365" name="Text Box 18"/>
            <p:cNvSpPr txBox="1">
              <a:spLocks noChangeArrowheads="1"/>
            </p:cNvSpPr>
            <p:nvPr/>
          </p:nvSpPr>
          <p:spPr bwMode="auto">
            <a:xfrm>
              <a:off x="2795" y="3246"/>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2q</a:t>
              </a:r>
              <a:endParaRPr lang="en-US"/>
            </a:p>
          </p:txBody>
        </p:sp>
      </p:grpSp>
      <p:grpSp>
        <p:nvGrpSpPr>
          <p:cNvPr id="8" name="Group 33"/>
          <p:cNvGrpSpPr>
            <a:grpSpLocks/>
          </p:cNvGrpSpPr>
          <p:nvPr/>
        </p:nvGrpSpPr>
        <p:grpSpPr bwMode="auto">
          <a:xfrm>
            <a:off x="4124325" y="1190625"/>
            <a:ext cx="3883025" cy="1317625"/>
            <a:chOff x="2799" y="502"/>
            <a:chExt cx="2446" cy="830"/>
          </a:xfrm>
        </p:grpSpPr>
        <p:sp>
          <p:nvSpPr>
            <p:cNvPr id="14353" name="Text Box 26"/>
            <p:cNvSpPr txBox="1">
              <a:spLocks noChangeArrowheads="1"/>
            </p:cNvSpPr>
            <p:nvPr/>
          </p:nvSpPr>
          <p:spPr bwMode="auto">
            <a:xfrm>
              <a:off x="4079" y="1005"/>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w</a:t>
              </a:r>
              <a:r>
                <a:rPr lang="en-US" sz="1800" i="1" baseline="-15000">
                  <a:latin typeface="Times" pitchFamily="18" charset="0"/>
                </a:rPr>
                <a:t>iq </a:t>
              </a:r>
              <a:r>
                <a:rPr lang="en-US" sz="1800" i="1" baseline="30000">
                  <a:latin typeface="Times" pitchFamily="18" charset="0"/>
                </a:rPr>
                <a:t>2</a:t>
              </a:r>
            </a:p>
          </p:txBody>
        </p:sp>
        <p:sp>
          <p:nvSpPr>
            <p:cNvPr id="14354" name="Text Box 20"/>
            <p:cNvSpPr txBox="1">
              <a:spLocks noChangeArrowheads="1"/>
            </p:cNvSpPr>
            <p:nvPr/>
          </p:nvSpPr>
          <p:spPr bwMode="auto">
            <a:xfrm>
              <a:off x="3168" y="502"/>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4355" name="Text Box 21"/>
            <p:cNvSpPr txBox="1">
              <a:spLocks noChangeArrowheads="1"/>
            </p:cNvSpPr>
            <p:nvPr/>
          </p:nvSpPr>
          <p:spPr bwMode="auto">
            <a:xfrm>
              <a:off x="3561" y="554"/>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a:latin typeface="Times" pitchFamily="18" charset="0"/>
                </a:rPr>
                <a:t>× w</a:t>
              </a:r>
              <a:r>
                <a:rPr lang="en-US" sz="1800" i="1" baseline="-15000">
                  <a:latin typeface="Times" pitchFamily="18" charset="0"/>
                </a:rPr>
                <a:t>iq</a:t>
              </a:r>
              <a:r>
                <a:rPr lang="en-US" sz="1800" i="1">
                  <a:latin typeface="Times" pitchFamily="18" charset="0"/>
                </a:rPr>
                <a:t>)</a:t>
              </a:r>
            </a:p>
          </p:txBody>
        </p:sp>
        <p:sp>
          <p:nvSpPr>
            <p:cNvPr id="14356" name="Text Box 22"/>
            <p:cNvSpPr txBox="1">
              <a:spLocks noChangeArrowheads="1"/>
            </p:cNvSpPr>
            <p:nvPr/>
          </p:nvSpPr>
          <p:spPr bwMode="auto">
            <a:xfrm>
              <a:off x="3412" y="522"/>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4357" name="Text Box 23"/>
            <p:cNvSpPr txBox="1">
              <a:spLocks noChangeArrowheads="1"/>
            </p:cNvSpPr>
            <p:nvPr/>
          </p:nvSpPr>
          <p:spPr bwMode="auto">
            <a:xfrm>
              <a:off x="2919" y="938"/>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4358" name="Text Box 24"/>
            <p:cNvSpPr txBox="1">
              <a:spLocks noChangeArrowheads="1"/>
            </p:cNvSpPr>
            <p:nvPr/>
          </p:nvSpPr>
          <p:spPr bwMode="auto">
            <a:xfrm>
              <a:off x="3702" y="934"/>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4359" name="Text Box 25"/>
            <p:cNvSpPr txBox="1">
              <a:spLocks noChangeArrowheads="1"/>
            </p:cNvSpPr>
            <p:nvPr/>
          </p:nvSpPr>
          <p:spPr bwMode="auto">
            <a:xfrm>
              <a:off x="3255" y="996"/>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baseline="30000">
                  <a:latin typeface="Times" pitchFamily="18" charset="0"/>
                </a:rPr>
                <a:t>2 </a:t>
              </a:r>
              <a:r>
                <a:rPr lang="en-US" sz="1800" i="1">
                  <a:latin typeface="Times" pitchFamily="18" charset="0"/>
                </a:rPr>
                <a:t>×</a:t>
              </a:r>
            </a:p>
          </p:txBody>
        </p:sp>
        <p:sp>
          <p:nvSpPr>
            <p:cNvPr id="14360" name="Text Box 27"/>
            <p:cNvSpPr txBox="1">
              <a:spLocks noChangeArrowheads="1"/>
            </p:cNvSpPr>
            <p:nvPr/>
          </p:nvSpPr>
          <p:spPr bwMode="auto">
            <a:xfrm>
              <a:off x="3152" y="949"/>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4361" name="Text Box 28"/>
            <p:cNvSpPr txBox="1">
              <a:spLocks noChangeArrowheads="1"/>
            </p:cNvSpPr>
            <p:nvPr/>
          </p:nvSpPr>
          <p:spPr bwMode="auto">
            <a:xfrm>
              <a:off x="3946" y="963"/>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4362" name="Freeform 29"/>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4363" name="Line 30"/>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8162" name="Text Box 34"/>
          <p:cNvSpPr txBox="1">
            <a:spLocks noChangeArrowheads="1"/>
          </p:cNvSpPr>
          <p:nvPr/>
        </p:nvSpPr>
        <p:spPr bwMode="auto">
          <a:xfrm>
            <a:off x="6884988" y="1555750"/>
            <a:ext cx="2089150" cy="457200"/>
          </a:xfrm>
          <a:prstGeom prst="rect">
            <a:avLst/>
          </a:prstGeom>
          <a:noFill/>
          <a:ln w="12700">
            <a:noFill/>
            <a:miter lim="800000"/>
            <a:headEnd type="none" w="sm" len="sm"/>
            <a:tailEnd type="none" w="sm" len="sm"/>
          </a:ln>
        </p:spPr>
        <p:txBody>
          <a:bodyPr>
            <a:spAutoFit/>
          </a:bodyPr>
          <a:lstStyle/>
          <a:p>
            <a:pPr>
              <a:spcBef>
                <a:spcPct val="50000"/>
              </a:spcBef>
            </a:pPr>
            <a:r>
              <a:rPr lang="en-US"/>
              <a:t>= cos(</a:t>
            </a:r>
            <a:r>
              <a:rPr lang="en-US">
                <a:sym typeface="Lucida Bright Math Italic" pitchFamily="2" charset="2"/>
              </a:rPr>
              <a:t></a:t>
            </a:r>
            <a:r>
              <a:rPr lang="en-US"/>
              <a:t>)</a:t>
            </a:r>
          </a:p>
        </p:txBody>
      </p:sp>
      <p:sp>
        <p:nvSpPr>
          <p:cNvPr id="48163" name="Freeform 35"/>
          <p:cNvSpPr>
            <a:spLocks/>
          </p:cNvSpPr>
          <p:nvPr/>
        </p:nvSpPr>
        <p:spPr bwMode="auto">
          <a:xfrm>
            <a:off x="2081213" y="4410075"/>
            <a:ext cx="388937" cy="423863"/>
          </a:xfrm>
          <a:custGeom>
            <a:avLst/>
            <a:gdLst>
              <a:gd name="T0" fmla="*/ 0 w 245"/>
              <a:gd name="T1" fmla="*/ 6350 h 267"/>
              <a:gd name="T2" fmla="*/ 179387 w 245"/>
              <a:gd name="T3" fmla="*/ 30163 h 267"/>
              <a:gd name="T4" fmla="*/ 344487 w 245"/>
              <a:gd name="T5" fmla="*/ 185738 h 267"/>
              <a:gd name="T6" fmla="*/ 384175 w 245"/>
              <a:gd name="T7" fmla="*/ 358775 h 267"/>
              <a:gd name="T8" fmla="*/ 376237 w 245"/>
              <a:gd name="T9" fmla="*/ 423863 h 267"/>
              <a:gd name="T10" fmla="*/ 0 60000 65536"/>
              <a:gd name="T11" fmla="*/ 0 60000 65536"/>
              <a:gd name="T12" fmla="*/ 0 60000 65536"/>
              <a:gd name="T13" fmla="*/ 0 60000 65536"/>
              <a:gd name="T14" fmla="*/ 0 60000 65536"/>
              <a:gd name="T15" fmla="*/ 0 w 245"/>
              <a:gd name="T16" fmla="*/ 0 h 267"/>
              <a:gd name="T17" fmla="*/ 245 w 245"/>
              <a:gd name="T18" fmla="*/ 267 h 267"/>
            </a:gdLst>
            <a:ahLst/>
            <a:cxnLst>
              <a:cxn ang="T10">
                <a:pos x="T0" y="T1"/>
              </a:cxn>
              <a:cxn ang="T11">
                <a:pos x="T2" y="T3"/>
              </a:cxn>
              <a:cxn ang="T12">
                <a:pos x="T4" y="T5"/>
              </a:cxn>
              <a:cxn ang="T13">
                <a:pos x="T6" y="T7"/>
              </a:cxn>
              <a:cxn ang="T14">
                <a:pos x="T8" y="T9"/>
              </a:cxn>
            </a:cxnLst>
            <a:rect l="T15" t="T16" r="T17" b="T18"/>
            <a:pathLst>
              <a:path w="245" h="267">
                <a:moveTo>
                  <a:pt x="0" y="4"/>
                </a:moveTo>
                <a:cubicBezTo>
                  <a:pt x="38" y="2"/>
                  <a:pt x="77" y="0"/>
                  <a:pt x="113" y="19"/>
                </a:cubicBezTo>
                <a:cubicBezTo>
                  <a:pt x="149" y="38"/>
                  <a:pt x="195" y="82"/>
                  <a:pt x="217" y="117"/>
                </a:cubicBezTo>
                <a:cubicBezTo>
                  <a:pt x="239" y="152"/>
                  <a:pt x="239" y="201"/>
                  <a:pt x="242" y="226"/>
                </a:cubicBezTo>
                <a:cubicBezTo>
                  <a:pt x="245" y="251"/>
                  <a:pt x="241" y="259"/>
                  <a:pt x="237" y="267"/>
                </a:cubicBezTo>
              </a:path>
            </a:pathLst>
          </a:custGeom>
          <a:noFill/>
          <a:ln w="12700">
            <a:solidFill>
              <a:schemeClr val="tx1"/>
            </a:solidFill>
            <a:round/>
            <a:headEnd type="none" w="sm" len="sm"/>
            <a:tailEnd type="none" w="sm" len="sm"/>
          </a:ln>
        </p:spPr>
        <p:txBody>
          <a:bodyPr wrap="none" anchor="ctr"/>
          <a:lstStyle/>
          <a:p>
            <a:endParaRPr lang="en-US"/>
          </a:p>
        </p:txBody>
      </p:sp>
      <p:sp>
        <p:nvSpPr>
          <p:cNvPr id="48164" name="Text Box 36"/>
          <p:cNvSpPr txBox="1">
            <a:spLocks noChangeArrowheads="1"/>
          </p:cNvSpPr>
          <p:nvPr/>
        </p:nvSpPr>
        <p:spPr bwMode="auto">
          <a:xfrm>
            <a:off x="2351088" y="4186238"/>
            <a:ext cx="746125" cy="457200"/>
          </a:xfrm>
          <a:prstGeom prst="rect">
            <a:avLst/>
          </a:prstGeom>
          <a:noFill/>
          <a:ln w="12700">
            <a:noFill/>
            <a:miter lim="800000"/>
            <a:headEnd type="none" w="sm" len="sm"/>
            <a:tailEnd type="none" w="sm" len="sm"/>
          </a:ln>
        </p:spPr>
        <p:txBody>
          <a:bodyPr>
            <a:spAutoFit/>
          </a:bodyPr>
          <a:lstStyle/>
          <a:p>
            <a:pPr>
              <a:spcBef>
                <a:spcPct val="50000"/>
              </a:spcBef>
            </a:pPr>
            <a:r>
              <a:rPr lang="en-US">
                <a:sym typeface="Lucida Bright Math Italic" pitchFamily="2" charset="2"/>
              </a:rPr>
              <a:t>     </a:t>
            </a:r>
          </a:p>
        </p:txBody>
      </p:sp>
      <p:sp>
        <p:nvSpPr>
          <p:cNvPr id="14352" name="Rectangle 43"/>
          <p:cNvSpPr>
            <a:spLocks noGrp="1" noChangeArrowheads="1"/>
          </p:cNvSpPr>
          <p:nvPr>
            <p:ph type="title"/>
          </p:nvPr>
        </p:nvSpPr>
        <p:spPr/>
        <p:txBody>
          <a:bodyPr/>
          <a:lstStyle/>
          <a:p>
            <a:pPr eaLnBrk="1" hangingPunct="1"/>
            <a:r>
              <a:rPr lang="en-GB" smtClean="0"/>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2" grpId="0" autoUpdateAnimBg="0"/>
      <p:bldP spid="48163" grpId="0" animBg="1"/>
      <p:bldP spid="481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819275" y="1909763"/>
            <a:ext cx="0" cy="3351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63" name="Line 3"/>
          <p:cNvSpPr>
            <a:spLocks noChangeShapeType="1"/>
          </p:cNvSpPr>
          <p:nvPr/>
        </p:nvSpPr>
        <p:spPr bwMode="auto">
          <a:xfrm>
            <a:off x="1638300" y="5054600"/>
            <a:ext cx="42195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364" name="Text Box 4"/>
          <p:cNvSpPr txBox="1">
            <a:spLocks noChangeArrowheads="1"/>
          </p:cNvSpPr>
          <p:nvPr/>
        </p:nvSpPr>
        <p:spPr bwMode="auto">
          <a:xfrm>
            <a:off x="917575" y="1663700"/>
            <a:ext cx="541338" cy="457200"/>
          </a:xfrm>
          <a:prstGeom prst="rect">
            <a:avLst/>
          </a:prstGeom>
          <a:noFill/>
          <a:ln w="12700">
            <a:noFill/>
            <a:miter lim="800000"/>
            <a:headEnd type="none" w="sm" len="sm"/>
            <a:tailEnd type="none" w="sm" len="sm"/>
          </a:ln>
        </p:spPr>
        <p:txBody>
          <a:bodyPr>
            <a:spAutoFit/>
          </a:bodyPr>
          <a:lstStyle/>
          <a:p>
            <a:pPr>
              <a:spcBef>
                <a:spcPct val="50000"/>
              </a:spcBef>
            </a:pPr>
            <a:r>
              <a:rPr lang="en-US"/>
              <a:t>T1</a:t>
            </a:r>
          </a:p>
        </p:txBody>
      </p:sp>
      <p:sp>
        <p:nvSpPr>
          <p:cNvPr id="15365" name="Text Box 5"/>
          <p:cNvSpPr txBox="1">
            <a:spLocks noChangeArrowheads="1"/>
          </p:cNvSpPr>
          <p:nvPr/>
        </p:nvSpPr>
        <p:spPr bwMode="auto">
          <a:xfrm>
            <a:off x="5562600" y="5326063"/>
            <a:ext cx="614363" cy="457200"/>
          </a:xfrm>
          <a:prstGeom prst="rect">
            <a:avLst/>
          </a:prstGeom>
          <a:noFill/>
          <a:ln w="12700">
            <a:noFill/>
            <a:miter lim="800000"/>
            <a:headEnd type="none" w="sm" len="sm"/>
            <a:tailEnd type="none" w="sm" len="sm"/>
          </a:ln>
        </p:spPr>
        <p:txBody>
          <a:bodyPr>
            <a:spAutoFit/>
          </a:bodyPr>
          <a:lstStyle/>
          <a:p>
            <a:pPr>
              <a:spcBef>
                <a:spcPct val="50000"/>
              </a:spcBef>
            </a:pPr>
            <a:r>
              <a:rPr lang="en-US"/>
              <a:t>T2</a:t>
            </a:r>
          </a:p>
        </p:txBody>
      </p:sp>
      <p:grpSp>
        <p:nvGrpSpPr>
          <p:cNvPr id="2" name="Group 6"/>
          <p:cNvGrpSpPr>
            <a:grpSpLocks/>
          </p:cNvGrpSpPr>
          <p:nvPr/>
        </p:nvGrpSpPr>
        <p:grpSpPr bwMode="auto">
          <a:xfrm>
            <a:off x="1811338" y="2047875"/>
            <a:ext cx="1670050" cy="2998788"/>
            <a:chOff x="1141" y="1290"/>
            <a:chExt cx="1052" cy="1889"/>
          </a:xfrm>
        </p:grpSpPr>
        <p:sp>
          <p:nvSpPr>
            <p:cNvPr id="15397" name="Line 7"/>
            <p:cNvSpPr>
              <a:spLocks noChangeShapeType="1"/>
            </p:cNvSpPr>
            <p:nvPr/>
          </p:nvSpPr>
          <p:spPr bwMode="auto">
            <a:xfrm flipV="1">
              <a:off x="1141" y="1662"/>
              <a:ext cx="655" cy="1517"/>
            </a:xfrm>
            <a:prstGeom prst="line">
              <a:avLst/>
            </a:prstGeom>
            <a:noFill/>
            <a:ln w="19050">
              <a:solidFill>
                <a:srgbClr val="3333CC"/>
              </a:solidFill>
              <a:round/>
              <a:headEnd type="none" w="sm" len="sm"/>
              <a:tailEnd type="none" w="sm" len="sm"/>
            </a:ln>
          </p:spPr>
          <p:txBody>
            <a:bodyPr wrap="none" anchor="ctr"/>
            <a:lstStyle/>
            <a:p>
              <a:endParaRPr lang="en-US"/>
            </a:p>
          </p:txBody>
        </p:sp>
        <p:sp>
          <p:nvSpPr>
            <p:cNvPr id="15398" name="Text Box 8"/>
            <p:cNvSpPr txBox="1">
              <a:spLocks noChangeArrowheads="1"/>
            </p:cNvSpPr>
            <p:nvPr/>
          </p:nvSpPr>
          <p:spPr bwMode="auto">
            <a:xfrm>
              <a:off x="1703" y="1290"/>
              <a:ext cx="490" cy="300"/>
            </a:xfrm>
            <a:prstGeom prst="rect">
              <a:avLst/>
            </a:prstGeom>
            <a:noFill/>
            <a:ln w="19050">
              <a:solidFill>
                <a:srgbClr val="3333CC"/>
              </a:solidFill>
              <a:miter lim="800000"/>
              <a:headEnd type="none" w="sm" len="sm"/>
              <a:tailEnd type="none" w="sm" len="sm"/>
            </a:ln>
          </p:spPr>
          <p:txBody>
            <a:bodyPr>
              <a:spAutoFit/>
            </a:bodyPr>
            <a:lstStyle/>
            <a:p>
              <a:pPr>
                <a:spcBef>
                  <a:spcPct val="50000"/>
                </a:spcBef>
              </a:pPr>
              <a:r>
                <a:rPr lang="en-US"/>
                <a:t>D1</a:t>
              </a:r>
            </a:p>
          </p:txBody>
        </p:sp>
      </p:grpSp>
      <p:grpSp>
        <p:nvGrpSpPr>
          <p:cNvPr id="3" name="Group 39"/>
          <p:cNvGrpSpPr>
            <a:grpSpLocks/>
          </p:cNvGrpSpPr>
          <p:nvPr/>
        </p:nvGrpSpPr>
        <p:grpSpPr bwMode="auto">
          <a:xfrm>
            <a:off x="1811338" y="2941638"/>
            <a:ext cx="1565275" cy="2097087"/>
            <a:chOff x="1141" y="1853"/>
            <a:chExt cx="986" cy="1321"/>
          </a:xfrm>
        </p:grpSpPr>
        <p:sp>
          <p:nvSpPr>
            <p:cNvPr id="15395" name="Line 10"/>
            <p:cNvSpPr>
              <a:spLocks noChangeShapeType="1"/>
            </p:cNvSpPr>
            <p:nvPr/>
          </p:nvSpPr>
          <p:spPr bwMode="auto">
            <a:xfrm flipV="1">
              <a:off x="1141" y="1910"/>
              <a:ext cx="547" cy="1264"/>
            </a:xfrm>
            <a:prstGeom prst="line">
              <a:avLst/>
            </a:prstGeom>
            <a:noFill/>
            <a:ln w="28575">
              <a:solidFill>
                <a:srgbClr val="FF5050"/>
              </a:solidFill>
              <a:round/>
              <a:headEnd type="none" w="sm" len="sm"/>
              <a:tailEnd type="none" w="sm" len="sm"/>
            </a:ln>
          </p:spPr>
          <p:txBody>
            <a:bodyPr wrap="none" anchor="ctr"/>
            <a:lstStyle/>
            <a:p>
              <a:endParaRPr lang="en-US"/>
            </a:p>
          </p:txBody>
        </p:sp>
        <p:sp>
          <p:nvSpPr>
            <p:cNvPr id="15396" name="Text Box 11"/>
            <p:cNvSpPr txBox="1">
              <a:spLocks noChangeArrowheads="1"/>
            </p:cNvSpPr>
            <p:nvPr/>
          </p:nvSpPr>
          <p:spPr bwMode="auto">
            <a:xfrm>
              <a:off x="1626" y="1853"/>
              <a:ext cx="501" cy="288"/>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FF5050"/>
                  </a:solidFill>
                </a:rPr>
                <a:t>Q</a:t>
              </a:r>
            </a:p>
          </p:txBody>
        </p:sp>
      </p:grpSp>
      <p:grpSp>
        <p:nvGrpSpPr>
          <p:cNvPr id="4" name="Group 12"/>
          <p:cNvGrpSpPr>
            <a:grpSpLocks/>
          </p:cNvGrpSpPr>
          <p:nvPr/>
        </p:nvGrpSpPr>
        <p:grpSpPr bwMode="auto">
          <a:xfrm>
            <a:off x="1073150" y="2368550"/>
            <a:ext cx="1770063" cy="457200"/>
            <a:chOff x="676" y="1492"/>
            <a:chExt cx="1115" cy="288"/>
          </a:xfrm>
        </p:grpSpPr>
        <p:sp>
          <p:nvSpPr>
            <p:cNvPr id="15393" name="Line 13"/>
            <p:cNvSpPr>
              <a:spLocks noChangeShapeType="1"/>
            </p:cNvSpPr>
            <p:nvPr/>
          </p:nvSpPr>
          <p:spPr bwMode="auto">
            <a:xfrm flipH="1">
              <a:off x="1151" y="1662"/>
              <a:ext cx="640" cy="0"/>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5394" name="Text Box 14"/>
            <p:cNvSpPr txBox="1">
              <a:spLocks noChangeArrowheads="1"/>
            </p:cNvSpPr>
            <p:nvPr/>
          </p:nvSpPr>
          <p:spPr bwMode="auto">
            <a:xfrm>
              <a:off x="676" y="1492"/>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11</a:t>
              </a:r>
              <a:endParaRPr lang="en-US"/>
            </a:p>
          </p:txBody>
        </p:sp>
      </p:grpSp>
      <p:grpSp>
        <p:nvGrpSpPr>
          <p:cNvPr id="5" name="Group 40"/>
          <p:cNvGrpSpPr>
            <a:grpSpLocks/>
          </p:cNvGrpSpPr>
          <p:nvPr/>
        </p:nvGrpSpPr>
        <p:grpSpPr bwMode="auto">
          <a:xfrm>
            <a:off x="1093788" y="2759075"/>
            <a:ext cx="1576387" cy="457200"/>
            <a:chOff x="689" y="1738"/>
            <a:chExt cx="993" cy="288"/>
          </a:xfrm>
        </p:grpSpPr>
        <p:sp>
          <p:nvSpPr>
            <p:cNvPr id="15391" name="Line 16"/>
            <p:cNvSpPr>
              <a:spLocks noChangeShapeType="1"/>
            </p:cNvSpPr>
            <p:nvPr/>
          </p:nvSpPr>
          <p:spPr bwMode="auto">
            <a:xfrm flipH="1">
              <a:off x="1146" y="1920"/>
              <a:ext cx="536" cy="0"/>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5392" name="Text Box 17"/>
            <p:cNvSpPr txBox="1">
              <a:spLocks noChangeArrowheads="1"/>
            </p:cNvSpPr>
            <p:nvPr/>
          </p:nvSpPr>
          <p:spPr bwMode="auto">
            <a:xfrm>
              <a:off x="689" y="1738"/>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1q</a:t>
              </a:r>
              <a:endParaRPr lang="en-US"/>
            </a:p>
          </p:txBody>
        </p:sp>
      </p:grpSp>
      <p:grpSp>
        <p:nvGrpSpPr>
          <p:cNvPr id="6" name="Group 18"/>
          <p:cNvGrpSpPr>
            <a:grpSpLocks/>
          </p:cNvGrpSpPr>
          <p:nvPr/>
        </p:nvGrpSpPr>
        <p:grpSpPr bwMode="auto">
          <a:xfrm>
            <a:off x="2490788" y="2663825"/>
            <a:ext cx="762000" cy="2949575"/>
            <a:chOff x="1569" y="1678"/>
            <a:chExt cx="480" cy="1858"/>
          </a:xfrm>
        </p:grpSpPr>
        <p:sp>
          <p:nvSpPr>
            <p:cNvPr id="15389" name="Line 19"/>
            <p:cNvSpPr>
              <a:spLocks noChangeShapeType="1"/>
            </p:cNvSpPr>
            <p:nvPr/>
          </p:nvSpPr>
          <p:spPr bwMode="auto">
            <a:xfrm>
              <a:off x="1786" y="1678"/>
              <a:ext cx="0" cy="1501"/>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5390" name="Text Box 20"/>
            <p:cNvSpPr txBox="1">
              <a:spLocks noChangeArrowheads="1"/>
            </p:cNvSpPr>
            <p:nvPr/>
          </p:nvSpPr>
          <p:spPr bwMode="auto">
            <a:xfrm>
              <a:off x="1569" y="3248"/>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21</a:t>
              </a:r>
              <a:endParaRPr lang="en-US"/>
            </a:p>
          </p:txBody>
        </p:sp>
      </p:grpSp>
      <p:grpSp>
        <p:nvGrpSpPr>
          <p:cNvPr id="7" name="Group 41"/>
          <p:cNvGrpSpPr>
            <a:grpSpLocks/>
          </p:cNvGrpSpPr>
          <p:nvPr/>
        </p:nvGrpSpPr>
        <p:grpSpPr bwMode="auto">
          <a:xfrm>
            <a:off x="2281238" y="3067050"/>
            <a:ext cx="762000" cy="2847975"/>
            <a:chOff x="1437" y="1932"/>
            <a:chExt cx="480" cy="1794"/>
          </a:xfrm>
        </p:grpSpPr>
        <p:sp>
          <p:nvSpPr>
            <p:cNvPr id="15387" name="Line 22"/>
            <p:cNvSpPr>
              <a:spLocks noChangeShapeType="1"/>
            </p:cNvSpPr>
            <p:nvPr/>
          </p:nvSpPr>
          <p:spPr bwMode="auto">
            <a:xfrm>
              <a:off x="1688" y="1932"/>
              <a:ext cx="0" cy="1233"/>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15388" name="Text Box 23"/>
            <p:cNvSpPr txBox="1">
              <a:spLocks noChangeArrowheads="1"/>
            </p:cNvSpPr>
            <p:nvPr/>
          </p:nvSpPr>
          <p:spPr bwMode="auto">
            <a:xfrm>
              <a:off x="1437" y="3438"/>
              <a:ext cx="480" cy="288"/>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2q</a:t>
              </a:r>
              <a:endParaRPr lang="en-US"/>
            </a:p>
          </p:txBody>
        </p:sp>
      </p:grpSp>
      <p:grpSp>
        <p:nvGrpSpPr>
          <p:cNvPr id="8" name="Group 24"/>
          <p:cNvGrpSpPr>
            <a:grpSpLocks/>
          </p:cNvGrpSpPr>
          <p:nvPr/>
        </p:nvGrpSpPr>
        <p:grpSpPr bwMode="auto">
          <a:xfrm>
            <a:off x="4124325" y="1190625"/>
            <a:ext cx="3883025" cy="1317625"/>
            <a:chOff x="2799" y="502"/>
            <a:chExt cx="2446" cy="830"/>
          </a:xfrm>
        </p:grpSpPr>
        <p:sp>
          <p:nvSpPr>
            <p:cNvPr id="15376" name="Text Box 25"/>
            <p:cNvSpPr txBox="1">
              <a:spLocks noChangeArrowheads="1"/>
            </p:cNvSpPr>
            <p:nvPr/>
          </p:nvSpPr>
          <p:spPr bwMode="auto">
            <a:xfrm>
              <a:off x="4079" y="1005"/>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w</a:t>
              </a:r>
              <a:r>
                <a:rPr lang="en-US" sz="1800" i="1" baseline="-15000">
                  <a:latin typeface="Times" pitchFamily="18" charset="0"/>
                </a:rPr>
                <a:t>iq </a:t>
              </a:r>
              <a:r>
                <a:rPr lang="en-US" sz="1800" i="1" baseline="30000">
                  <a:latin typeface="Times" pitchFamily="18" charset="0"/>
                </a:rPr>
                <a:t>2</a:t>
              </a:r>
            </a:p>
          </p:txBody>
        </p:sp>
        <p:sp>
          <p:nvSpPr>
            <p:cNvPr id="15377" name="Text Box 26"/>
            <p:cNvSpPr txBox="1">
              <a:spLocks noChangeArrowheads="1"/>
            </p:cNvSpPr>
            <p:nvPr/>
          </p:nvSpPr>
          <p:spPr bwMode="auto">
            <a:xfrm>
              <a:off x="3168" y="502"/>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5378" name="Text Box 27"/>
            <p:cNvSpPr txBox="1">
              <a:spLocks noChangeArrowheads="1"/>
            </p:cNvSpPr>
            <p:nvPr/>
          </p:nvSpPr>
          <p:spPr bwMode="auto">
            <a:xfrm>
              <a:off x="3561" y="554"/>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a:latin typeface="Times" pitchFamily="18" charset="0"/>
                </a:rPr>
                <a:t>× w</a:t>
              </a:r>
              <a:r>
                <a:rPr lang="en-US" sz="1800" i="1" baseline="-15000">
                  <a:latin typeface="Times" pitchFamily="18" charset="0"/>
                </a:rPr>
                <a:t>iq</a:t>
              </a:r>
              <a:r>
                <a:rPr lang="en-US" sz="1800" i="1">
                  <a:latin typeface="Times" pitchFamily="18" charset="0"/>
                </a:rPr>
                <a:t>)</a:t>
              </a:r>
            </a:p>
          </p:txBody>
        </p:sp>
        <p:sp>
          <p:nvSpPr>
            <p:cNvPr id="15379" name="Text Box 28"/>
            <p:cNvSpPr txBox="1">
              <a:spLocks noChangeArrowheads="1"/>
            </p:cNvSpPr>
            <p:nvPr/>
          </p:nvSpPr>
          <p:spPr bwMode="auto">
            <a:xfrm>
              <a:off x="3412" y="522"/>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5380" name="Text Box 29"/>
            <p:cNvSpPr txBox="1">
              <a:spLocks noChangeArrowheads="1"/>
            </p:cNvSpPr>
            <p:nvPr/>
          </p:nvSpPr>
          <p:spPr bwMode="auto">
            <a:xfrm>
              <a:off x="2919" y="938"/>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5381" name="Text Box 30"/>
            <p:cNvSpPr txBox="1">
              <a:spLocks noChangeArrowheads="1"/>
            </p:cNvSpPr>
            <p:nvPr/>
          </p:nvSpPr>
          <p:spPr bwMode="auto">
            <a:xfrm>
              <a:off x="3702" y="934"/>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5382" name="Text Box 31"/>
            <p:cNvSpPr txBox="1">
              <a:spLocks noChangeArrowheads="1"/>
            </p:cNvSpPr>
            <p:nvPr/>
          </p:nvSpPr>
          <p:spPr bwMode="auto">
            <a:xfrm>
              <a:off x="3255" y="996"/>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baseline="30000">
                  <a:latin typeface="Times" pitchFamily="18" charset="0"/>
                </a:rPr>
                <a:t>2 </a:t>
              </a:r>
              <a:r>
                <a:rPr lang="en-US" sz="1800" i="1">
                  <a:latin typeface="Times" pitchFamily="18" charset="0"/>
                </a:rPr>
                <a:t>×</a:t>
              </a:r>
            </a:p>
          </p:txBody>
        </p:sp>
        <p:sp>
          <p:nvSpPr>
            <p:cNvPr id="15383" name="Text Box 32"/>
            <p:cNvSpPr txBox="1">
              <a:spLocks noChangeArrowheads="1"/>
            </p:cNvSpPr>
            <p:nvPr/>
          </p:nvSpPr>
          <p:spPr bwMode="auto">
            <a:xfrm>
              <a:off x="3152" y="949"/>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5384" name="Text Box 33"/>
            <p:cNvSpPr txBox="1">
              <a:spLocks noChangeArrowheads="1"/>
            </p:cNvSpPr>
            <p:nvPr/>
          </p:nvSpPr>
          <p:spPr bwMode="auto">
            <a:xfrm>
              <a:off x="3946" y="963"/>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5385" name="Freeform 34"/>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5386" name="Line 35"/>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51236" name="Text Box 36"/>
          <p:cNvSpPr txBox="1">
            <a:spLocks noChangeArrowheads="1"/>
          </p:cNvSpPr>
          <p:nvPr/>
        </p:nvSpPr>
        <p:spPr bwMode="auto">
          <a:xfrm>
            <a:off x="6884988" y="1555750"/>
            <a:ext cx="2089150" cy="1004888"/>
          </a:xfrm>
          <a:prstGeom prst="rect">
            <a:avLst/>
          </a:prstGeom>
          <a:noFill/>
          <a:ln w="12700">
            <a:noFill/>
            <a:miter lim="800000"/>
            <a:headEnd type="none" w="sm" len="sm"/>
            <a:tailEnd type="none" w="sm" len="sm"/>
          </a:ln>
        </p:spPr>
        <p:txBody>
          <a:bodyPr>
            <a:spAutoFit/>
          </a:bodyPr>
          <a:lstStyle/>
          <a:p>
            <a:pPr>
              <a:spcBef>
                <a:spcPct val="50000"/>
              </a:spcBef>
            </a:pPr>
            <a:r>
              <a:rPr lang="en-US"/>
              <a:t>= cos(</a:t>
            </a:r>
            <a:r>
              <a:rPr lang="en-US">
                <a:sym typeface="Lucida Bright Math Italic" pitchFamily="2" charset="2"/>
              </a:rPr>
              <a:t>0</a:t>
            </a:r>
            <a:r>
              <a:rPr lang="en-US"/>
              <a:t>)</a:t>
            </a:r>
          </a:p>
          <a:p>
            <a:pPr>
              <a:spcBef>
                <a:spcPct val="50000"/>
              </a:spcBef>
            </a:pPr>
            <a:r>
              <a:rPr lang="en-US"/>
              <a:t>= 1</a:t>
            </a:r>
          </a:p>
        </p:txBody>
      </p:sp>
      <p:sp>
        <p:nvSpPr>
          <p:cNvPr id="51238" name="Text Box 38"/>
          <p:cNvSpPr txBox="1">
            <a:spLocks noChangeArrowheads="1"/>
          </p:cNvSpPr>
          <p:nvPr/>
        </p:nvSpPr>
        <p:spPr bwMode="auto">
          <a:xfrm>
            <a:off x="2014538" y="4178300"/>
            <a:ext cx="746125" cy="822325"/>
          </a:xfrm>
          <a:prstGeom prst="rect">
            <a:avLst/>
          </a:prstGeom>
          <a:noFill/>
          <a:ln w="12700">
            <a:noFill/>
            <a:miter lim="800000"/>
            <a:headEnd type="none" w="sm" len="sm"/>
            <a:tailEnd type="none" w="sm" len="sm"/>
          </a:ln>
        </p:spPr>
        <p:txBody>
          <a:bodyPr>
            <a:spAutoFit/>
          </a:bodyPr>
          <a:lstStyle/>
          <a:p>
            <a:pPr>
              <a:spcBef>
                <a:spcPct val="50000"/>
              </a:spcBef>
            </a:pPr>
            <a:r>
              <a:rPr lang="en-US">
                <a:sym typeface="Lucida Bright Math Italic" pitchFamily="2" charset="2"/>
              </a:rPr>
              <a:t> =0    </a:t>
            </a:r>
          </a:p>
        </p:txBody>
      </p:sp>
      <p:sp>
        <p:nvSpPr>
          <p:cNvPr id="15375" name="Rectangle 42"/>
          <p:cNvSpPr>
            <a:spLocks noChangeArrowheads="1"/>
          </p:cNvSpPr>
          <p:nvPr/>
        </p:nvSpPr>
        <p:spPr bwMode="auto">
          <a:xfrm>
            <a:off x="685800" y="304800"/>
            <a:ext cx="7772400" cy="609600"/>
          </a:xfrm>
          <a:prstGeom prst="rect">
            <a:avLst/>
          </a:prstGeom>
          <a:noFill/>
          <a:ln w="9525">
            <a:noFill/>
            <a:miter lim="800000"/>
            <a:headEnd/>
            <a:tailEnd/>
          </a:ln>
        </p:spPr>
        <p:txBody>
          <a:bodyPr anchor="ctr"/>
          <a:lstStyle/>
          <a:p>
            <a:r>
              <a:rPr lang="en-GB"/>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utoUpdateAnimBg="0"/>
      <p:bldP spid="5123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1819275" y="1909763"/>
            <a:ext cx="0" cy="3351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387" name="Line 3"/>
          <p:cNvSpPr>
            <a:spLocks noChangeShapeType="1"/>
          </p:cNvSpPr>
          <p:nvPr/>
        </p:nvSpPr>
        <p:spPr bwMode="auto">
          <a:xfrm>
            <a:off x="1638300" y="5054600"/>
            <a:ext cx="42195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388" name="Text Box 4"/>
          <p:cNvSpPr txBox="1">
            <a:spLocks noChangeArrowheads="1"/>
          </p:cNvSpPr>
          <p:nvPr/>
        </p:nvSpPr>
        <p:spPr bwMode="auto">
          <a:xfrm>
            <a:off x="917575" y="1663700"/>
            <a:ext cx="541338" cy="457200"/>
          </a:xfrm>
          <a:prstGeom prst="rect">
            <a:avLst/>
          </a:prstGeom>
          <a:noFill/>
          <a:ln w="12700">
            <a:noFill/>
            <a:miter lim="800000"/>
            <a:headEnd type="none" w="sm" len="sm"/>
            <a:tailEnd type="none" w="sm" len="sm"/>
          </a:ln>
        </p:spPr>
        <p:txBody>
          <a:bodyPr>
            <a:spAutoFit/>
          </a:bodyPr>
          <a:lstStyle/>
          <a:p>
            <a:pPr>
              <a:spcBef>
                <a:spcPct val="50000"/>
              </a:spcBef>
            </a:pPr>
            <a:r>
              <a:rPr lang="en-US"/>
              <a:t>T1</a:t>
            </a:r>
          </a:p>
        </p:txBody>
      </p:sp>
      <p:sp>
        <p:nvSpPr>
          <p:cNvPr id="16389" name="Text Box 5"/>
          <p:cNvSpPr txBox="1">
            <a:spLocks noChangeArrowheads="1"/>
          </p:cNvSpPr>
          <p:nvPr/>
        </p:nvSpPr>
        <p:spPr bwMode="auto">
          <a:xfrm>
            <a:off x="5562600" y="5326063"/>
            <a:ext cx="614363" cy="457200"/>
          </a:xfrm>
          <a:prstGeom prst="rect">
            <a:avLst/>
          </a:prstGeom>
          <a:noFill/>
          <a:ln w="12700">
            <a:noFill/>
            <a:miter lim="800000"/>
            <a:headEnd type="none" w="sm" len="sm"/>
            <a:tailEnd type="none" w="sm" len="sm"/>
          </a:ln>
        </p:spPr>
        <p:txBody>
          <a:bodyPr>
            <a:spAutoFit/>
          </a:bodyPr>
          <a:lstStyle/>
          <a:p>
            <a:pPr>
              <a:spcBef>
                <a:spcPct val="50000"/>
              </a:spcBef>
            </a:pPr>
            <a:r>
              <a:rPr lang="en-US"/>
              <a:t>T2</a:t>
            </a:r>
          </a:p>
        </p:txBody>
      </p:sp>
      <p:sp>
        <p:nvSpPr>
          <p:cNvPr id="16390" name="Line 7"/>
          <p:cNvSpPr>
            <a:spLocks noChangeShapeType="1"/>
          </p:cNvSpPr>
          <p:nvPr/>
        </p:nvSpPr>
        <p:spPr bwMode="auto">
          <a:xfrm flipV="1">
            <a:off x="1811338" y="2647950"/>
            <a:ext cx="12700" cy="2398713"/>
          </a:xfrm>
          <a:prstGeom prst="line">
            <a:avLst/>
          </a:prstGeom>
          <a:noFill/>
          <a:ln w="28575">
            <a:solidFill>
              <a:srgbClr val="3333CC"/>
            </a:solidFill>
            <a:round/>
            <a:headEnd type="none" w="sm" len="sm"/>
            <a:tailEnd type="none" w="sm" len="sm"/>
          </a:ln>
        </p:spPr>
        <p:txBody>
          <a:bodyPr wrap="none" anchor="ctr"/>
          <a:lstStyle/>
          <a:p>
            <a:endParaRPr lang="en-US"/>
          </a:p>
        </p:txBody>
      </p:sp>
      <p:sp>
        <p:nvSpPr>
          <p:cNvPr id="16391" name="Text Box 8"/>
          <p:cNvSpPr txBox="1">
            <a:spLocks noChangeArrowheads="1"/>
          </p:cNvSpPr>
          <p:nvPr/>
        </p:nvSpPr>
        <p:spPr bwMode="auto">
          <a:xfrm>
            <a:off x="1692275" y="2162175"/>
            <a:ext cx="731838"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3333CC"/>
                </a:solidFill>
              </a:rPr>
              <a:t>D1</a:t>
            </a:r>
          </a:p>
        </p:txBody>
      </p:sp>
      <p:sp>
        <p:nvSpPr>
          <p:cNvPr id="16392" name="Line 10"/>
          <p:cNvSpPr>
            <a:spLocks noChangeShapeType="1"/>
          </p:cNvSpPr>
          <p:nvPr/>
        </p:nvSpPr>
        <p:spPr bwMode="auto">
          <a:xfrm flipV="1">
            <a:off x="1831975" y="5053013"/>
            <a:ext cx="3024188" cy="0"/>
          </a:xfrm>
          <a:prstGeom prst="line">
            <a:avLst/>
          </a:prstGeom>
          <a:noFill/>
          <a:ln w="28575">
            <a:solidFill>
              <a:schemeClr val="accent2"/>
            </a:solidFill>
            <a:round/>
            <a:headEnd type="none" w="sm" len="sm"/>
            <a:tailEnd type="none" w="sm" len="sm"/>
          </a:ln>
        </p:spPr>
        <p:txBody>
          <a:bodyPr wrap="none" anchor="ctr"/>
          <a:lstStyle/>
          <a:p>
            <a:endParaRPr lang="en-US"/>
          </a:p>
        </p:txBody>
      </p:sp>
      <p:sp>
        <p:nvSpPr>
          <p:cNvPr id="16393" name="Text Box 11"/>
          <p:cNvSpPr txBox="1">
            <a:spLocks noChangeArrowheads="1"/>
          </p:cNvSpPr>
          <p:nvPr/>
        </p:nvSpPr>
        <p:spPr bwMode="auto">
          <a:xfrm>
            <a:off x="4875213" y="4768850"/>
            <a:ext cx="795337"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accent2"/>
                </a:solidFill>
              </a:rPr>
              <a:t>Q</a:t>
            </a:r>
          </a:p>
        </p:txBody>
      </p:sp>
      <p:sp>
        <p:nvSpPr>
          <p:cNvPr id="16394" name="Text Box 14"/>
          <p:cNvSpPr txBox="1">
            <a:spLocks noChangeArrowheads="1"/>
          </p:cNvSpPr>
          <p:nvPr/>
        </p:nvSpPr>
        <p:spPr bwMode="auto">
          <a:xfrm>
            <a:off x="1073150" y="2368550"/>
            <a:ext cx="762000" cy="457200"/>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11</a:t>
            </a:r>
            <a:endParaRPr lang="en-US"/>
          </a:p>
        </p:txBody>
      </p:sp>
      <p:sp>
        <p:nvSpPr>
          <p:cNvPr id="16395" name="Text Box 17"/>
          <p:cNvSpPr txBox="1">
            <a:spLocks noChangeArrowheads="1"/>
          </p:cNvSpPr>
          <p:nvPr/>
        </p:nvSpPr>
        <p:spPr bwMode="auto">
          <a:xfrm>
            <a:off x="682625" y="4749800"/>
            <a:ext cx="958850" cy="457200"/>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1q= 0</a:t>
            </a:r>
            <a:endParaRPr lang="en-US"/>
          </a:p>
        </p:txBody>
      </p:sp>
      <p:sp>
        <p:nvSpPr>
          <p:cNvPr id="16396" name="Text Box 20"/>
          <p:cNvSpPr txBox="1">
            <a:spLocks noChangeArrowheads="1"/>
          </p:cNvSpPr>
          <p:nvPr/>
        </p:nvSpPr>
        <p:spPr bwMode="auto">
          <a:xfrm>
            <a:off x="1311275" y="5205413"/>
            <a:ext cx="1073150" cy="457200"/>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21= 0</a:t>
            </a:r>
            <a:endParaRPr lang="en-US"/>
          </a:p>
        </p:txBody>
      </p:sp>
      <p:sp>
        <p:nvSpPr>
          <p:cNvPr id="16397" name="Text Box 23"/>
          <p:cNvSpPr txBox="1">
            <a:spLocks noChangeArrowheads="1"/>
          </p:cNvSpPr>
          <p:nvPr/>
        </p:nvSpPr>
        <p:spPr bwMode="auto">
          <a:xfrm>
            <a:off x="4437063" y="5153025"/>
            <a:ext cx="762000" cy="457200"/>
          </a:xfrm>
          <a:prstGeom prst="rect">
            <a:avLst/>
          </a:prstGeom>
          <a:noFill/>
          <a:ln w="12700">
            <a:noFill/>
            <a:miter lim="800000"/>
            <a:headEnd type="none" w="sm" len="sm"/>
            <a:tailEnd type="none" w="sm" len="sm"/>
          </a:ln>
        </p:spPr>
        <p:txBody>
          <a:bodyPr>
            <a:spAutoFit/>
          </a:bodyPr>
          <a:lstStyle/>
          <a:p>
            <a:pPr>
              <a:spcBef>
                <a:spcPct val="50000"/>
              </a:spcBef>
            </a:pPr>
            <a:r>
              <a:rPr lang="en-US" i="1"/>
              <a:t>w</a:t>
            </a:r>
            <a:r>
              <a:rPr lang="en-US" i="1" baseline="-15000"/>
              <a:t>2q</a:t>
            </a:r>
            <a:endParaRPr lang="en-US"/>
          </a:p>
        </p:txBody>
      </p:sp>
      <p:grpSp>
        <p:nvGrpSpPr>
          <p:cNvPr id="2" name="Group 24"/>
          <p:cNvGrpSpPr>
            <a:grpSpLocks/>
          </p:cNvGrpSpPr>
          <p:nvPr/>
        </p:nvGrpSpPr>
        <p:grpSpPr bwMode="auto">
          <a:xfrm>
            <a:off x="4124325" y="1190625"/>
            <a:ext cx="3883025" cy="1317625"/>
            <a:chOff x="2799" y="502"/>
            <a:chExt cx="2446" cy="830"/>
          </a:xfrm>
        </p:grpSpPr>
        <p:sp>
          <p:nvSpPr>
            <p:cNvPr id="16403" name="Text Box 25"/>
            <p:cNvSpPr txBox="1">
              <a:spLocks noChangeArrowheads="1"/>
            </p:cNvSpPr>
            <p:nvPr/>
          </p:nvSpPr>
          <p:spPr bwMode="auto">
            <a:xfrm>
              <a:off x="4079" y="1005"/>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rPr>
                <a:t>w</a:t>
              </a:r>
              <a:r>
                <a:rPr lang="en-US" sz="1800" i="1" baseline="-15000">
                  <a:latin typeface="Times" pitchFamily="18" charset="0"/>
                </a:rPr>
                <a:t>iq </a:t>
              </a:r>
              <a:r>
                <a:rPr lang="en-US" sz="1800" i="1" baseline="30000">
                  <a:latin typeface="Times" pitchFamily="18" charset="0"/>
                </a:rPr>
                <a:t>2</a:t>
              </a:r>
            </a:p>
          </p:txBody>
        </p:sp>
        <p:sp>
          <p:nvSpPr>
            <p:cNvPr id="16404" name="Text Box 26"/>
            <p:cNvSpPr txBox="1">
              <a:spLocks noChangeArrowheads="1"/>
            </p:cNvSpPr>
            <p:nvPr/>
          </p:nvSpPr>
          <p:spPr bwMode="auto">
            <a:xfrm>
              <a:off x="3168" y="502"/>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6405" name="Text Box 27"/>
            <p:cNvSpPr txBox="1">
              <a:spLocks noChangeArrowheads="1"/>
            </p:cNvSpPr>
            <p:nvPr/>
          </p:nvSpPr>
          <p:spPr bwMode="auto">
            <a:xfrm>
              <a:off x="3561" y="554"/>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a:latin typeface="Times" pitchFamily="18" charset="0"/>
                </a:rPr>
                <a:t>× w</a:t>
              </a:r>
              <a:r>
                <a:rPr lang="en-US" sz="1800" i="1" baseline="-15000">
                  <a:latin typeface="Times" pitchFamily="18" charset="0"/>
                </a:rPr>
                <a:t>iq</a:t>
              </a:r>
              <a:r>
                <a:rPr lang="en-US" sz="1800" i="1">
                  <a:latin typeface="Times" pitchFamily="18" charset="0"/>
                </a:rPr>
                <a:t>)</a:t>
              </a:r>
            </a:p>
          </p:txBody>
        </p:sp>
        <p:sp>
          <p:nvSpPr>
            <p:cNvPr id="16406" name="Text Box 28"/>
            <p:cNvSpPr txBox="1">
              <a:spLocks noChangeArrowheads="1"/>
            </p:cNvSpPr>
            <p:nvPr/>
          </p:nvSpPr>
          <p:spPr bwMode="auto">
            <a:xfrm>
              <a:off x="3412" y="522"/>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6407" name="Text Box 29"/>
            <p:cNvSpPr txBox="1">
              <a:spLocks noChangeArrowheads="1"/>
            </p:cNvSpPr>
            <p:nvPr/>
          </p:nvSpPr>
          <p:spPr bwMode="auto">
            <a:xfrm>
              <a:off x="2919" y="938"/>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6408" name="Text Box 30"/>
            <p:cNvSpPr txBox="1">
              <a:spLocks noChangeArrowheads="1"/>
            </p:cNvSpPr>
            <p:nvPr/>
          </p:nvSpPr>
          <p:spPr bwMode="auto">
            <a:xfrm>
              <a:off x="3702" y="934"/>
              <a:ext cx="640" cy="365"/>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imes" pitchFamily="18" charset="0"/>
                  <a:sym typeface="Lucida Bright Math Symbol" pitchFamily="2" charset="2"/>
                </a:rPr>
                <a:t></a:t>
              </a:r>
              <a:r>
                <a:rPr lang="en-US" sz="1600" i="1" baseline="-15000">
                  <a:latin typeface="Times" pitchFamily="18" charset="0"/>
                  <a:sym typeface="Lucida Bright Math Symbol" pitchFamily="2" charset="2"/>
                </a:rPr>
                <a:t>i=1</a:t>
              </a:r>
              <a:endParaRPr lang="en-US" sz="1800" i="1" baseline="80000">
                <a:latin typeface="Times" pitchFamily="18" charset="0"/>
                <a:sym typeface="Lucida Bright Math Symbol" pitchFamily="2" charset="2"/>
              </a:endParaRPr>
            </a:p>
          </p:txBody>
        </p:sp>
        <p:sp>
          <p:nvSpPr>
            <p:cNvPr id="16409" name="Text Box 31"/>
            <p:cNvSpPr txBox="1">
              <a:spLocks noChangeArrowheads="1"/>
            </p:cNvSpPr>
            <p:nvPr/>
          </p:nvSpPr>
          <p:spPr bwMode="auto">
            <a:xfrm>
              <a:off x="3255" y="996"/>
              <a:ext cx="1166"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Times" pitchFamily="18" charset="0"/>
                  <a:sym typeface="Lucida Bright Math Symbol" pitchFamily="2" charset="2"/>
                </a:rPr>
                <a:t>w</a:t>
              </a:r>
              <a:r>
                <a:rPr lang="en-US" sz="1800" i="1" baseline="-15000">
                  <a:latin typeface="Times" pitchFamily="18" charset="0"/>
                  <a:sym typeface="Lucida Bright Math Symbol" pitchFamily="2" charset="2"/>
                </a:rPr>
                <a:t>ij</a:t>
              </a:r>
              <a:r>
                <a:rPr lang="en-US" sz="1800" i="1">
                  <a:latin typeface="Times" pitchFamily="18" charset="0"/>
                  <a:sym typeface="Lucida Bright Math Symbol" pitchFamily="2" charset="2"/>
                </a:rPr>
                <a:t> </a:t>
              </a:r>
              <a:r>
                <a:rPr lang="en-US" sz="1800" i="1" baseline="30000">
                  <a:latin typeface="Times" pitchFamily="18" charset="0"/>
                </a:rPr>
                <a:t>2 </a:t>
              </a:r>
              <a:r>
                <a:rPr lang="en-US" sz="1800" i="1">
                  <a:latin typeface="Times" pitchFamily="18" charset="0"/>
                </a:rPr>
                <a:t>×</a:t>
              </a:r>
            </a:p>
          </p:txBody>
        </p:sp>
        <p:sp>
          <p:nvSpPr>
            <p:cNvPr id="16410" name="Text Box 32"/>
            <p:cNvSpPr txBox="1">
              <a:spLocks noChangeArrowheads="1"/>
            </p:cNvSpPr>
            <p:nvPr/>
          </p:nvSpPr>
          <p:spPr bwMode="auto">
            <a:xfrm>
              <a:off x="3152" y="949"/>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6411" name="Text Box 33"/>
            <p:cNvSpPr txBox="1">
              <a:spLocks noChangeArrowheads="1"/>
            </p:cNvSpPr>
            <p:nvPr/>
          </p:nvSpPr>
          <p:spPr bwMode="auto">
            <a:xfrm>
              <a:off x="3946" y="963"/>
              <a:ext cx="340" cy="173"/>
            </a:xfrm>
            <a:prstGeom prst="rect">
              <a:avLst/>
            </a:prstGeom>
            <a:noFill/>
            <a:ln w="12700">
              <a:noFill/>
              <a:miter lim="800000"/>
              <a:headEnd type="none" w="sm" len="sm"/>
              <a:tailEnd type="none" w="sm" len="sm"/>
            </a:ln>
          </p:spPr>
          <p:txBody>
            <a:bodyPr>
              <a:spAutoFit/>
            </a:bodyPr>
            <a:lstStyle/>
            <a:p>
              <a:pPr>
                <a:spcBef>
                  <a:spcPct val="50000"/>
                </a:spcBef>
              </a:pPr>
              <a:r>
                <a:rPr lang="en-US" sz="1200" i="1">
                  <a:latin typeface="Times" pitchFamily="18" charset="0"/>
                </a:rPr>
                <a:t>n</a:t>
              </a:r>
              <a:endParaRPr lang="en-US" sz="1600">
                <a:latin typeface="Times" pitchFamily="18" charset="0"/>
              </a:endParaRPr>
            </a:p>
          </p:txBody>
        </p:sp>
        <p:sp>
          <p:nvSpPr>
            <p:cNvPr id="16412" name="Freeform 34"/>
            <p:cNvSpPr>
              <a:spLocks/>
            </p:cNvSpPr>
            <p:nvPr/>
          </p:nvSpPr>
          <p:spPr bwMode="auto">
            <a:xfrm>
              <a:off x="2799" y="976"/>
              <a:ext cx="1615" cy="356"/>
            </a:xfrm>
            <a:custGeom>
              <a:avLst/>
              <a:gdLst>
                <a:gd name="T0" fmla="*/ 0 w 2188"/>
                <a:gd name="T1" fmla="*/ 238 h 356"/>
                <a:gd name="T2" fmla="*/ 16 w 2188"/>
                <a:gd name="T3" fmla="*/ 212 h 356"/>
                <a:gd name="T4" fmla="*/ 53 w 2188"/>
                <a:gd name="T5" fmla="*/ 356 h 356"/>
                <a:gd name="T6" fmla="*/ 152 w 2188"/>
                <a:gd name="T7" fmla="*/ 0 h 356"/>
                <a:gd name="T8" fmla="*/ 1615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6413" name="Line 35"/>
            <p:cNvSpPr>
              <a:spLocks noChangeShapeType="1"/>
            </p:cNvSpPr>
            <p:nvPr/>
          </p:nvSpPr>
          <p:spPr bwMode="auto">
            <a:xfrm>
              <a:off x="2937" y="878"/>
              <a:ext cx="1497"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9188" name="Text Box 36"/>
          <p:cNvSpPr txBox="1">
            <a:spLocks noChangeArrowheads="1"/>
          </p:cNvSpPr>
          <p:nvPr/>
        </p:nvSpPr>
        <p:spPr bwMode="auto">
          <a:xfrm>
            <a:off x="6884988" y="1555750"/>
            <a:ext cx="2089150" cy="1004888"/>
          </a:xfrm>
          <a:prstGeom prst="rect">
            <a:avLst/>
          </a:prstGeom>
          <a:noFill/>
          <a:ln w="12700">
            <a:noFill/>
            <a:miter lim="800000"/>
            <a:headEnd type="none" w="sm" len="sm"/>
            <a:tailEnd type="none" w="sm" len="sm"/>
          </a:ln>
        </p:spPr>
        <p:txBody>
          <a:bodyPr>
            <a:spAutoFit/>
          </a:bodyPr>
          <a:lstStyle/>
          <a:p>
            <a:pPr>
              <a:spcBef>
                <a:spcPct val="50000"/>
              </a:spcBef>
            </a:pPr>
            <a:r>
              <a:rPr lang="en-US"/>
              <a:t>= cos(9</a:t>
            </a:r>
            <a:r>
              <a:rPr lang="en-US">
                <a:sym typeface="Lucida Bright Math Italic" pitchFamily="2" charset="2"/>
              </a:rPr>
              <a:t>0º</a:t>
            </a:r>
            <a:r>
              <a:rPr lang="en-US"/>
              <a:t>)</a:t>
            </a:r>
          </a:p>
          <a:p>
            <a:pPr>
              <a:spcBef>
                <a:spcPct val="50000"/>
              </a:spcBef>
            </a:pPr>
            <a:r>
              <a:rPr lang="en-US"/>
              <a:t>= 0</a:t>
            </a:r>
          </a:p>
        </p:txBody>
      </p:sp>
      <p:sp>
        <p:nvSpPr>
          <p:cNvPr id="49189" name="Freeform 37"/>
          <p:cNvSpPr>
            <a:spLocks/>
          </p:cNvSpPr>
          <p:nvPr/>
        </p:nvSpPr>
        <p:spPr bwMode="auto">
          <a:xfrm>
            <a:off x="1843088" y="4400550"/>
            <a:ext cx="636587" cy="614363"/>
          </a:xfrm>
          <a:custGeom>
            <a:avLst/>
            <a:gdLst>
              <a:gd name="T0" fmla="*/ 0 w 245"/>
              <a:gd name="T1" fmla="*/ 9204 h 267"/>
              <a:gd name="T2" fmla="*/ 293610 w 245"/>
              <a:gd name="T3" fmla="*/ 43719 h 267"/>
              <a:gd name="T4" fmla="*/ 563834 w 245"/>
              <a:gd name="T5" fmla="*/ 269215 h 267"/>
              <a:gd name="T6" fmla="*/ 628792 w 245"/>
              <a:gd name="T7" fmla="*/ 520023 h 267"/>
              <a:gd name="T8" fmla="*/ 615800 w 245"/>
              <a:gd name="T9" fmla="*/ 614363 h 267"/>
              <a:gd name="T10" fmla="*/ 0 60000 65536"/>
              <a:gd name="T11" fmla="*/ 0 60000 65536"/>
              <a:gd name="T12" fmla="*/ 0 60000 65536"/>
              <a:gd name="T13" fmla="*/ 0 60000 65536"/>
              <a:gd name="T14" fmla="*/ 0 60000 65536"/>
              <a:gd name="T15" fmla="*/ 0 w 245"/>
              <a:gd name="T16" fmla="*/ 0 h 267"/>
              <a:gd name="T17" fmla="*/ 245 w 245"/>
              <a:gd name="T18" fmla="*/ 267 h 267"/>
            </a:gdLst>
            <a:ahLst/>
            <a:cxnLst>
              <a:cxn ang="T10">
                <a:pos x="T0" y="T1"/>
              </a:cxn>
              <a:cxn ang="T11">
                <a:pos x="T2" y="T3"/>
              </a:cxn>
              <a:cxn ang="T12">
                <a:pos x="T4" y="T5"/>
              </a:cxn>
              <a:cxn ang="T13">
                <a:pos x="T6" y="T7"/>
              </a:cxn>
              <a:cxn ang="T14">
                <a:pos x="T8" y="T9"/>
              </a:cxn>
            </a:cxnLst>
            <a:rect l="T15" t="T16" r="T17" b="T18"/>
            <a:pathLst>
              <a:path w="245" h="267">
                <a:moveTo>
                  <a:pt x="0" y="4"/>
                </a:moveTo>
                <a:cubicBezTo>
                  <a:pt x="38" y="2"/>
                  <a:pt x="77" y="0"/>
                  <a:pt x="113" y="19"/>
                </a:cubicBezTo>
                <a:cubicBezTo>
                  <a:pt x="149" y="38"/>
                  <a:pt x="195" y="82"/>
                  <a:pt x="217" y="117"/>
                </a:cubicBezTo>
                <a:cubicBezTo>
                  <a:pt x="239" y="152"/>
                  <a:pt x="239" y="201"/>
                  <a:pt x="242" y="226"/>
                </a:cubicBezTo>
                <a:cubicBezTo>
                  <a:pt x="245" y="251"/>
                  <a:pt x="241" y="259"/>
                  <a:pt x="237" y="267"/>
                </a:cubicBezTo>
              </a:path>
            </a:pathLst>
          </a:custGeom>
          <a:noFill/>
          <a:ln w="12700">
            <a:solidFill>
              <a:schemeClr val="tx1"/>
            </a:solidFill>
            <a:round/>
            <a:headEnd type="none" w="sm" len="sm"/>
            <a:tailEnd type="none" w="sm" len="sm"/>
          </a:ln>
        </p:spPr>
        <p:txBody>
          <a:bodyPr wrap="none" anchor="ctr"/>
          <a:lstStyle/>
          <a:p>
            <a:endParaRPr lang="en-US"/>
          </a:p>
        </p:txBody>
      </p:sp>
      <p:sp>
        <p:nvSpPr>
          <p:cNvPr id="49190" name="Text Box 38"/>
          <p:cNvSpPr txBox="1">
            <a:spLocks noChangeArrowheads="1"/>
          </p:cNvSpPr>
          <p:nvPr/>
        </p:nvSpPr>
        <p:spPr bwMode="auto">
          <a:xfrm>
            <a:off x="2351088" y="4186238"/>
            <a:ext cx="1377950" cy="457200"/>
          </a:xfrm>
          <a:prstGeom prst="rect">
            <a:avLst/>
          </a:prstGeom>
          <a:noFill/>
          <a:ln w="12700">
            <a:noFill/>
            <a:miter lim="800000"/>
            <a:headEnd type="none" w="sm" len="sm"/>
            <a:tailEnd type="none" w="sm" len="sm"/>
          </a:ln>
        </p:spPr>
        <p:txBody>
          <a:bodyPr>
            <a:spAutoFit/>
          </a:bodyPr>
          <a:lstStyle/>
          <a:p>
            <a:pPr>
              <a:spcBef>
                <a:spcPct val="50000"/>
              </a:spcBef>
            </a:pPr>
            <a:r>
              <a:rPr lang="en-US">
                <a:sym typeface="Lucida Bright Math Italic" pitchFamily="2" charset="2"/>
              </a:rPr>
              <a:t> = 90º    </a:t>
            </a:r>
          </a:p>
        </p:txBody>
      </p:sp>
      <p:sp>
        <p:nvSpPr>
          <p:cNvPr id="16402" name="Rectangle 39"/>
          <p:cNvSpPr>
            <a:spLocks noChangeArrowheads="1"/>
          </p:cNvSpPr>
          <p:nvPr/>
        </p:nvSpPr>
        <p:spPr bwMode="auto">
          <a:xfrm>
            <a:off x="685800" y="304800"/>
            <a:ext cx="7772400" cy="609600"/>
          </a:xfrm>
          <a:prstGeom prst="rect">
            <a:avLst/>
          </a:prstGeom>
          <a:noFill/>
          <a:ln w="9525">
            <a:noFill/>
            <a:miter lim="800000"/>
            <a:headEnd/>
            <a:tailEnd/>
          </a:ln>
        </p:spPr>
        <p:txBody>
          <a:bodyPr anchor="ctr"/>
          <a:lstStyle/>
          <a:p>
            <a:r>
              <a:rPr lang="en-GB"/>
              <a:t>Cosine coefficient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8" grpId="0" autoUpdateAnimBg="0"/>
      <p:bldP spid="49189" grpId="0" animBg="1"/>
      <p:bldP spid="491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
          <p:cNvSpPr>
            <a:spLocks noChangeArrowheads="1"/>
          </p:cNvSpPr>
          <p:nvPr/>
        </p:nvSpPr>
        <p:spPr bwMode="auto">
          <a:xfrm>
            <a:off x="201613" y="411163"/>
            <a:ext cx="8548687" cy="5799137"/>
          </a:xfrm>
          <a:prstGeom prst="rect">
            <a:avLst/>
          </a:prstGeom>
          <a:solidFill>
            <a:schemeClr val="bg1"/>
          </a:solidFill>
          <a:ln w="12700">
            <a:noFill/>
            <a:miter lim="800000"/>
            <a:headEnd type="none" w="sm" len="sm"/>
            <a:tailEnd type="none" w="sm" len="sm"/>
          </a:ln>
        </p:spPr>
        <p:txBody>
          <a:bodyPr wrap="none" anchor="ctr"/>
          <a:lstStyle/>
          <a:p>
            <a:endParaRPr lang="en-GB"/>
          </a:p>
        </p:txBody>
      </p:sp>
      <p:grpSp>
        <p:nvGrpSpPr>
          <p:cNvPr id="2" name="Group 27"/>
          <p:cNvGrpSpPr>
            <a:grpSpLocks/>
          </p:cNvGrpSpPr>
          <p:nvPr/>
        </p:nvGrpSpPr>
        <p:grpSpPr bwMode="auto">
          <a:xfrm>
            <a:off x="454025" y="1625600"/>
            <a:ext cx="2728913" cy="762000"/>
            <a:chOff x="1378" y="1792"/>
            <a:chExt cx="1719" cy="480"/>
          </a:xfrm>
        </p:grpSpPr>
        <p:sp>
          <p:nvSpPr>
            <p:cNvPr id="17442" name="Text Box 3"/>
            <p:cNvSpPr txBox="1">
              <a:spLocks noChangeArrowheads="1"/>
            </p:cNvSpPr>
            <p:nvPr/>
          </p:nvSpPr>
          <p:spPr bwMode="auto">
            <a:xfrm>
              <a:off x="1378" y="1792"/>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43" name="Text Box 4"/>
            <p:cNvSpPr txBox="1">
              <a:spLocks noChangeArrowheads="1"/>
            </p:cNvSpPr>
            <p:nvPr/>
          </p:nvSpPr>
          <p:spPr bwMode="auto">
            <a:xfrm>
              <a:off x="1931" y="1839"/>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7444" name="Text Box 5"/>
            <p:cNvSpPr txBox="1">
              <a:spLocks noChangeArrowheads="1"/>
            </p:cNvSpPr>
            <p:nvPr/>
          </p:nvSpPr>
          <p:spPr bwMode="auto">
            <a:xfrm>
              <a:off x="1715" y="1807"/>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3" name="Group 28"/>
          <p:cNvGrpSpPr>
            <a:grpSpLocks/>
          </p:cNvGrpSpPr>
          <p:nvPr/>
        </p:nvGrpSpPr>
        <p:grpSpPr bwMode="auto">
          <a:xfrm>
            <a:off x="454025" y="3408363"/>
            <a:ext cx="1762125" cy="762000"/>
            <a:chOff x="1381" y="2863"/>
            <a:chExt cx="1110" cy="480"/>
          </a:xfrm>
        </p:grpSpPr>
        <p:sp>
          <p:nvSpPr>
            <p:cNvPr id="17439" name="Text Box 6"/>
            <p:cNvSpPr txBox="1">
              <a:spLocks noChangeArrowheads="1"/>
            </p:cNvSpPr>
            <p:nvPr/>
          </p:nvSpPr>
          <p:spPr bwMode="auto">
            <a:xfrm>
              <a:off x="1381" y="2863"/>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40" name="Text Box 8"/>
            <p:cNvSpPr txBox="1">
              <a:spLocks noChangeArrowheads="1"/>
            </p:cNvSpPr>
            <p:nvPr/>
          </p:nvSpPr>
          <p:spPr bwMode="auto">
            <a:xfrm>
              <a:off x="1934" y="2926"/>
              <a:ext cx="557"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endParaRPr lang="en-US" sz="2800" i="1">
                <a:latin typeface="Arial" charset="0"/>
              </a:endParaRPr>
            </a:p>
          </p:txBody>
        </p:sp>
        <p:sp>
          <p:nvSpPr>
            <p:cNvPr id="17441" name="Text Box 10"/>
            <p:cNvSpPr txBox="1">
              <a:spLocks noChangeArrowheads="1"/>
            </p:cNvSpPr>
            <p:nvPr/>
          </p:nvSpPr>
          <p:spPr bwMode="auto">
            <a:xfrm>
              <a:off x="1723" y="2889"/>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4" name="Group 29"/>
          <p:cNvGrpSpPr>
            <a:grpSpLocks/>
          </p:cNvGrpSpPr>
          <p:nvPr/>
        </p:nvGrpSpPr>
        <p:grpSpPr bwMode="auto">
          <a:xfrm>
            <a:off x="454025" y="4073525"/>
            <a:ext cx="2622550" cy="762000"/>
            <a:chOff x="2525" y="2234"/>
            <a:chExt cx="1652" cy="480"/>
          </a:xfrm>
        </p:grpSpPr>
        <p:sp>
          <p:nvSpPr>
            <p:cNvPr id="17436" name="Text Box 7"/>
            <p:cNvSpPr txBox="1">
              <a:spLocks noChangeArrowheads="1"/>
            </p:cNvSpPr>
            <p:nvPr/>
          </p:nvSpPr>
          <p:spPr bwMode="auto">
            <a:xfrm>
              <a:off x="2525" y="2234"/>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37" name="Text Box 9"/>
            <p:cNvSpPr txBox="1">
              <a:spLocks noChangeArrowheads="1"/>
            </p:cNvSpPr>
            <p:nvPr/>
          </p:nvSpPr>
          <p:spPr bwMode="auto">
            <a:xfrm>
              <a:off x="3011" y="2275"/>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7438" name="Text Box 11"/>
            <p:cNvSpPr txBox="1">
              <a:spLocks noChangeArrowheads="1"/>
            </p:cNvSpPr>
            <p:nvPr/>
          </p:nvSpPr>
          <p:spPr bwMode="auto">
            <a:xfrm>
              <a:off x="2877" y="225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sp>
        <p:nvSpPr>
          <p:cNvPr id="26638" name="Rectangle 14"/>
          <p:cNvSpPr>
            <a:spLocks noChangeArrowheads="1"/>
          </p:cNvSpPr>
          <p:nvPr/>
        </p:nvSpPr>
        <p:spPr bwMode="auto">
          <a:xfrm>
            <a:off x="454025" y="546100"/>
            <a:ext cx="4321175" cy="457200"/>
          </a:xfrm>
          <a:prstGeom prst="rect">
            <a:avLst/>
          </a:prstGeom>
          <a:noFill/>
          <a:ln w="12700">
            <a:noFill/>
            <a:miter lim="800000"/>
            <a:headEnd type="none" w="sm" len="sm"/>
            <a:tailEnd type="none" w="sm" len="sm"/>
          </a:ln>
        </p:spPr>
        <p:txBody>
          <a:bodyPr>
            <a:spAutoFit/>
          </a:bodyPr>
          <a:lstStyle/>
          <a:p>
            <a:r>
              <a:rPr lang="en-US" i="1" u="sng">
                <a:solidFill>
                  <a:schemeClr val="accent2"/>
                </a:solidFill>
                <a:latin typeface="Comic Sans MS" pitchFamily="66" charset="0"/>
              </a:rPr>
              <a:t>q</a:t>
            </a:r>
            <a:r>
              <a:rPr lang="en-US" i="1">
                <a:solidFill>
                  <a:schemeClr val="accent2"/>
                </a:solidFill>
                <a:latin typeface="Comic Sans MS" pitchFamily="66" charset="0"/>
              </a:rPr>
              <a:t> = (1.0, 0.6, 0.0, 0.0, 0.8)</a:t>
            </a:r>
          </a:p>
        </p:txBody>
      </p:sp>
      <p:grpSp>
        <p:nvGrpSpPr>
          <p:cNvPr id="5" name="Group 15"/>
          <p:cNvGrpSpPr>
            <a:grpSpLocks/>
          </p:cNvGrpSpPr>
          <p:nvPr/>
        </p:nvGrpSpPr>
        <p:grpSpPr bwMode="auto">
          <a:xfrm>
            <a:off x="454025" y="4789488"/>
            <a:ext cx="4524375" cy="1463675"/>
            <a:chOff x="1822" y="3009"/>
            <a:chExt cx="2850" cy="922"/>
          </a:xfrm>
        </p:grpSpPr>
        <p:sp>
          <p:nvSpPr>
            <p:cNvPr id="17425" name="Text Box 16"/>
            <p:cNvSpPr txBox="1">
              <a:spLocks noChangeArrowheads="1"/>
            </p:cNvSpPr>
            <p:nvPr/>
          </p:nvSpPr>
          <p:spPr bwMode="auto">
            <a:xfrm>
              <a:off x="1873" y="3009"/>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26" name="Text Box 17"/>
            <p:cNvSpPr txBox="1">
              <a:spLocks noChangeArrowheads="1"/>
            </p:cNvSpPr>
            <p:nvPr/>
          </p:nvSpPr>
          <p:spPr bwMode="auto">
            <a:xfrm>
              <a:off x="2426" y="3056"/>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7427" name="Text Box 18"/>
            <p:cNvSpPr txBox="1">
              <a:spLocks noChangeArrowheads="1"/>
            </p:cNvSpPr>
            <p:nvPr/>
          </p:nvSpPr>
          <p:spPr bwMode="auto">
            <a:xfrm>
              <a:off x="2210" y="302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7428" name="Text Box 19"/>
            <p:cNvSpPr txBox="1">
              <a:spLocks noChangeArrowheads="1"/>
            </p:cNvSpPr>
            <p:nvPr/>
          </p:nvSpPr>
          <p:spPr bwMode="auto">
            <a:xfrm>
              <a:off x="1902" y="3440"/>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29" name="Text Box 20"/>
            <p:cNvSpPr txBox="1">
              <a:spLocks noChangeArrowheads="1"/>
            </p:cNvSpPr>
            <p:nvPr/>
          </p:nvSpPr>
          <p:spPr bwMode="auto">
            <a:xfrm>
              <a:off x="3020" y="3451"/>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7430" name="Text Box 21"/>
            <p:cNvSpPr txBox="1">
              <a:spLocks noChangeArrowheads="1"/>
            </p:cNvSpPr>
            <p:nvPr/>
          </p:nvSpPr>
          <p:spPr bwMode="auto">
            <a:xfrm>
              <a:off x="2455" y="3503"/>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r>
                <a:rPr lang="en-US" sz="2800" i="1">
                  <a:latin typeface="Arial" charset="0"/>
                </a:rPr>
                <a:t>×</a:t>
              </a:r>
            </a:p>
          </p:txBody>
        </p:sp>
        <p:sp>
          <p:nvSpPr>
            <p:cNvPr id="17431" name="Text Box 22"/>
            <p:cNvSpPr txBox="1">
              <a:spLocks noChangeArrowheads="1"/>
            </p:cNvSpPr>
            <p:nvPr/>
          </p:nvSpPr>
          <p:spPr bwMode="auto">
            <a:xfrm>
              <a:off x="3506" y="3492"/>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7432" name="Text Box 23"/>
            <p:cNvSpPr txBox="1">
              <a:spLocks noChangeArrowheads="1"/>
            </p:cNvSpPr>
            <p:nvPr/>
          </p:nvSpPr>
          <p:spPr bwMode="auto">
            <a:xfrm>
              <a:off x="2244" y="3466"/>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7433" name="Text Box 24"/>
            <p:cNvSpPr txBox="1">
              <a:spLocks noChangeArrowheads="1"/>
            </p:cNvSpPr>
            <p:nvPr/>
          </p:nvSpPr>
          <p:spPr bwMode="auto">
            <a:xfrm>
              <a:off x="3372" y="3471"/>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7434"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7435"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17416" name="Text Box 30"/>
          <p:cNvSpPr txBox="1">
            <a:spLocks noChangeArrowheads="1"/>
          </p:cNvSpPr>
          <p:nvPr/>
        </p:nvSpPr>
        <p:spPr bwMode="auto">
          <a:xfrm>
            <a:off x="3916363" y="1295400"/>
            <a:ext cx="3924300" cy="457200"/>
          </a:xfrm>
          <a:prstGeom prst="rect">
            <a:avLst/>
          </a:prstGeom>
          <a:noFill/>
          <a:ln w="12700">
            <a:noFill/>
            <a:miter lim="800000"/>
            <a:headEnd type="none" w="sm" len="sm"/>
            <a:tailEnd type="none" w="sm" len="sm"/>
          </a:ln>
        </p:spPr>
        <p:txBody>
          <a:bodyPr>
            <a:spAutoFit/>
          </a:bodyPr>
          <a:lstStyle/>
          <a:p>
            <a:pPr>
              <a:spcBef>
                <a:spcPct val="50000"/>
              </a:spcBef>
            </a:pPr>
            <a:endParaRPr lang="en-GB"/>
          </a:p>
        </p:txBody>
      </p:sp>
      <p:sp>
        <p:nvSpPr>
          <p:cNvPr id="26655" name="Text Box 31"/>
          <p:cNvSpPr txBox="1">
            <a:spLocks noChangeArrowheads="1"/>
          </p:cNvSpPr>
          <p:nvPr/>
        </p:nvSpPr>
        <p:spPr bwMode="auto">
          <a:xfrm>
            <a:off x="454025" y="1181100"/>
            <a:ext cx="7856538" cy="457200"/>
          </a:xfrm>
          <a:prstGeom prst="rect">
            <a:avLst/>
          </a:prstGeom>
          <a:noFill/>
          <a:ln w="12700">
            <a:noFill/>
            <a:miter lim="800000"/>
            <a:headEnd type="none" w="sm" len="sm"/>
            <a:tailEnd type="none" w="sm" len="sm"/>
          </a:ln>
        </p:spPr>
        <p:txBody>
          <a:bodyPr>
            <a:spAutoFit/>
          </a:bodyPr>
          <a:lstStyle/>
          <a:p>
            <a:pPr>
              <a:spcBef>
                <a:spcPct val="50000"/>
              </a:spcBef>
            </a:pPr>
            <a:r>
              <a:rPr lang="en-US" i="1" u="sng" dirty="0">
                <a:solidFill>
                  <a:srgbClr val="FF5050"/>
                </a:solidFill>
                <a:latin typeface="Comic Sans MS" pitchFamily="66" charset="0"/>
              </a:rPr>
              <a:t>d</a:t>
            </a:r>
            <a:r>
              <a:rPr lang="en-US" i="1" baseline="-15000" dirty="0">
                <a:solidFill>
                  <a:srgbClr val="FF5050"/>
                </a:solidFill>
                <a:latin typeface="Comic Sans MS" pitchFamily="66" charset="0"/>
              </a:rPr>
              <a:t>1 </a:t>
            </a:r>
            <a:r>
              <a:rPr lang="en-US" i="1" dirty="0">
                <a:solidFill>
                  <a:srgbClr val="FF5050"/>
                </a:solidFill>
                <a:latin typeface="Comic Sans MS" pitchFamily="66" charset="0"/>
              </a:rPr>
              <a:t>= (0.8, 0.8, 0.0, 0.0, </a:t>
            </a:r>
            <a:r>
              <a:rPr lang="en-US" i="1" dirty="0" smtClean="0">
                <a:solidFill>
                  <a:srgbClr val="FF5050"/>
                </a:solidFill>
                <a:latin typeface="Comic Sans MS" pitchFamily="66" charset="0"/>
              </a:rPr>
              <a:t>0.02)</a:t>
            </a:r>
            <a:r>
              <a:rPr lang="en-US" i="1" dirty="0">
                <a:solidFill>
                  <a:srgbClr val="FF5050"/>
                </a:solidFill>
                <a:latin typeface="Comic Sans MS" pitchFamily="66" charset="0"/>
              </a:rPr>
              <a:t>	Jam </a:t>
            </a:r>
            <a:r>
              <a:rPr lang="en-US" i="1" dirty="0" err="1">
                <a:solidFill>
                  <a:srgbClr val="FF5050"/>
                </a:solidFill>
                <a:latin typeface="Comic Sans MS" pitchFamily="66" charset="0"/>
              </a:rPr>
              <a:t>pud</a:t>
            </a:r>
            <a:r>
              <a:rPr lang="en-US" i="1" dirty="0">
                <a:solidFill>
                  <a:srgbClr val="FF5050"/>
                </a:solidFill>
                <a:latin typeface="Comic Sans MS" pitchFamily="66" charset="0"/>
              </a:rPr>
              <a:t> recipe</a:t>
            </a:r>
          </a:p>
        </p:txBody>
      </p:sp>
      <p:sp>
        <p:nvSpPr>
          <p:cNvPr id="26656" name="Text Box 32"/>
          <p:cNvSpPr txBox="1">
            <a:spLocks noChangeArrowheads="1"/>
          </p:cNvSpPr>
          <p:nvPr/>
        </p:nvSpPr>
        <p:spPr bwMode="auto">
          <a:xfrm>
            <a:off x="777875" y="2409825"/>
            <a:ext cx="6996113" cy="1004888"/>
          </a:xfrm>
          <a:prstGeom prst="rect">
            <a:avLst/>
          </a:prstGeom>
          <a:noFill/>
          <a:ln w="12700">
            <a:noFill/>
            <a:miter lim="800000"/>
            <a:headEnd type="none" w="sm" len="sm"/>
            <a:tailEnd type="none" w="sm" len="sm"/>
          </a:ln>
        </p:spPr>
        <p:txBody>
          <a:bodyPr>
            <a:spAutoFit/>
          </a:bodyPr>
          <a:lstStyle/>
          <a:p>
            <a:pPr>
              <a:spcBef>
                <a:spcPct val="50000"/>
              </a:spcBef>
            </a:pPr>
            <a:r>
              <a:rPr lang="en-US" dirty="0">
                <a:latin typeface="Comic Sans MS" pitchFamily="66" charset="0"/>
              </a:rPr>
              <a:t>= 0.8×1.0 + 0.8×0.6 + 0.0×0.0 + 0.0×0.0 + </a:t>
            </a:r>
            <a:r>
              <a:rPr lang="en-US" dirty="0" smtClean="0">
                <a:latin typeface="Comic Sans MS" pitchFamily="66" charset="0"/>
              </a:rPr>
              <a:t>0.2×0.8</a:t>
            </a:r>
            <a:endParaRPr lang="en-US" dirty="0">
              <a:latin typeface="Comic Sans MS" pitchFamily="66" charset="0"/>
            </a:endParaRPr>
          </a:p>
          <a:p>
            <a:pPr>
              <a:spcBef>
                <a:spcPct val="50000"/>
              </a:spcBef>
            </a:pPr>
            <a:r>
              <a:rPr lang="en-US" dirty="0">
                <a:solidFill>
                  <a:srgbClr val="009900"/>
                </a:solidFill>
                <a:latin typeface="Comic Sans MS" pitchFamily="66" charset="0"/>
              </a:rPr>
              <a:t>= </a:t>
            </a:r>
            <a:r>
              <a:rPr lang="en-US" dirty="0" smtClean="0">
                <a:solidFill>
                  <a:srgbClr val="009900"/>
                </a:solidFill>
                <a:latin typeface="Comic Sans MS" pitchFamily="66" charset="0"/>
              </a:rPr>
              <a:t>1.44</a:t>
            </a:r>
            <a:endParaRPr lang="en-US" dirty="0">
              <a:latin typeface="Comic Sans MS" pitchFamily="66" charset="0"/>
            </a:endParaRPr>
          </a:p>
        </p:txBody>
      </p:sp>
      <p:sp>
        <p:nvSpPr>
          <p:cNvPr id="26657" name="Text Box 33"/>
          <p:cNvSpPr txBox="1">
            <a:spLocks noChangeArrowheads="1"/>
          </p:cNvSpPr>
          <p:nvPr/>
        </p:nvSpPr>
        <p:spPr bwMode="auto">
          <a:xfrm>
            <a:off x="2432050" y="3646488"/>
            <a:ext cx="6269038" cy="457200"/>
          </a:xfrm>
          <a:prstGeom prst="rect">
            <a:avLst/>
          </a:prstGeom>
          <a:noFill/>
          <a:ln w="12700">
            <a:noFill/>
            <a:miter lim="800000"/>
            <a:headEnd type="none" w="sm" len="sm"/>
            <a:tailEnd type="none" w="sm" len="sm"/>
          </a:ln>
        </p:spPr>
        <p:txBody>
          <a:bodyPr>
            <a:spAutoFit/>
          </a:bodyPr>
          <a:lstStyle/>
          <a:p>
            <a:pPr>
              <a:spcBef>
                <a:spcPct val="50000"/>
              </a:spcBef>
            </a:pPr>
            <a:r>
              <a:rPr lang="en-US" dirty="0">
                <a:latin typeface="Comic Sans MS" pitchFamily="66" charset="0"/>
              </a:rPr>
              <a:t>= 0.8</a:t>
            </a:r>
            <a:r>
              <a:rPr lang="en-US" baseline="30000" dirty="0">
                <a:latin typeface="Comic Sans MS" pitchFamily="66" charset="0"/>
              </a:rPr>
              <a:t>2</a:t>
            </a:r>
            <a:r>
              <a:rPr lang="en-US" dirty="0">
                <a:latin typeface="Comic Sans MS" pitchFamily="66" charset="0"/>
              </a:rPr>
              <a:t> + 0.8</a:t>
            </a:r>
            <a:r>
              <a:rPr lang="en-US" baseline="30000" dirty="0">
                <a:latin typeface="Comic Sans MS" pitchFamily="66" charset="0"/>
              </a:rPr>
              <a:t>2 </a:t>
            </a:r>
            <a:r>
              <a:rPr lang="en-US" dirty="0">
                <a:latin typeface="Comic Sans MS" pitchFamily="66" charset="0"/>
              </a:rPr>
              <a:t>+ 0.0</a:t>
            </a:r>
            <a:r>
              <a:rPr lang="en-US" baseline="30000" dirty="0">
                <a:latin typeface="Comic Sans MS" pitchFamily="66" charset="0"/>
              </a:rPr>
              <a:t>2 </a:t>
            </a:r>
            <a:r>
              <a:rPr lang="en-US" dirty="0">
                <a:latin typeface="Comic Sans MS" pitchFamily="66" charset="0"/>
              </a:rPr>
              <a:t>+ 0.0</a:t>
            </a:r>
            <a:r>
              <a:rPr lang="en-US" baseline="30000" dirty="0">
                <a:latin typeface="Comic Sans MS" pitchFamily="66" charset="0"/>
              </a:rPr>
              <a:t>2 </a:t>
            </a:r>
            <a:r>
              <a:rPr lang="en-US" dirty="0">
                <a:latin typeface="Comic Sans MS" pitchFamily="66" charset="0"/>
              </a:rPr>
              <a:t>+ </a:t>
            </a:r>
            <a:r>
              <a:rPr lang="en-US" dirty="0" smtClean="0">
                <a:latin typeface="Comic Sans MS" pitchFamily="66" charset="0"/>
              </a:rPr>
              <a:t>0.2</a:t>
            </a:r>
            <a:r>
              <a:rPr lang="en-US" baseline="30000" dirty="0" smtClean="0">
                <a:latin typeface="Comic Sans MS" pitchFamily="66" charset="0"/>
              </a:rPr>
              <a:t>2 </a:t>
            </a:r>
            <a:r>
              <a:rPr lang="en-US" dirty="0" smtClean="0">
                <a:latin typeface="Comic Sans MS" pitchFamily="66" charset="0"/>
              </a:rPr>
              <a:t> </a:t>
            </a:r>
            <a:r>
              <a:rPr lang="en-US" dirty="0">
                <a:latin typeface="Comic Sans MS" pitchFamily="66" charset="0"/>
              </a:rPr>
              <a:t>= </a:t>
            </a:r>
            <a:r>
              <a:rPr lang="en-US" dirty="0" smtClean="0">
                <a:solidFill>
                  <a:srgbClr val="009900"/>
                </a:solidFill>
                <a:latin typeface="Comic Sans MS" pitchFamily="66" charset="0"/>
              </a:rPr>
              <a:t>1.32</a:t>
            </a:r>
            <a:endParaRPr lang="en-US" dirty="0">
              <a:latin typeface="Comic Sans MS" pitchFamily="66" charset="0"/>
            </a:endParaRPr>
          </a:p>
        </p:txBody>
      </p:sp>
      <p:sp>
        <p:nvSpPr>
          <p:cNvPr id="26658" name="Text Box 34"/>
          <p:cNvSpPr txBox="1">
            <a:spLocks noChangeArrowheads="1"/>
          </p:cNvSpPr>
          <p:nvPr/>
        </p:nvSpPr>
        <p:spPr bwMode="auto">
          <a:xfrm>
            <a:off x="2420938" y="4225925"/>
            <a:ext cx="6269037"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1.0</a:t>
            </a:r>
            <a:r>
              <a:rPr lang="en-US" baseline="30000">
                <a:latin typeface="Comic Sans MS" pitchFamily="66" charset="0"/>
              </a:rPr>
              <a:t>2</a:t>
            </a:r>
            <a:r>
              <a:rPr lang="en-US">
                <a:latin typeface="Comic Sans MS" pitchFamily="66" charset="0"/>
              </a:rPr>
              <a:t> + 0.6</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+ 0.8</a:t>
            </a:r>
            <a:r>
              <a:rPr lang="en-US" baseline="30000">
                <a:latin typeface="Comic Sans MS" pitchFamily="66" charset="0"/>
              </a:rPr>
              <a:t>2 </a:t>
            </a:r>
            <a:r>
              <a:rPr lang="en-US">
                <a:latin typeface="Comic Sans MS" pitchFamily="66" charset="0"/>
              </a:rPr>
              <a:t> = </a:t>
            </a:r>
            <a:r>
              <a:rPr lang="en-US">
                <a:solidFill>
                  <a:srgbClr val="009900"/>
                </a:solidFill>
                <a:latin typeface="Comic Sans MS" pitchFamily="66" charset="0"/>
              </a:rPr>
              <a:t>2.0</a:t>
            </a:r>
            <a:endParaRPr lang="en-US">
              <a:latin typeface="Comic Sans MS" pitchFamily="66" charset="0"/>
            </a:endParaRPr>
          </a:p>
        </p:txBody>
      </p:sp>
      <p:grpSp>
        <p:nvGrpSpPr>
          <p:cNvPr id="6" name="Group 39"/>
          <p:cNvGrpSpPr>
            <a:grpSpLocks/>
          </p:cNvGrpSpPr>
          <p:nvPr/>
        </p:nvGrpSpPr>
        <p:grpSpPr bwMode="auto">
          <a:xfrm>
            <a:off x="4360863" y="5024438"/>
            <a:ext cx="3557587" cy="1004887"/>
            <a:chOff x="2747" y="3165"/>
            <a:chExt cx="2241" cy="633"/>
          </a:xfrm>
        </p:grpSpPr>
        <p:sp>
          <p:nvSpPr>
            <p:cNvPr id="17422" name="Text Box 35"/>
            <p:cNvSpPr txBox="1">
              <a:spLocks noChangeArrowheads="1"/>
            </p:cNvSpPr>
            <p:nvPr/>
          </p:nvSpPr>
          <p:spPr bwMode="auto">
            <a:xfrm>
              <a:off x="2747" y="3165"/>
              <a:ext cx="2241" cy="633"/>
            </a:xfrm>
            <a:prstGeom prst="rect">
              <a:avLst/>
            </a:prstGeom>
            <a:noFill/>
            <a:ln w="12700">
              <a:noFill/>
              <a:miter lim="800000"/>
              <a:headEnd type="none" w="sm" len="sm"/>
              <a:tailEnd type="none" w="sm" len="sm"/>
            </a:ln>
          </p:spPr>
          <p:txBody>
            <a:bodyPr>
              <a:spAutoFit/>
            </a:bodyPr>
            <a:lstStyle/>
            <a:p>
              <a:pPr>
                <a:spcBef>
                  <a:spcPct val="50000"/>
                </a:spcBef>
              </a:pPr>
              <a:r>
                <a:rPr lang="en-US" dirty="0">
                  <a:latin typeface="Comic Sans MS" pitchFamily="66" charset="0"/>
                </a:rPr>
                <a:t>=     </a:t>
              </a:r>
              <a:r>
                <a:rPr lang="en-US" dirty="0">
                  <a:solidFill>
                    <a:srgbClr val="009900"/>
                  </a:solidFill>
                  <a:latin typeface="Comic Sans MS" pitchFamily="66" charset="0"/>
                </a:rPr>
                <a:t>1.44</a:t>
              </a:r>
              <a:r>
                <a:rPr lang="en-US" dirty="0">
                  <a:latin typeface="Comic Sans MS" pitchFamily="66" charset="0"/>
                </a:rPr>
                <a:t>	      = </a:t>
              </a:r>
              <a:r>
                <a:rPr lang="en-US" dirty="0">
                  <a:solidFill>
                    <a:srgbClr val="FF5050"/>
                  </a:solidFill>
                  <a:latin typeface="Comic Sans MS" pitchFamily="66" charset="0"/>
                </a:rPr>
                <a:t>0.89</a:t>
              </a:r>
              <a:endParaRPr lang="en-US" baseline="30000" dirty="0">
                <a:solidFill>
                  <a:srgbClr val="FF5050"/>
                </a:solidFill>
                <a:latin typeface="Comic Sans MS" pitchFamily="66" charset="0"/>
              </a:endParaRPr>
            </a:p>
            <a:p>
              <a:pPr>
                <a:spcBef>
                  <a:spcPct val="50000"/>
                </a:spcBef>
              </a:pPr>
              <a:r>
                <a:rPr lang="en-US" dirty="0">
                  <a:latin typeface="Comic Sans MS" pitchFamily="66" charset="0"/>
                </a:rPr>
                <a:t>   </a:t>
              </a:r>
              <a:r>
                <a:rPr lang="en-US" dirty="0" smtClean="0">
                  <a:solidFill>
                    <a:srgbClr val="009900"/>
                  </a:solidFill>
                  <a:latin typeface="Comic Sans MS" pitchFamily="66" charset="0"/>
                </a:rPr>
                <a:t>1.32</a:t>
              </a:r>
              <a:r>
                <a:rPr lang="en-US" baseline="30000" dirty="0" smtClean="0">
                  <a:latin typeface="Comic Sans MS" pitchFamily="66" charset="0"/>
                </a:rPr>
                <a:t> </a:t>
              </a:r>
              <a:r>
                <a:rPr lang="en-US" dirty="0">
                  <a:latin typeface="Comic Sans MS" pitchFamily="66" charset="0"/>
                </a:rPr>
                <a:t>× </a:t>
              </a:r>
              <a:r>
                <a:rPr lang="en-US" dirty="0">
                  <a:solidFill>
                    <a:srgbClr val="009900"/>
                  </a:solidFill>
                  <a:latin typeface="Comic Sans MS" pitchFamily="66" charset="0"/>
                </a:rPr>
                <a:t>2.0</a:t>
              </a:r>
              <a:endParaRPr lang="en-US" dirty="0">
                <a:latin typeface="Comic Sans MS" pitchFamily="66" charset="0"/>
              </a:endParaRPr>
            </a:p>
          </p:txBody>
        </p:sp>
        <p:sp>
          <p:nvSpPr>
            <p:cNvPr id="17423" name="Line 36"/>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24" name="Freeform 37"/>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6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autoUpdateAnimBg="0"/>
      <p:bldP spid="26655" grpId="0" autoUpdateAnimBg="0"/>
      <p:bldP spid="26656" grpId="0" autoUpdateAnimBg="0"/>
      <p:bldP spid="26657" grpId="0" autoUpdateAnimBg="0"/>
      <p:bldP spid="266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7"/>
          <p:cNvSpPr>
            <a:spLocks noChangeArrowheads="1"/>
          </p:cNvSpPr>
          <p:nvPr/>
        </p:nvSpPr>
        <p:spPr bwMode="auto">
          <a:xfrm>
            <a:off x="201613" y="411163"/>
            <a:ext cx="8548687" cy="5799137"/>
          </a:xfrm>
          <a:prstGeom prst="rect">
            <a:avLst/>
          </a:prstGeom>
          <a:solidFill>
            <a:schemeClr val="bg1"/>
          </a:solidFill>
          <a:ln w="12700">
            <a:noFill/>
            <a:miter lim="800000"/>
            <a:headEnd type="none" w="sm" len="sm"/>
            <a:tailEnd type="none" w="sm" len="sm"/>
          </a:ln>
        </p:spPr>
        <p:txBody>
          <a:bodyPr wrap="none" anchor="ctr"/>
          <a:lstStyle/>
          <a:p>
            <a:endParaRPr lang="en-GB"/>
          </a:p>
        </p:txBody>
      </p:sp>
      <p:grpSp>
        <p:nvGrpSpPr>
          <p:cNvPr id="2" name="Group 2"/>
          <p:cNvGrpSpPr>
            <a:grpSpLocks/>
          </p:cNvGrpSpPr>
          <p:nvPr/>
        </p:nvGrpSpPr>
        <p:grpSpPr bwMode="auto">
          <a:xfrm>
            <a:off x="454025" y="1625600"/>
            <a:ext cx="2728913" cy="762000"/>
            <a:chOff x="1378" y="1792"/>
            <a:chExt cx="1719" cy="480"/>
          </a:xfrm>
        </p:grpSpPr>
        <p:sp>
          <p:nvSpPr>
            <p:cNvPr id="18467" name="Text Box 3"/>
            <p:cNvSpPr txBox="1">
              <a:spLocks noChangeArrowheads="1"/>
            </p:cNvSpPr>
            <p:nvPr/>
          </p:nvSpPr>
          <p:spPr bwMode="auto">
            <a:xfrm>
              <a:off x="1378" y="1792"/>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68" name="Text Box 4"/>
            <p:cNvSpPr txBox="1">
              <a:spLocks noChangeArrowheads="1"/>
            </p:cNvSpPr>
            <p:nvPr/>
          </p:nvSpPr>
          <p:spPr bwMode="auto">
            <a:xfrm>
              <a:off x="1931" y="1839"/>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8469" name="Text Box 5"/>
            <p:cNvSpPr txBox="1">
              <a:spLocks noChangeArrowheads="1"/>
            </p:cNvSpPr>
            <p:nvPr/>
          </p:nvSpPr>
          <p:spPr bwMode="auto">
            <a:xfrm>
              <a:off x="1715" y="1807"/>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3" name="Group 6"/>
          <p:cNvGrpSpPr>
            <a:grpSpLocks/>
          </p:cNvGrpSpPr>
          <p:nvPr/>
        </p:nvGrpSpPr>
        <p:grpSpPr bwMode="auto">
          <a:xfrm>
            <a:off x="454025" y="3408363"/>
            <a:ext cx="1762125" cy="762000"/>
            <a:chOff x="1381" y="2863"/>
            <a:chExt cx="1110" cy="480"/>
          </a:xfrm>
        </p:grpSpPr>
        <p:sp>
          <p:nvSpPr>
            <p:cNvPr id="18464" name="Text Box 7"/>
            <p:cNvSpPr txBox="1">
              <a:spLocks noChangeArrowheads="1"/>
            </p:cNvSpPr>
            <p:nvPr/>
          </p:nvSpPr>
          <p:spPr bwMode="auto">
            <a:xfrm>
              <a:off x="1381" y="2863"/>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65" name="Text Box 8"/>
            <p:cNvSpPr txBox="1">
              <a:spLocks noChangeArrowheads="1"/>
            </p:cNvSpPr>
            <p:nvPr/>
          </p:nvSpPr>
          <p:spPr bwMode="auto">
            <a:xfrm>
              <a:off x="1934" y="2926"/>
              <a:ext cx="557"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endParaRPr lang="en-US" sz="2800" i="1">
                <a:latin typeface="Arial" charset="0"/>
              </a:endParaRPr>
            </a:p>
          </p:txBody>
        </p:sp>
        <p:sp>
          <p:nvSpPr>
            <p:cNvPr id="18466" name="Text Box 9"/>
            <p:cNvSpPr txBox="1">
              <a:spLocks noChangeArrowheads="1"/>
            </p:cNvSpPr>
            <p:nvPr/>
          </p:nvSpPr>
          <p:spPr bwMode="auto">
            <a:xfrm>
              <a:off x="1723" y="2889"/>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grpSp>
        <p:nvGrpSpPr>
          <p:cNvPr id="4" name="Group 10"/>
          <p:cNvGrpSpPr>
            <a:grpSpLocks/>
          </p:cNvGrpSpPr>
          <p:nvPr/>
        </p:nvGrpSpPr>
        <p:grpSpPr bwMode="auto">
          <a:xfrm>
            <a:off x="454025" y="4073525"/>
            <a:ext cx="2622550" cy="762000"/>
            <a:chOff x="2525" y="2234"/>
            <a:chExt cx="1652" cy="480"/>
          </a:xfrm>
        </p:grpSpPr>
        <p:sp>
          <p:nvSpPr>
            <p:cNvPr id="18461" name="Text Box 11"/>
            <p:cNvSpPr txBox="1">
              <a:spLocks noChangeArrowheads="1"/>
            </p:cNvSpPr>
            <p:nvPr/>
          </p:nvSpPr>
          <p:spPr bwMode="auto">
            <a:xfrm>
              <a:off x="2525" y="2234"/>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62" name="Text Box 12"/>
            <p:cNvSpPr txBox="1">
              <a:spLocks noChangeArrowheads="1"/>
            </p:cNvSpPr>
            <p:nvPr/>
          </p:nvSpPr>
          <p:spPr bwMode="auto">
            <a:xfrm>
              <a:off x="3011" y="2275"/>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8463" name="Text Box 13"/>
            <p:cNvSpPr txBox="1">
              <a:spLocks noChangeArrowheads="1"/>
            </p:cNvSpPr>
            <p:nvPr/>
          </p:nvSpPr>
          <p:spPr bwMode="auto">
            <a:xfrm>
              <a:off x="2877" y="225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grpSp>
      <p:sp>
        <p:nvSpPr>
          <p:cNvPr id="27662" name="Rectangle 14"/>
          <p:cNvSpPr>
            <a:spLocks noChangeArrowheads="1"/>
          </p:cNvSpPr>
          <p:nvPr/>
        </p:nvSpPr>
        <p:spPr bwMode="auto">
          <a:xfrm>
            <a:off x="454025" y="546100"/>
            <a:ext cx="4321175" cy="457200"/>
          </a:xfrm>
          <a:prstGeom prst="rect">
            <a:avLst/>
          </a:prstGeom>
          <a:noFill/>
          <a:ln w="12700">
            <a:noFill/>
            <a:miter lim="800000"/>
            <a:headEnd type="none" w="sm" len="sm"/>
            <a:tailEnd type="none" w="sm" len="sm"/>
          </a:ln>
        </p:spPr>
        <p:txBody>
          <a:bodyPr>
            <a:spAutoFit/>
          </a:bodyPr>
          <a:lstStyle/>
          <a:p>
            <a:r>
              <a:rPr lang="en-US" i="1" u="sng">
                <a:solidFill>
                  <a:schemeClr val="accent2"/>
                </a:solidFill>
                <a:latin typeface="Comic Sans MS" pitchFamily="66" charset="0"/>
              </a:rPr>
              <a:t>q</a:t>
            </a:r>
            <a:r>
              <a:rPr lang="en-US" i="1">
                <a:solidFill>
                  <a:schemeClr val="accent2"/>
                </a:solidFill>
                <a:latin typeface="Comic Sans MS" pitchFamily="66" charset="0"/>
              </a:rPr>
              <a:t> = (1.0, 0.6, 0.0, 0.0, 0.8)</a:t>
            </a:r>
          </a:p>
        </p:txBody>
      </p:sp>
      <p:grpSp>
        <p:nvGrpSpPr>
          <p:cNvPr id="5" name="Group 15"/>
          <p:cNvGrpSpPr>
            <a:grpSpLocks/>
          </p:cNvGrpSpPr>
          <p:nvPr/>
        </p:nvGrpSpPr>
        <p:grpSpPr bwMode="auto">
          <a:xfrm>
            <a:off x="454025" y="4789488"/>
            <a:ext cx="4524375" cy="1463675"/>
            <a:chOff x="1822" y="3009"/>
            <a:chExt cx="2850" cy="922"/>
          </a:xfrm>
        </p:grpSpPr>
        <p:sp>
          <p:nvSpPr>
            <p:cNvPr id="18450" name="Text Box 16"/>
            <p:cNvSpPr txBox="1">
              <a:spLocks noChangeArrowheads="1"/>
            </p:cNvSpPr>
            <p:nvPr/>
          </p:nvSpPr>
          <p:spPr bwMode="auto">
            <a:xfrm>
              <a:off x="1873" y="3009"/>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51" name="Text Box 17"/>
            <p:cNvSpPr txBox="1">
              <a:spLocks noChangeArrowheads="1"/>
            </p:cNvSpPr>
            <p:nvPr/>
          </p:nvSpPr>
          <p:spPr bwMode="auto">
            <a:xfrm>
              <a:off x="2426" y="3056"/>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a:latin typeface="Arial" charset="0"/>
                </a:rPr>
                <a:t>× w</a:t>
              </a:r>
              <a:r>
                <a:rPr lang="en-US" sz="2800" i="1" baseline="-15000">
                  <a:latin typeface="Arial" charset="0"/>
                </a:rPr>
                <a:t>iq</a:t>
              </a:r>
              <a:r>
                <a:rPr lang="en-US" sz="2800" i="1">
                  <a:latin typeface="Arial" charset="0"/>
                </a:rPr>
                <a:t>)</a:t>
              </a:r>
            </a:p>
          </p:txBody>
        </p:sp>
        <p:sp>
          <p:nvSpPr>
            <p:cNvPr id="18452" name="Text Box 18"/>
            <p:cNvSpPr txBox="1">
              <a:spLocks noChangeArrowheads="1"/>
            </p:cNvSpPr>
            <p:nvPr/>
          </p:nvSpPr>
          <p:spPr bwMode="auto">
            <a:xfrm>
              <a:off x="2210" y="3024"/>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8453" name="Text Box 19"/>
            <p:cNvSpPr txBox="1">
              <a:spLocks noChangeArrowheads="1"/>
            </p:cNvSpPr>
            <p:nvPr/>
          </p:nvSpPr>
          <p:spPr bwMode="auto">
            <a:xfrm>
              <a:off x="1902" y="3440"/>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54" name="Text Box 20"/>
            <p:cNvSpPr txBox="1">
              <a:spLocks noChangeArrowheads="1"/>
            </p:cNvSpPr>
            <p:nvPr/>
          </p:nvSpPr>
          <p:spPr bwMode="auto">
            <a:xfrm>
              <a:off x="3020" y="3451"/>
              <a:ext cx="640" cy="480"/>
            </a:xfrm>
            <a:prstGeom prst="rect">
              <a:avLst/>
            </a:prstGeom>
            <a:noFill/>
            <a:ln w="12700">
              <a:noFill/>
              <a:miter lim="800000"/>
              <a:headEnd type="none" w="sm" len="sm"/>
              <a:tailEnd type="none" w="sm" len="sm"/>
            </a:ln>
          </p:spPr>
          <p:txBody>
            <a:bodyPr>
              <a:spAutoFit/>
            </a:bodyPr>
            <a:lstStyle/>
            <a:p>
              <a:pPr>
                <a:spcBef>
                  <a:spcPct val="50000"/>
                </a:spcBef>
              </a:pPr>
              <a:r>
                <a:rPr lang="en-US" sz="4400" i="1">
                  <a:sym typeface="Lucida Bright Math Symbol" pitchFamily="2" charset="2"/>
                </a:rPr>
                <a:t></a:t>
              </a:r>
              <a:r>
                <a:rPr lang="en-US" i="1" baseline="-15000">
                  <a:latin typeface="Arial" charset="0"/>
                  <a:sym typeface="Lucida Bright Math Symbol" pitchFamily="2" charset="2"/>
                </a:rPr>
                <a:t>i=1</a:t>
              </a:r>
              <a:endParaRPr lang="en-US" sz="2800" i="1" baseline="80000">
                <a:latin typeface="Arial" charset="0"/>
                <a:sym typeface="Lucida Bright Math Symbol" pitchFamily="2" charset="2"/>
              </a:endParaRPr>
            </a:p>
          </p:txBody>
        </p:sp>
        <p:sp>
          <p:nvSpPr>
            <p:cNvPr id="18455" name="Text Box 21"/>
            <p:cNvSpPr txBox="1">
              <a:spLocks noChangeArrowheads="1"/>
            </p:cNvSpPr>
            <p:nvPr/>
          </p:nvSpPr>
          <p:spPr bwMode="auto">
            <a:xfrm>
              <a:off x="2455" y="3503"/>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sym typeface="Lucida Bright Math Symbol" pitchFamily="2" charset="2"/>
                </a:rPr>
                <a:t>w</a:t>
              </a:r>
              <a:r>
                <a:rPr lang="en-US" sz="2800" i="1" baseline="-15000">
                  <a:latin typeface="Arial" charset="0"/>
                  <a:sym typeface="Lucida Bright Math Symbol" pitchFamily="2" charset="2"/>
                </a:rPr>
                <a:t>ij</a:t>
              </a:r>
              <a:r>
                <a:rPr lang="en-US" sz="2800" i="1">
                  <a:latin typeface="Arial" charset="0"/>
                  <a:sym typeface="Lucida Bright Math Symbol" pitchFamily="2" charset="2"/>
                </a:rPr>
                <a:t> </a:t>
              </a:r>
              <a:r>
                <a:rPr lang="en-US" sz="2800" i="1" baseline="30000">
                  <a:latin typeface="Arial" charset="0"/>
                </a:rPr>
                <a:t>2 </a:t>
              </a:r>
              <a:r>
                <a:rPr lang="en-US" sz="2800" i="1">
                  <a:latin typeface="Arial" charset="0"/>
                </a:rPr>
                <a:t>×</a:t>
              </a:r>
            </a:p>
          </p:txBody>
        </p:sp>
        <p:sp>
          <p:nvSpPr>
            <p:cNvPr id="18456" name="Text Box 22"/>
            <p:cNvSpPr txBox="1">
              <a:spLocks noChangeArrowheads="1"/>
            </p:cNvSpPr>
            <p:nvPr/>
          </p:nvSpPr>
          <p:spPr bwMode="auto">
            <a:xfrm>
              <a:off x="3506" y="3492"/>
              <a:ext cx="1166" cy="327"/>
            </a:xfrm>
            <a:prstGeom prst="rect">
              <a:avLst/>
            </a:prstGeom>
            <a:noFill/>
            <a:ln w="12700">
              <a:noFill/>
              <a:miter lim="800000"/>
              <a:headEnd type="none" w="sm" len="sm"/>
              <a:tailEnd type="none" w="sm" len="sm"/>
            </a:ln>
          </p:spPr>
          <p:txBody>
            <a:bodyPr>
              <a:spAutoFit/>
            </a:bodyPr>
            <a:lstStyle/>
            <a:p>
              <a:pPr>
                <a:spcBef>
                  <a:spcPct val="50000"/>
                </a:spcBef>
              </a:pPr>
              <a:r>
                <a:rPr lang="en-US" sz="2800" i="1">
                  <a:latin typeface="Arial" charset="0"/>
                </a:rPr>
                <a:t>w</a:t>
              </a:r>
              <a:r>
                <a:rPr lang="en-US" sz="2800" i="1" baseline="-15000">
                  <a:latin typeface="Arial" charset="0"/>
                </a:rPr>
                <a:t>iq </a:t>
              </a:r>
              <a:r>
                <a:rPr lang="en-US" sz="2800" i="1" baseline="30000">
                  <a:latin typeface="Arial" charset="0"/>
                </a:rPr>
                <a:t>2</a:t>
              </a:r>
            </a:p>
          </p:txBody>
        </p:sp>
        <p:sp>
          <p:nvSpPr>
            <p:cNvPr id="18457" name="Text Box 23"/>
            <p:cNvSpPr txBox="1">
              <a:spLocks noChangeArrowheads="1"/>
            </p:cNvSpPr>
            <p:nvPr/>
          </p:nvSpPr>
          <p:spPr bwMode="auto">
            <a:xfrm>
              <a:off x="2244" y="3466"/>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8458" name="Text Box 24"/>
            <p:cNvSpPr txBox="1">
              <a:spLocks noChangeArrowheads="1"/>
            </p:cNvSpPr>
            <p:nvPr/>
          </p:nvSpPr>
          <p:spPr bwMode="auto">
            <a:xfrm>
              <a:off x="3372" y="3471"/>
              <a:ext cx="340" cy="231"/>
            </a:xfrm>
            <a:prstGeom prst="rect">
              <a:avLst/>
            </a:prstGeom>
            <a:noFill/>
            <a:ln w="12700">
              <a:noFill/>
              <a:miter lim="800000"/>
              <a:headEnd type="none" w="sm" len="sm"/>
              <a:tailEnd type="none" w="sm" len="sm"/>
            </a:ln>
          </p:spPr>
          <p:txBody>
            <a:bodyPr>
              <a:spAutoFit/>
            </a:bodyPr>
            <a:lstStyle/>
            <a:p>
              <a:pPr>
                <a:spcBef>
                  <a:spcPct val="50000"/>
                </a:spcBef>
              </a:pPr>
              <a:r>
                <a:rPr lang="en-US" sz="1800" i="1">
                  <a:latin typeface="Arial" charset="0"/>
                </a:rPr>
                <a:t>n</a:t>
              </a:r>
              <a:endParaRPr lang="en-US"/>
            </a:p>
          </p:txBody>
        </p:sp>
        <p:sp>
          <p:nvSpPr>
            <p:cNvPr id="18459" name="Freeform 25"/>
            <p:cNvSpPr>
              <a:spLocks/>
            </p:cNvSpPr>
            <p:nvPr/>
          </p:nvSpPr>
          <p:spPr bwMode="auto">
            <a:xfrm>
              <a:off x="1822" y="3478"/>
              <a:ext cx="2188" cy="356"/>
            </a:xfrm>
            <a:custGeom>
              <a:avLst/>
              <a:gdLst>
                <a:gd name="T0" fmla="*/ 0 w 2188"/>
                <a:gd name="T1" fmla="*/ 238 h 356"/>
                <a:gd name="T2" fmla="*/ 21 w 2188"/>
                <a:gd name="T3" fmla="*/ 212 h 356"/>
                <a:gd name="T4" fmla="*/ 72 w 2188"/>
                <a:gd name="T5" fmla="*/ 356 h 356"/>
                <a:gd name="T6" fmla="*/ 206 w 2188"/>
                <a:gd name="T7" fmla="*/ 0 h 356"/>
                <a:gd name="T8" fmla="*/ 2188 w 2188"/>
                <a:gd name="T9" fmla="*/ 0 h 356"/>
                <a:gd name="T10" fmla="*/ 0 60000 65536"/>
                <a:gd name="T11" fmla="*/ 0 60000 65536"/>
                <a:gd name="T12" fmla="*/ 0 60000 65536"/>
                <a:gd name="T13" fmla="*/ 0 60000 65536"/>
                <a:gd name="T14" fmla="*/ 0 60000 65536"/>
                <a:gd name="T15" fmla="*/ 0 w 2188"/>
                <a:gd name="T16" fmla="*/ 0 h 356"/>
                <a:gd name="T17" fmla="*/ 2188 w 2188"/>
                <a:gd name="T18" fmla="*/ 356 h 356"/>
              </a:gdLst>
              <a:ahLst/>
              <a:cxnLst>
                <a:cxn ang="T10">
                  <a:pos x="T0" y="T1"/>
                </a:cxn>
                <a:cxn ang="T11">
                  <a:pos x="T2" y="T3"/>
                </a:cxn>
                <a:cxn ang="T12">
                  <a:pos x="T4" y="T5"/>
                </a:cxn>
                <a:cxn ang="T13">
                  <a:pos x="T6" y="T7"/>
                </a:cxn>
                <a:cxn ang="T14">
                  <a:pos x="T8" y="T9"/>
                </a:cxn>
              </a:cxnLst>
              <a:rect l="T15" t="T16" r="T17" b="T18"/>
              <a:pathLst>
                <a:path w="2188" h="356">
                  <a:moveTo>
                    <a:pt x="0" y="238"/>
                  </a:moveTo>
                  <a:lnTo>
                    <a:pt x="21" y="212"/>
                  </a:lnTo>
                  <a:lnTo>
                    <a:pt x="72" y="356"/>
                  </a:lnTo>
                  <a:lnTo>
                    <a:pt x="206" y="0"/>
                  </a:lnTo>
                  <a:lnTo>
                    <a:pt x="2188" y="0"/>
                  </a:lnTo>
                </a:path>
              </a:pathLst>
            </a:custGeom>
            <a:noFill/>
            <a:ln w="12700">
              <a:solidFill>
                <a:schemeClr val="tx1"/>
              </a:solidFill>
              <a:round/>
              <a:headEnd type="none" w="sm" len="sm"/>
              <a:tailEnd type="none" w="sm" len="sm"/>
            </a:ln>
          </p:spPr>
          <p:txBody>
            <a:bodyPr wrap="none" anchor="ctr"/>
            <a:lstStyle/>
            <a:p>
              <a:endParaRPr lang="en-US"/>
            </a:p>
          </p:txBody>
        </p:sp>
        <p:sp>
          <p:nvSpPr>
            <p:cNvPr id="18460" name="Line 26"/>
            <p:cNvSpPr>
              <a:spLocks noChangeShapeType="1"/>
            </p:cNvSpPr>
            <p:nvPr/>
          </p:nvSpPr>
          <p:spPr bwMode="auto">
            <a:xfrm>
              <a:off x="1894" y="3401"/>
              <a:ext cx="2132"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18440" name="Text Box 27"/>
          <p:cNvSpPr txBox="1">
            <a:spLocks noChangeArrowheads="1"/>
          </p:cNvSpPr>
          <p:nvPr/>
        </p:nvSpPr>
        <p:spPr bwMode="auto">
          <a:xfrm>
            <a:off x="3916363" y="1295400"/>
            <a:ext cx="3924300" cy="457200"/>
          </a:xfrm>
          <a:prstGeom prst="rect">
            <a:avLst/>
          </a:prstGeom>
          <a:noFill/>
          <a:ln w="12700">
            <a:noFill/>
            <a:miter lim="800000"/>
            <a:headEnd type="none" w="sm" len="sm"/>
            <a:tailEnd type="none" w="sm" len="sm"/>
          </a:ln>
        </p:spPr>
        <p:txBody>
          <a:bodyPr>
            <a:spAutoFit/>
          </a:bodyPr>
          <a:lstStyle/>
          <a:p>
            <a:pPr>
              <a:spcBef>
                <a:spcPct val="50000"/>
              </a:spcBef>
            </a:pPr>
            <a:endParaRPr lang="en-GB"/>
          </a:p>
        </p:txBody>
      </p:sp>
      <p:sp>
        <p:nvSpPr>
          <p:cNvPr id="27676" name="Text Box 28"/>
          <p:cNvSpPr txBox="1">
            <a:spLocks noChangeArrowheads="1"/>
          </p:cNvSpPr>
          <p:nvPr/>
        </p:nvSpPr>
        <p:spPr bwMode="auto">
          <a:xfrm>
            <a:off x="454025" y="1181100"/>
            <a:ext cx="7856538" cy="457200"/>
          </a:xfrm>
          <a:prstGeom prst="rect">
            <a:avLst/>
          </a:prstGeom>
          <a:noFill/>
          <a:ln w="12700">
            <a:noFill/>
            <a:miter lim="800000"/>
            <a:headEnd type="none" w="sm" len="sm"/>
            <a:tailEnd type="none" w="sm" len="sm"/>
          </a:ln>
        </p:spPr>
        <p:txBody>
          <a:bodyPr>
            <a:spAutoFit/>
          </a:bodyPr>
          <a:lstStyle/>
          <a:p>
            <a:pPr>
              <a:spcBef>
                <a:spcPct val="50000"/>
              </a:spcBef>
            </a:pPr>
            <a:r>
              <a:rPr lang="en-US" i="1" u="sng" dirty="0">
                <a:solidFill>
                  <a:srgbClr val="FF5050"/>
                </a:solidFill>
                <a:latin typeface="Comic Sans MS" pitchFamily="66" charset="0"/>
              </a:rPr>
              <a:t>d</a:t>
            </a:r>
            <a:r>
              <a:rPr lang="en-US" i="1" baseline="-15000" dirty="0">
                <a:solidFill>
                  <a:srgbClr val="FF5050"/>
                </a:solidFill>
                <a:latin typeface="Comic Sans MS" pitchFamily="66" charset="0"/>
              </a:rPr>
              <a:t>2 </a:t>
            </a:r>
            <a:r>
              <a:rPr lang="en-US" i="1" dirty="0">
                <a:solidFill>
                  <a:srgbClr val="FF5050"/>
                </a:solidFill>
                <a:latin typeface="Comic Sans MS" pitchFamily="66" charset="0"/>
              </a:rPr>
              <a:t>= (0.0, 0.0, 0.9, 0.8, 0),</a:t>
            </a:r>
            <a:r>
              <a:rPr lang="en-US" sz="2000" i="1" dirty="0">
                <a:solidFill>
                  <a:schemeClr val="accent2"/>
                </a:solidFill>
                <a:latin typeface="Comic Sans MS" pitchFamily="66" charset="0"/>
              </a:rPr>
              <a:t> </a:t>
            </a:r>
            <a:r>
              <a:rPr lang="en-US" i="1" dirty="0">
                <a:solidFill>
                  <a:srgbClr val="FF5050"/>
                </a:solidFill>
                <a:latin typeface="Comic Sans MS" pitchFamily="66" charset="0"/>
              </a:rPr>
              <a:t>		</a:t>
            </a:r>
            <a:r>
              <a:rPr lang="en-US" i="1" dirty="0" err="1" smtClean="0">
                <a:solidFill>
                  <a:srgbClr val="FF5050"/>
                </a:solidFill>
                <a:latin typeface="Comic Sans MS" pitchFamily="66" charset="0"/>
              </a:rPr>
              <a:t>DoT</a:t>
            </a:r>
            <a:r>
              <a:rPr lang="en-US" i="1" dirty="0" smtClean="0">
                <a:solidFill>
                  <a:srgbClr val="FF5050"/>
                </a:solidFill>
                <a:latin typeface="Comic Sans MS" pitchFamily="66" charset="0"/>
              </a:rPr>
              <a:t> Report</a:t>
            </a:r>
            <a:endParaRPr lang="en-US" i="1" dirty="0">
              <a:solidFill>
                <a:srgbClr val="FF5050"/>
              </a:solidFill>
              <a:latin typeface="Comic Sans MS" pitchFamily="66" charset="0"/>
            </a:endParaRPr>
          </a:p>
        </p:txBody>
      </p:sp>
      <p:sp>
        <p:nvSpPr>
          <p:cNvPr id="27677" name="Text Box 29"/>
          <p:cNvSpPr txBox="1">
            <a:spLocks noChangeArrowheads="1"/>
          </p:cNvSpPr>
          <p:nvPr/>
        </p:nvSpPr>
        <p:spPr bwMode="auto">
          <a:xfrm>
            <a:off x="777875" y="2409825"/>
            <a:ext cx="6996113" cy="1004888"/>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0.0×1.0 + 0.0×0.6 + 0.9×0.0 + 0.8×0.0 + 0.0×0.8</a:t>
            </a:r>
          </a:p>
          <a:p>
            <a:pPr>
              <a:spcBef>
                <a:spcPct val="50000"/>
              </a:spcBef>
            </a:pPr>
            <a:r>
              <a:rPr lang="en-US">
                <a:solidFill>
                  <a:srgbClr val="009900"/>
                </a:solidFill>
                <a:latin typeface="Comic Sans MS" pitchFamily="66" charset="0"/>
              </a:rPr>
              <a:t>= 0.0</a:t>
            </a:r>
            <a:endParaRPr lang="en-US">
              <a:latin typeface="Comic Sans MS" pitchFamily="66" charset="0"/>
            </a:endParaRPr>
          </a:p>
        </p:txBody>
      </p:sp>
      <p:sp>
        <p:nvSpPr>
          <p:cNvPr id="27678" name="Text Box 30"/>
          <p:cNvSpPr txBox="1">
            <a:spLocks noChangeArrowheads="1"/>
          </p:cNvSpPr>
          <p:nvPr/>
        </p:nvSpPr>
        <p:spPr bwMode="auto">
          <a:xfrm>
            <a:off x="2432050" y="3646488"/>
            <a:ext cx="6269038"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0.0</a:t>
            </a:r>
            <a:r>
              <a:rPr lang="en-US" baseline="30000">
                <a:latin typeface="Comic Sans MS" pitchFamily="66" charset="0"/>
              </a:rPr>
              <a:t>2</a:t>
            </a:r>
            <a:r>
              <a:rPr lang="en-US">
                <a:latin typeface="Comic Sans MS" pitchFamily="66" charset="0"/>
              </a:rPr>
              <a:t> + 0.0</a:t>
            </a:r>
            <a:r>
              <a:rPr lang="en-US" baseline="30000">
                <a:latin typeface="Comic Sans MS" pitchFamily="66" charset="0"/>
              </a:rPr>
              <a:t>2 </a:t>
            </a:r>
            <a:r>
              <a:rPr lang="en-US">
                <a:latin typeface="Comic Sans MS" pitchFamily="66" charset="0"/>
              </a:rPr>
              <a:t>+ 0.9</a:t>
            </a:r>
            <a:r>
              <a:rPr lang="en-US" baseline="30000">
                <a:latin typeface="Comic Sans MS" pitchFamily="66" charset="0"/>
              </a:rPr>
              <a:t>2 </a:t>
            </a:r>
            <a:r>
              <a:rPr lang="en-US">
                <a:latin typeface="Comic Sans MS" pitchFamily="66" charset="0"/>
              </a:rPr>
              <a:t>+ 0.8</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 </a:t>
            </a:r>
            <a:r>
              <a:rPr lang="en-US">
                <a:solidFill>
                  <a:srgbClr val="009900"/>
                </a:solidFill>
                <a:latin typeface="Comic Sans MS" pitchFamily="66" charset="0"/>
              </a:rPr>
              <a:t>1.45</a:t>
            </a:r>
            <a:endParaRPr lang="en-US">
              <a:latin typeface="Comic Sans MS" pitchFamily="66" charset="0"/>
            </a:endParaRPr>
          </a:p>
        </p:txBody>
      </p:sp>
      <p:sp>
        <p:nvSpPr>
          <p:cNvPr id="27679" name="Text Box 31"/>
          <p:cNvSpPr txBox="1">
            <a:spLocks noChangeArrowheads="1"/>
          </p:cNvSpPr>
          <p:nvPr/>
        </p:nvSpPr>
        <p:spPr bwMode="auto">
          <a:xfrm>
            <a:off x="2420938" y="4225925"/>
            <a:ext cx="6269037" cy="457200"/>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1.0</a:t>
            </a:r>
            <a:r>
              <a:rPr lang="en-US" baseline="30000">
                <a:latin typeface="Comic Sans MS" pitchFamily="66" charset="0"/>
              </a:rPr>
              <a:t>2</a:t>
            </a:r>
            <a:r>
              <a:rPr lang="en-US">
                <a:latin typeface="Comic Sans MS" pitchFamily="66" charset="0"/>
              </a:rPr>
              <a:t> + 0.6</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+ 0.0</a:t>
            </a:r>
            <a:r>
              <a:rPr lang="en-US" baseline="30000">
                <a:latin typeface="Comic Sans MS" pitchFamily="66" charset="0"/>
              </a:rPr>
              <a:t>2 </a:t>
            </a:r>
            <a:r>
              <a:rPr lang="en-US">
                <a:latin typeface="Comic Sans MS" pitchFamily="66" charset="0"/>
              </a:rPr>
              <a:t>+ 0.8</a:t>
            </a:r>
            <a:r>
              <a:rPr lang="en-US" baseline="30000">
                <a:latin typeface="Comic Sans MS" pitchFamily="66" charset="0"/>
              </a:rPr>
              <a:t>2 </a:t>
            </a:r>
            <a:r>
              <a:rPr lang="en-US">
                <a:latin typeface="Comic Sans MS" pitchFamily="66" charset="0"/>
              </a:rPr>
              <a:t> = </a:t>
            </a:r>
            <a:r>
              <a:rPr lang="en-US">
                <a:solidFill>
                  <a:srgbClr val="009900"/>
                </a:solidFill>
                <a:latin typeface="Comic Sans MS" pitchFamily="66" charset="0"/>
              </a:rPr>
              <a:t>2.0</a:t>
            </a:r>
            <a:endParaRPr lang="en-US">
              <a:latin typeface="Comic Sans MS" pitchFamily="66" charset="0"/>
            </a:endParaRPr>
          </a:p>
        </p:txBody>
      </p:sp>
      <p:grpSp>
        <p:nvGrpSpPr>
          <p:cNvPr id="6" name="Group 36"/>
          <p:cNvGrpSpPr>
            <a:grpSpLocks/>
          </p:cNvGrpSpPr>
          <p:nvPr/>
        </p:nvGrpSpPr>
        <p:grpSpPr bwMode="auto">
          <a:xfrm>
            <a:off x="4360863" y="4932363"/>
            <a:ext cx="3557587" cy="1096962"/>
            <a:chOff x="2747" y="3107"/>
            <a:chExt cx="2241" cy="691"/>
          </a:xfrm>
        </p:grpSpPr>
        <p:sp>
          <p:nvSpPr>
            <p:cNvPr id="18446" name="Text Box 32"/>
            <p:cNvSpPr txBox="1">
              <a:spLocks noChangeArrowheads="1"/>
            </p:cNvSpPr>
            <p:nvPr/>
          </p:nvSpPr>
          <p:spPr bwMode="auto">
            <a:xfrm>
              <a:off x="2747" y="3165"/>
              <a:ext cx="2241" cy="633"/>
            </a:xfrm>
            <a:prstGeom prst="rect">
              <a:avLst/>
            </a:prstGeom>
            <a:noFill/>
            <a:ln w="12700">
              <a:noFill/>
              <a:miter lim="800000"/>
              <a:headEnd type="none" w="sm" len="sm"/>
              <a:tailEnd type="none" w="sm" len="sm"/>
            </a:ln>
          </p:spPr>
          <p:txBody>
            <a:bodyPr>
              <a:spAutoFit/>
            </a:bodyPr>
            <a:lstStyle/>
            <a:p>
              <a:pPr>
                <a:spcBef>
                  <a:spcPct val="50000"/>
                </a:spcBef>
              </a:pPr>
              <a:r>
                <a:rPr lang="en-US">
                  <a:latin typeface="Comic Sans MS" pitchFamily="66" charset="0"/>
                </a:rPr>
                <a:t>=     </a:t>
              </a:r>
              <a:r>
                <a:rPr lang="en-US">
                  <a:solidFill>
                    <a:srgbClr val="009900"/>
                  </a:solidFill>
                  <a:latin typeface="Comic Sans MS" pitchFamily="66" charset="0"/>
                </a:rPr>
                <a:t>0.0</a:t>
              </a:r>
              <a:r>
                <a:rPr lang="en-US">
                  <a:latin typeface="Comic Sans MS" pitchFamily="66" charset="0"/>
                </a:rPr>
                <a:t>	      = </a:t>
              </a:r>
              <a:r>
                <a:rPr lang="en-US">
                  <a:solidFill>
                    <a:srgbClr val="FF5050"/>
                  </a:solidFill>
                  <a:latin typeface="Comic Sans MS" pitchFamily="66" charset="0"/>
                </a:rPr>
                <a:t>0.0</a:t>
              </a:r>
              <a:endParaRPr lang="en-US" baseline="30000">
                <a:solidFill>
                  <a:srgbClr val="FF5050"/>
                </a:solidFill>
                <a:latin typeface="Comic Sans MS" pitchFamily="66" charset="0"/>
              </a:endParaRPr>
            </a:p>
            <a:p>
              <a:pPr>
                <a:spcBef>
                  <a:spcPct val="50000"/>
                </a:spcBef>
              </a:pPr>
              <a:r>
                <a:rPr lang="en-US">
                  <a:latin typeface="Comic Sans MS" pitchFamily="66" charset="0"/>
                </a:rPr>
                <a:t>   </a:t>
              </a:r>
              <a:r>
                <a:rPr lang="en-US">
                  <a:solidFill>
                    <a:srgbClr val="009900"/>
                  </a:solidFill>
                  <a:latin typeface="Comic Sans MS" pitchFamily="66" charset="0"/>
                </a:rPr>
                <a:t>1.45</a:t>
              </a:r>
              <a:r>
                <a:rPr lang="en-US" baseline="30000">
                  <a:latin typeface="Comic Sans MS" pitchFamily="66" charset="0"/>
                </a:rPr>
                <a:t> </a:t>
              </a:r>
              <a:r>
                <a:rPr lang="en-US">
                  <a:latin typeface="Comic Sans MS" pitchFamily="66" charset="0"/>
                </a:rPr>
                <a:t>× </a:t>
              </a:r>
              <a:r>
                <a:rPr lang="en-US">
                  <a:solidFill>
                    <a:srgbClr val="009900"/>
                  </a:solidFill>
                  <a:latin typeface="Comic Sans MS" pitchFamily="66" charset="0"/>
                </a:rPr>
                <a:t>2.0</a:t>
              </a:r>
              <a:endParaRPr lang="en-US">
                <a:latin typeface="Comic Sans MS" pitchFamily="66" charset="0"/>
              </a:endParaRPr>
            </a:p>
          </p:txBody>
        </p:sp>
        <p:sp>
          <p:nvSpPr>
            <p:cNvPr id="18447" name="Line 33"/>
            <p:cNvSpPr>
              <a:spLocks noChangeShapeType="1"/>
            </p:cNvSpPr>
            <p:nvPr/>
          </p:nvSpPr>
          <p:spPr bwMode="auto">
            <a:xfrm>
              <a:off x="2978" y="3411"/>
              <a:ext cx="108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8" name="Freeform 34"/>
            <p:cNvSpPr>
              <a:spLocks/>
            </p:cNvSpPr>
            <p:nvPr/>
          </p:nvSpPr>
          <p:spPr bwMode="auto">
            <a:xfrm>
              <a:off x="2833" y="3494"/>
              <a:ext cx="1198" cy="248"/>
            </a:xfrm>
            <a:custGeom>
              <a:avLst/>
              <a:gdLst>
                <a:gd name="T0" fmla="*/ 0 w 1198"/>
                <a:gd name="T1" fmla="*/ 175 h 248"/>
                <a:gd name="T2" fmla="*/ 26 w 1198"/>
                <a:gd name="T3" fmla="*/ 160 h 248"/>
                <a:gd name="T4" fmla="*/ 52 w 1198"/>
                <a:gd name="T5" fmla="*/ 248 h 248"/>
                <a:gd name="T6" fmla="*/ 124 w 1198"/>
                <a:gd name="T7" fmla="*/ 0 h 248"/>
                <a:gd name="T8" fmla="*/ 1198 w 1198"/>
                <a:gd name="T9" fmla="*/ 0 h 248"/>
                <a:gd name="T10" fmla="*/ 0 60000 65536"/>
                <a:gd name="T11" fmla="*/ 0 60000 65536"/>
                <a:gd name="T12" fmla="*/ 0 60000 65536"/>
                <a:gd name="T13" fmla="*/ 0 60000 65536"/>
                <a:gd name="T14" fmla="*/ 0 60000 65536"/>
                <a:gd name="T15" fmla="*/ 0 w 1198"/>
                <a:gd name="T16" fmla="*/ 0 h 248"/>
                <a:gd name="T17" fmla="*/ 1198 w 1198"/>
                <a:gd name="T18" fmla="*/ 248 h 248"/>
              </a:gdLst>
              <a:ahLst/>
              <a:cxnLst>
                <a:cxn ang="T10">
                  <a:pos x="T0" y="T1"/>
                </a:cxn>
                <a:cxn ang="T11">
                  <a:pos x="T2" y="T3"/>
                </a:cxn>
                <a:cxn ang="T12">
                  <a:pos x="T4" y="T5"/>
                </a:cxn>
                <a:cxn ang="T13">
                  <a:pos x="T6" y="T7"/>
                </a:cxn>
                <a:cxn ang="T14">
                  <a:pos x="T8" y="T9"/>
                </a:cxn>
              </a:cxnLst>
              <a:rect l="T15" t="T16" r="T17" b="T18"/>
              <a:pathLst>
                <a:path w="1198" h="248">
                  <a:moveTo>
                    <a:pt x="0" y="175"/>
                  </a:moveTo>
                  <a:lnTo>
                    <a:pt x="26" y="160"/>
                  </a:lnTo>
                  <a:lnTo>
                    <a:pt x="52" y="248"/>
                  </a:lnTo>
                  <a:lnTo>
                    <a:pt x="124" y="0"/>
                  </a:lnTo>
                  <a:lnTo>
                    <a:pt x="1198" y="0"/>
                  </a:lnTo>
                </a:path>
              </a:pathLst>
            </a:custGeom>
            <a:noFill/>
            <a:ln w="12700">
              <a:solidFill>
                <a:schemeClr val="tx1"/>
              </a:solidFill>
              <a:round/>
              <a:headEnd type="none" w="sm" len="sm"/>
              <a:tailEnd type="none" w="sm" len="sm"/>
            </a:ln>
          </p:spPr>
          <p:txBody>
            <a:bodyPr wrap="none" anchor="ctr"/>
            <a:lstStyle/>
            <a:p>
              <a:endParaRPr lang="en-US"/>
            </a:p>
          </p:txBody>
        </p:sp>
        <p:sp>
          <p:nvSpPr>
            <p:cNvPr id="18449" name="Rectangle 35"/>
            <p:cNvSpPr>
              <a:spLocks noChangeArrowheads="1"/>
            </p:cNvSpPr>
            <p:nvPr/>
          </p:nvSpPr>
          <p:spPr bwMode="auto">
            <a:xfrm>
              <a:off x="4233" y="3107"/>
              <a:ext cx="578" cy="485"/>
            </a:xfrm>
            <a:prstGeom prst="rect">
              <a:avLst/>
            </a:prstGeom>
            <a:noFill/>
            <a:ln w="12700">
              <a:solidFill>
                <a:schemeClr val="tx1"/>
              </a:solidFill>
              <a:miter lim="800000"/>
              <a:headEnd type="none" w="sm" len="sm"/>
              <a:tailEnd type="none" w="sm" len="sm"/>
            </a:ln>
          </p:spPr>
          <p:txBody>
            <a:bodyPr wrap="none" anchor="ctr"/>
            <a:lstStyle/>
            <a:p>
              <a:pPr algn="ctr"/>
              <a:endParaRPr lang="en-GB">
                <a:solidFill>
                  <a:srgbClr val="FF5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6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autoUpdateAnimBg="0"/>
      <p:bldP spid="27676" grpId="0" autoUpdateAnimBg="0"/>
      <p:bldP spid="27677" grpId="0" autoUpdateAnimBg="0"/>
      <p:bldP spid="27678" grpId="0" autoUpdateAnimBg="0"/>
      <p:bldP spid="27679" grpId="0" autoUpdateAnimBg="0"/>
    </p:bldLst>
  </p:timing>
</p:sld>
</file>

<file path=ppt/theme/theme1.xml><?xml version="1.0" encoding="utf-8"?>
<a:theme xmlns:a="http://schemas.openxmlformats.org/drawingml/2006/main" name="DB32">
  <a:themeElements>
    <a:clrScheme name="">
      <a:dk1>
        <a:srgbClr val="000000"/>
      </a:dk1>
      <a:lt1>
        <a:srgbClr val="FFFFFF"/>
      </a:lt1>
      <a:dk2>
        <a:srgbClr val="000000"/>
      </a:dk2>
      <a:lt2>
        <a:srgbClr val="006600"/>
      </a:lt2>
      <a:accent1>
        <a:srgbClr val="F5EBC1"/>
      </a:accent1>
      <a:accent2>
        <a:srgbClr val="990000"/>
      </a:accent2>
      <a:accent3>
        <a:srgbClr val="FFFFFF"/>
      </a:accent3>
      <a:accent4>
        <a:srgbClr val="000000"/>
      </a:accent4>
      <a:accent5>
        <a:srgbClr val="F9F3DD"/>
      </a:accent5>
      <a:accent6>
        <a:srgbClr val="8A0000"/>
      </a:accent6>
      <a:hlink>
        <a:srgbClr val="000099"/>
      </a:hlink>
      <a:folHlink>
        <a:srgbClr val="B2B2B2"/>
      </a:folHlink>
    </a:clrScheme>
    <a:fontScheme name="DB3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32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DB32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DB32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DB32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DB32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DB32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Settings\sar\Application Data\Microsoft\Templates\DB32.pot</Template>
  <TotalTime>51953</TotalTime>
  <Words>3166</Words>
  <Application>Microsoft Office PowerPoint</Application>
  <PresentationFormat>On-screen Show (4:3)</PresentationFormat>
  <Paragraphs>431</Paragraphs>
  <Slides>43</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Arial</vt:lpstr>
      <vt:lpstr>Wingdings</vt:lpstr>
      <vt:lpstr>Comic Sans MS</vt:lpstr>
      <vt:lpstr>Times New Roman</vt:lpstr>
      <vt:lpstr>Lucida Bright Math Symbol</vt:lpstr>
      <vt:lpstr>Times</vt:lpstr>
      <vt:lpstr>Lucida Bright Math Italic</vt:lpstr>
      <vt:lpstr>Symbol</vt:lpstr>
      <vt:lpstr>Zapf Dingbats</vt:lpstr>
      <vt:lpstr>Courier New</vt:lpstr>
      <vt:lpstr>DB32</vt:lpstr>
      <vt:lpstr>Equation</vt:lpstr>
      <vt:lpstr> Query Processing</vt:lpstr>
      <vt:lpstr>architecture</vt:lpstr>
      <vt:lpstr>basic notation</vt:lpstr>
      <vt:lpstr>Statistical vector model</vt:lpstr>
      <vt:lpstr>Cosine coefficient</vt:lpstr>
      <vt:lpstr>Slide 6</vt:lpstr>
      <vt:lpstr>Slide 7</vt:lpstr>
      <vt:lpstr>Slide 8</vt:lpstr>
      <vt:lpstr>Slide 9</vt:lpstr>
      <vt:lpstr>Slide 10</vt:lpstr>
      <vt:lpstr>collecting results</vt:lpstr>
      <vt:lpstr>Query Expansion</vt:lpstr>
      <vt:lpstr>Why Query Expansion</vt:lpstr>
      <vt:lpstr> Why query expansion? </vt:lpstr>
      <vt:lpstr>Approaches for query Expansion</vt:lpstr>
      <vt:lpstr>Slide 16</vt:lpstr>
      <vt:lpstr>Relevance Feedback</vt:lpstr>
      <vt:lpstr>Relevance Feedback Architecture</vt:lpstr>
      <vt:lpstr>Relevance feedback with user relevance information </vt:lpstr>
      <vt:lpstr>Query expansion and term reweighting in the vector space model</vt:lpstr>
      <vt:lpstr>Standard Rochio Method</vt:lpstr>
      <vt:lpstr>Rochio formula</vt:lpstr>
      <vt:lpstr>Ide “Dec Hi” Method</vt:lpstr>
      <vt:lpstr>Comparison of Methods</vt:lpstr>
      <vt:lpstr>Fair Evaluation of Relevance Feedback</vt:lpstr>
      <vt:lpstr>Why is Feedback Not Widely Used</vt:lpstr>
      <vt:lpstr>Pseudo Feedback</vt:lpstr>
      <vt:lpstr>Global Methods</vt:lpstr>
      <vt:lpstr>Thesaurus</vt:lpstr>
      <vt:lpstr>Thesaurus-based Query Expansion</vt:lpstr>
      <vt:lpstr>WordNet</vt:lpstr>
      <vt:lpstr>WordNet Synset Relationships</vt:lpstr>
      <vt:lpstr>Automatic Thesaurus/Concept clouds</vt:lpstr>
      <vt:lpstr>Problems with Global Analysis</vt:lpstr>
      <vt:lpstr>Query Expansion Conclusions</vt:lpstr>
      <vt:lpstr>Google’s Query Expansion</vt:lpstr>
      <vt:lpstr>Google’s Query Expansion…</vt:lpstr>
      <vt:lpstr>Google’s Query Expansion…</vt:lpstr>
      <vt:lpstr>Google’s Query Expansion…</vt:lpstr>
      <vt:lpstr>Google’s Query Expansion…</vt:lpstr>
      <vt:lpstr>Google’s Query Expansion…</vt:lpstr>
      <vt:lpstr>Google’s Query Expansion…</vt:lpstr>
      <vt:lpstr>Google’s Query Expansion…</vt:lpstr>
    </vt:vector>
  </TitlesOfParts>
  <Company>The University of Leeds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Information Retrieval</dc:title>
  <dc:creator>Roberts</dc:creator>
  <cp:lastModifiedBy>lnmiit</cp:lastModifiedBy>
  <cp:revision>55</cp:revision>
  <dcterms:created xsi:type="dcterms:W3CDTF">2000-03-01T12:09:07Z</dcterms:created>
  <dcterms:modified xsi:type="dcterms:W3CDTF">2018-08-29T12:06:40Z</dcterms:modified>
</cp:coreProperties>
</file>