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335" r:id="rId2"/>
    <p:sldId id="327" r:id="rId3"/>
    <p:sldId id="264" r:id="rId4"/>
    <p:sldId id="260" r:id="rId5"/>
    <p:sldId id="333" r:id="rId6"/>
    <p:sldId id="261" r:id="rId7"/>
    <p:sldId id="265" r:id="rId8"/>
    <p:sldId id="310" r:id="rId9"/>
    <p:sldId id="348" r:id="rId10"/>
    <p:sldId id="299" r:id="rId11"/>
    <p:sldId id="300" r:id="rId12"/>
    <p:sldId id="329" r:id="rId13"/>
    <p:sldId id="336" r:id="rId14"/>
    <p:sldId id="337" r:id="rId15"/>
    <p:sldId id="338" r:id="rId16"/>
    <p:sldId id="316" r:id="rId17"/>
    <p:sldId id="317" r:id="rId18"/>
    <p:sldId id="311" r:id="rId19"/>
    <p:sldId id="347" r:id="rId20"/>
    <p:sldId id="339" r:id="rId21"/>
    <p:sldId id="341" r:id="rId22"/>
    <p:sldId id="340" r:id="rId23"/>
    <p:sldId id="342" r:id="rId24"/>
    <p:sldId id="343" r:id="rId25"/>
    <p:sldId id="344" r:id="rId26"/>
    <p:sldId id="345" r:id="rId27"/>
    <p:sldId id="346" r:id="rId28"/>
    <p:sldId id="332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C8D37E-2B89-4B61-A821-F6D3782C2C2B}">
          <p14:sldIdLst>
            <p14:sldId id="335"/>
            <p14:sldId id="327"/>
            <p14:sldId id="264"/>
            <p14:sldId id="260"/>
            <p14:sldId id="333"/>
            <p14:sldId id="261"/>
            <p14:sldId id="265"/>
            <p14:sldId id="310"/>
            <p14:sldId id="348"/>
            <p14:sldId id="299"/>
            <p14:sldId id="300"/>
            <p14:sldId id="329"/>
            <p14:sldId id="336"/>
            <p14:sldId id="337"/>
            <p14:sldId id="338"/>
            <p14:sldId id="316"/>
            <p14:sldId id="317"/>
            <p14:sldId id="311"/>
            <p14:sldId id="347"/>
            <p14:sldId id="339"/>
            <p14:sldId id="341"/>
            <p14:sldId id="340"/>
            <p14:sldId id="342"/>
            <p14:sldId id="343"/>
            <p14:sldId id="344"/>
            <p14:sldId id="345"/>
            <p14:sldId id="346"/>
            <p14:sldId id="33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D05D9-6D91-4402-A212-E82FDF1E46F2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BB8FE-7B14-4B7D-A805-8A99F333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BB8FE-7B14-4B7D-A805-8A99F3334B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BB8FE-7B14-4B7D-A805-8A99F3334B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BB8FE-7B14-4B7D-A805-8A99F3334B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BB8FE-7B14-4B7D-A805-8A99F3334B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7th June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8B165E3-3DE7-41B8-AD3C-48BD07ECF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26624"/>
            <a:ext cx="112776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A Qualitative Analysis of Online Groups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5531" y="1916394"/>
            <a:ext cx="7057293" cy="1752600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Nirmal</a:t>
            </a:r>
            <a:r>
              <a:rPr lang="en-US" dirty="0" smtClean="0">
                <a:solidFill>
                  <a:schemeClr val="bg1"/>
                </a:solidFill>
              </a:rPr>
              <a:t> Kumar </a:t>
            </a:r>
            <a:r>
              <a:rPr lang="en-US" dirty="0" err="1" smtClean="0">
                <a:solidFill>
                  <a:schemeClr val="bg1"/>
                </a:solidFill>
              </a:rPr>
              <a:t>Sivaraman</a:t>
            </a:r>
            <a:r>
              <a:rPr lang="en-US" dirty="0" smtClean="0">
                <a:solidFill>
                  <a:schemeClr val="bg1"/>
                </a:solidFill>
              </a:rPr>
              <a:t> &amp;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Sakthi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Balan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Muthiah</a:t>
            </a:r>
            <a:endParaRPr lang="en-US" sz="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Department of Computer Science and Engineering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LNM Institute of Information Technology, Jaipur</a:t>
            </a:r>
          </a:p>
        </p:txBody>
      </p:sp>
      <p:pic>
        <p:nvPicPr>
          <p:cNvPr id="2050" name="Picture 2" descr="C:\Users\user\Desktop\onlinefocusgroup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75" y="4068027"/>
            <a:ext cx="9163050" cy="2789973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128" y="52791"/>
            <a:ext cx="1642279" cy="61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Human communication comprises </a:t>
            </a:r>
            <a:r>
              <a:rPr lang="en-US" dirty="0"/>
              <a:t>of two essential semantic elements: abstraction and expression.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Abstraction refers </a:t>
            </a:r>
            <a:r>
              <a:rPr lang="en-US" dirty="0"/>
              <a:t>to objective assertions about the topic or issue in </a:t>
            </a:r>
            <a:r>
              <a:rPr lang="en-US" dirty="0" smtClean="0"/>
              <a:t>question</a:t>
            </a:r>
          </a:p>
          <a:p>
            <a:endParaRPr lang="en-US" dirty="0" smtClean="0"/>
          </a:p>
          <a:p>
            <a:r>
              <a:rPr lang="en-US" dirty="0" smtClean="0"/>
              <a:t>Expression refers to </a:t>
            </a:r>
            <a:r>
              <a:rPr lang="en-US" dirty="0"/>
              <a:t>communication of our subjective feeling or emotion in that situation. The </a:t>
            </a:r>
            <a:r>
              <a:rPr lang="en-US" dirty="0" smtClean="0"/>
              <a:t>emotion expressed </a:t>
            </a:r>
            <a:r>
              <a:rPr lang="en-US" dirty="0"/>
              <a:t>may or may not be about the topic in question.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84747"/>
            <a:ext cx="10515600" cy="162712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653"/>
            <a:ext cx="10515600" cy="125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932180"/>
            <a:ext cx="10515599" cy="12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9838" y="711522"/>
            <a:ext cx="71723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Tweets having similar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5666" y="2590513"/>
            <a:ext cx="9700669" cy="364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Tweets having similar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034" y="2620482"/>
            <a:ext cx="9913932" cy="361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19" y="1214790"/>
            <a:ext cx="11277963" cy="48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Estimation of Coagulation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Probability of coagulation of Abstraction, p(a) = P/T</a:t>
            </a:r>
            <a:endParaRPr lang="en-US" dirty="0"/>
          </a:p>
          <a:p>
            <a:pPr lvl="1"/>
            <a:r>
              <a:rPr lang="en-US" dirty="0"/>
              <a:t>Where P is the number of tweets in the largest </a:t>
            </a:r>
            <a:r>
              <a:rPr lang="en-US" dirty="0" smtClean="0"/>
              <a:t>polarity cluster </a:t>
            </a:r>
          </a:p>
          <a:p>
            <a:pPr lvl="1"/>
            <a:r>
              <a:rPr lang="en-US" dirty="0" smtClean="0"/>
              <a:t>T </a:t>
            </a:r>
            <a:r>
              <a:rPr lang="en-US" dirty="0"/>
              <a:t>is the total number of tweets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We compare the </a:t>
            </a:r>
            <a:r>
              <a:rPr lang="en-US" dirty="0" smtClean="0"/>
              <a:t>abstraction component </a:t>
            </a:r>
            <a:r>
              <a:rPr lang="en-US" dirty="0"/>
              <a:t>by comparing the </a:t>
            </a:r>
            <a:r>
              <a:rPr lang="en-US" dirty="0" smtClean="0"/>
              <a:t>sentiment score </a:t>
            </a:r>
            <a:r>
              <a:rPr lang="en-US" dirty="0"/>
              <a:t>of the texts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used the Hu-Liu lexicon to identify </a:t>
            </a:r>
            <a:r>
              <a:rPr lang="en-US" dirty="0" smtClean="0"/>
              <a:t>the sentiment content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overall score for a tweet would be negative, neutral or positive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Estimation of Coagulation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Probability of coagulation </a:t>
            </a:r>
            <a:r>
              <a:rPr lang="en-US" dirty="0"/>
              <a:t>of </a:t>
            </a:r>
            <a:r>
              <a:rPr lang="en-US" dirty="0" smtClean="0"/>
              <a:t>Expression, p(e) = E/T</a:t>
            </a:r>
            <a:endParaRPr lang="en-US" dirty="0"/>
          </a:p>
          <a:p>
            <a:pPr lvl="1"/>
            <a:r>
              <a:rPr lang="en-US" dirty="0"/>
              <a:t>Where E is the number of tweets in the largest </a:t>
            </a:r>
            <a:r>
              <a:rPr lang="en-US" dirty="0" smtClean="0"/>
              <a:t>emotion cluster </a:t>
            </a:r>
          </a:p>
          <a:p>
            <a:pPr lvl="1"/>
            <a:r>
              <a:rPr lang="en-US" dirty="0" smtClean="0"/>
              <a:t>T </a:t>
            </a:r>
            <a:r>
              <a:rPr lang="en-US" dirty="0"/>
              <a:t>is the total number of </a:t>
            </a:r>
            <a:r>
              <a:rPr lang="en-US" dirty="0" smtClean="0"/>
              <a:t>tweets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compare the expression component by comparing the </a:t>
            </a:r>
            <a:r>
              <a:rPr lang="en-US" dirty="0" smtClean="0"/>
              <a:t>emotion score </a:t>
            </a:r>
            <a:r>
              <a:rPr lang="en-US" dirty="0"/>
              <a:t>of </a:t>
            </a:r>
            <a:r>
              <a:rPr lang="en-US" dirty="0" smtClean="0"/>
              <a:t>the texts</a:t>
            </a:r>
          </a:p>
          <a:p>
            <a:pPr lvl="1"/>
            <a:r>
              <a:rPr lang="en-US" dirty="0"/>
              <a:t>We used the Hu-Liu lexicon to identify </a:t>
            </a:r>
            <a:r>
              <a:rPr lang="en-US" dirty="0" smtClean="0"/>
              <a:t>the emotion content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overall score for a </a:t>
            </a:r>
            <a:r>
              <a:rPr lang="en-US" dirty="0" smtClean="0"/>
              <a:t>tweet would </a:t>
            </a:r>
            <a:r>
              <a:rPr lang="en-US" dirty="0"/>
              <a:t>be </a:t>
            </a:r>
            <a:r>
              <a:rPr lang="en-US" dirty="0" smtClean="0"/>
              <a:t>the six basic emotions - </a:t>
            </a:r>
            <a:r>
              <a:rPr lang="en-US" dirty="0"/>
              <a:t>anger, disgust, fear, joy, sadness and </a:t>
            </a:r>
            <a:r>
              <a:rPr lang="en-US" dirty="0" smtClean="0"/>
              <a:t>surprise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Crowd, Herd, Mob and Gang Probability Scores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09728" indent="0">
              <a:buNone/>
            </a:pPr>
            <a:r>
              <a:rPr lang="pt-BR" dirty="0"/>
              <a:t>p(herd) = p(a)(1 - p(e)) </a:t>
            </a:r>
            <a:endParaRPr lang="pt-BR" dirty="0" smtClean="0"/>
          </a:p>
          <a:p>
            <a:endParaRPr lang="pt-BR" dirty="0"/>
          </a:p>
          <a:p>
            <a:pPr marL="109728" indent="0">
              <a:buNone/>
            </a:pPr>
            <a:r>
              <a:rPr lang="pt-BR" dirty="0"/>
              <a:t>p(mob) = (1 - p(a))p(e)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p(crowd</a:t>
            </a:r>
            <a:r>
              <a:rPr lang="en-US" dirty="0"/>
              <a:t>) = (1 - p(a))(1 - p(e))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p(gang</a:t>
            </a:r>
            <a:r>
              <a:rPr lang="en-US" dirty="0"/>
              <a:t>) = p(a)p(e)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Examples of Qualitative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Brexit</a:t>
            </a:r>
          </a:p>
          <a:p>
            <a:endParaRPr lang="en-US" dirty="0" smtClean="0"/>
          </a:p>
          <a:p>
            <a:r>
              <a:rPr lang="en-US" dirty="0" smtClean="0"/>
              <a:t>Black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A Model for Qualitative Analysis of Groups</a:t>
            </a:r>
          </a:p>
          <a:p>
            <a:endParaRPr lang="it-IT" dirty="0" smtClean="0"/>
          </a:p>
          <a:p>
            <a:r>
              <a:rPr lang="en-US" dirty="0"/>
              <a:t>Examples of Qualitative Analysis </a:t>
            </a:r>
            <a:r>
              <a:rPr lang="en-US" dirty="0" smtClean="0"/>
              <a:t>of Twitter Groups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Brexit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Topic				:	#Brexit</a:t>
            </a:r>
          </a:p>
          <a:p>
            <a:endParaRPr lang="en-US" dirty="0"/>
          </a:p>
          <a:p>
            <a:r>
              <a:rPr lang="en-US" dirty="0"/>
              <a:t>Starting </a:t>
            </a:r>
            <a:r>
              <a:rPr lang="en-US" dirty="0" smtClean="0"/>
              <a:t>date			:	18-06-2016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Ending date			:	27-06-2016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Number of </a:t>
            </a:r>
            <a:r>
              <a:rPr lang="en-US" dirty="0" smtClean="0"/>
              <a:t>Tweets	:	18,79,707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Number of </a:t>
            </a:r>
            <a:r>
              <a:rPr lang="en-US" dirty="0" smtClean="0"/>
              <a:t>Users	:	9,25,358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Brexit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3" y="2249424"/>
            <a:ext cx="8268089" cy="45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 Money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Topic				: 	#</a:t>
            </a:r>
            <a:r>
              <a:rPr lang="en-US" dirty="0" err="1" smtClean="0"/>
              <a:t>BlackMoney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Starting </a:t>
            </a:r>
            <a:r>
              <a:rPr lang="en-US" dirty="0" smtClean="0"/>
              <a:t>date			: 	05-11-2016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Ending date			: 	22-11-2016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Number of </a:t>
            </a:r>
            <a:r>
              <a:rPr lang="en-US" dirty="0" smtClean="0"/>
              <a:t>Tweets	: 	2,57,113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Number of </a:t>
            </a:r>
            <a:r>
              <a:rPr lang="en-US" dirty="0" smtClean="0"/>
              <a:t>Users	: 	1,10,719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Money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91" y="2209800"/>
            <a:ext cx="7542818" cy="45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p(a) and p(e) plot for Brexit </a:t>
            </a:r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12" y="2249424"/>
            <a:ext cx="6483375" cy="4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p(a) and p(e) plot for </a:t>
            </a:r>
            <a:r>
              <a:rPr lang="en-US" dirty="0" smtClean="0"/>
              <a:t>Black Money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32" y="2209799"/>
            <a:ext cx="7490536" cy="45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Crowd, Herd, Mob and Gang probabilities for Brexit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60" y="2209800"/>
            <a:ext cx="7390679" cy="45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Crowd, Herd, Mob and Gang probabilities for </a:t>
            </a:r>
            <a:r>
              <a:rPr lang="en-US" dirty="0" smtClean="0"/>
              <a:t>Black Money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67" y="2209800"/>
            <a:ext cx="6998865" cy="46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group dynamics – both offline and online – can be very important impacting the society at large.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It is easy to analyze the online groups because of the availability of the content of communication.</a:t>
            </a:r>
          </a:p>
          <a:p>
            <a:endParaRPr lang="en-US" dirty="0" smtClean="0"/>
          </a:p>
          <a:p>
            <a:r>
              <a:rPr lang="en-US" dirty="0" smtClean="0"/>
              <a:t>There are fundamental cognitive parameters that we can look into to understand more about the groups qualitatively.</a:t>
            </a:r>
          </a:p>
          <a:p>
            <a:endParaRPr lang="en-US" dirty="0" smtClean="0"/>
          </a:p>
          <a:p>
            <a:r>
              <a:rPr lang="en-US" dirty="0" smtClean="0"/>
              <a:t>There is huge scope for exploration in this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3899938"/>
            <a:ext cx="8043082" cy="175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Questions and comments are highly appreciated!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4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C:\Users\user\Desktop\Hasgeek\questio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6374" y="788646"/>
            <a:ext cx="7364413" cy="5730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7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Group dynamics lead to big changes in the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Freedom movements</a:t>
            </a:r>
          </a:p>
          <a:p>
            <a:r>
              <a:rPr lang="en-US" dirty="0" smtClean="0"/>
              <a:t>Wars </a:t>
            </a:r>
            <a:endParaRPr lang="en-US" dirty="0"/>
          </a:p>
          <a:p>
            <a:r>
              <a:rPr lang="en-US" dirty="0" smtClean="0"/>
              <a:t>Elections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C:\Users\user\Desktop\Hasgeek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17255"/>
            <a:ext cx="3916907" cy="2440745"/>
          </a:xfrm>
          <a:prstGeom prst="rect">
            <a:avLst/>
          </a:prstGeom>
          <a:noFill/>
        </p:spPr>
      </p:pic>
      <p:pic>
        <p:nvPicPr>
          <p:cNvPr id="2051" name="Picture 3" descr="C:\Users\user\Desktop\Hasgeek\13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1682" y="3325434"/>
            <a:ext cx="4119782" cy="2440745"/>
          </a:xfrm>
          <a:prstGeom prst="rect">
            <a:avLst/>
          </a:prstGeom>
          <a:noFill/>
        </p:spPr>
      </p:pic>
      <p:pic>
        <p:nvPicPr>
          <p:cNvPr id="2053" name="Picture 5" descr="C:\Users\user\Desktop\Hasgeek\ecri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66239" y="1943100"/>
            <a:ext cx="3825761" cy="246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4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group dynamics also impact the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7" y="2277559"/>
            <a:ext cx="10972800" cy="43251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Arab Spring</a:t>
            </a:r>
          </a:p>
          <a:p>
            <a:endParaRPr lang="en-US" dirty="0" smtClean="0"/>
          </a:p>
          <a:p>
            <a:r>
              <a:rPr lang="en-US" dirty="0" smtClean="0"/>
              <a:t>India </a:t>
            </a:r>
            <a:r>
              <a:rPr lang="en-US" dirty="0"/>
              <a:t>Against </a:t>
            </a:r>
            <a:r>
              <a:rPr lang="en-US" dirty="0" smtClean="0"/>
              <a:t>Corruption</a:t>
            </a:r>
          </a:p>
          <a:p>
            <a:endParaRPr lang="en-US" dirty="0" smtClean="0"/>
          </a:p>
          <a:p>
            <a:r>
              <a:rPr lang="en-US" dirty="0" smtClean="0"/>
              <a:t>Occupy Wall Street</a:t>
            </a:r>
          </a:p>
          <a:p>
            <a:endParaRPr lang="en-US" dirty="0" smtClean="0"/>
          </a:p>
          <a:p>
            <a:r>
              <a:rPr lang="en-US" dirty="0" smtClean="0"/>
              <a:t>Net neutrality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C:\Users\user\Desktop\Hasgeek\india-against-corruption-support-anna-haza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6472" y="2135855"/>
            <a:ext cx="3409038" cy="2475177"/>
          </a:xfrm>
          <a:prstGeom prst="rect">
            <a:avLst/>
          </a:prstGeom>
          <a:noFill/>
        </p:spPr>
      </p:pic>
      <p:pic>
        <p:nvPicPr>
          <p:cNvPr id="3075" name="Picture 3" descr="C:\Users\user\Desktop\Hasgeek\464236-yemen-pro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8664" y="2209798"/>
            <a:ext cx="2926984" cy="2116541"/>
          </a:xfrm>
          <a:prstGeom prst="rect">
            <a:avLst/>
          </a:prstGeom>
          <a:noFill/>
        </p:spPr>
      </p:pic>
      <p:pic>
        <p:nvPicPr>
          <p:cNvPr id="3076" name="Picture 4" descr="C:\Users\user\Desktop\Hasgeek\16bFrontline13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24694" y="4531826"/>
            <a:ext cx="2926082" cy="2138604"/>
          </a:xfrm>
          <a:prstGeom prst="rect">
            <a:avLst/>
          </a:prstGeom>
          <a:noFill/>
        </p:spPr>
      </p:pic>
      <p:pic>
        <p:nvPicPr>
          <p:cNvPr id="3078" name="Picture 6" descr="C:\Users\user\Desktop\Hasgeek\netneutrality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6472" y="4718857"/>
            <a:ext cx="3409038" cy="1917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4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Crowdsourcing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Failed </a:t>
            </a:r>
            <a:r>
              <a:rPr lang="en-US" dirty="0"/>
              <a:t>attempt by </a:t>
            </a:r>
            <a:r>
              <a:rPr lang="en-US" dirty="0" err="1"/>
              <a:t>Reddit</a:t>
            </a:r>
            <a:r>
              <a:rPr lang="en-US" dirty="0"/>
              <a:t> to identify the Boston marathon bomber</a:t>
            </a:r>
          </a:p>
          <a:p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rating of </a:t>
            </a:r>
            <a:r>
              <a:rPr lang="en-US" dirty="0" smtClean="0"/>
              <a:t>the movie “</a:t>
            </a:r>
            <a:r>
              <a:rPr lang="en-US" dirty="0" err="1" smtClean="0"/>
              <a:t>Gunday</a:t>
            </a:r>
            <a:r>
              <a:rPr lang="en-US" dirty="0" smtClean="0"/>
              <a:t>” </a:t>
            </a:r>
            <a:r>
              <a:rPr lang="en-US" dirty="0"/>
              <a:t>in </a:t>
            </a:r>
            <a:r>
              <a:rPr lang="en-US" dirty="0" err="1" smtClean="0"/>
              <a:t>IMDb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9" name="Picture 3" descr="C:\Users\user\Desktop\Hasgeek\bost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062" y="4090734"/>
            <a:ext cx="2615138" cy="2510532"/>
          </a:xfrm>
          <a:prstGeom prst="rect">
            <a:avLst/>
          </a:prstGeom>
          <a:noFill/>
        </p:spPr>
      </p:pic>
      <p:pic>
        <p:nvPicPr>
          <p:cNvPr id="4100" name="Picture 4" descr="C:\Users\user\Desktop\Hasgeek\gunday-movi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1428" y="4060695"/>
            <a:ext cx="4197388" cy="2579361"/>
          </a:xfrm>
          <a:prstGeom prst="rect">
            <a:avLst/>
          </a:prstGeom>
          <a:noFill/>
        </p:spPr>
      </p:pic>
      <p:pic>
        <p:nvPicPr>
          <p:cNvPr id="4101" name="Picture 5" descr="C:\Users\user\Desktop\Hasgeek\Sunil_Tripath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4438" y="4090734"/>
            <a:ext cx="2541562" cy="2541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76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uality </a:t>
            </a:r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M</a:t>
            </a:r>
            <a:r>
              <a:rPr lang="en-US" dirty="0" smtClean="0"/>
              <a:t>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Assessment </a:t>
            </a:r>
            <a:r>
              <a:rPr lang="en-US" dirty="0"/>
              <a:t>of </a:t>
            </a:r>
            <a:r>
              <a:rPr lang="en-US" dirty="0" smtClean="0"/>
              <a:t>the requester’s behavior</a:t>
            </a:r>
          </a:p>
          <a:p>
            <a:pPr marL="457200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Turkopticon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Generosity</a:t>
            </a:r>
            <a:endParaRPr lang="en-US" dirty="0"/>
          </a:p>
          <a:p>
            <a:pPr lvl="2"/>
            <a:r>
              <a:rPr lang="en-US" dirty="0" smtClean="0"/>
              <a:t>Fairness</a:t>
            </a:r>
            <a:endParaRPr lang="en-US" dirty="0"/>
          </a:p>
          <a:p>
            <a:pPr lvl="2"/>
            <a:r>
              <a:rPr lang="en-US" dirty="0" smtClean="0"/>
              <a:t>Promptness</a:t>
            </a:r>
          </a:p>
          <a:p>
            <a:pPr lvl="2"/>
            <a:r>
              <a:rPr lang="en-US" dirty="0" err="1" smtClean="0"/>
              <a:t>Communicativity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Assessment </a:t>
            </a:r>
            <a:r>
              <a:rPr lang="en-US" dirty="0"/>
              <a:t>of </a:t>
            </a:r>
            <a:r>
              <a:rPr lang="en-US" dirty="0" smtClean="0"/>
              <a:t>the crowd</a:t>
            </a:r>
          </a:p>
          <a:p>
            <a:pPr marL="457200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Matching the expertise </a:t>
            </a:r>
            <a:r>
              <a:rPr lang="en-US" dirty="0"/>
              <a:t>of the users to the requirement of the </a:t>
            </a:r>
            <a:r>
              <a:rPr lang="en-US" dirty="0" smtClean="0"/>
              <a:t>job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problem that we are addressing </a:t>
            </a:r>
            <a:r>
              <a:rPr lang="en-US" sz="2400" dirty="0" smtClean="0"/>
              <a:t>are </a:t>
            </a:r>
            <a:r>
              <a:rPr lang="en-US" sz="2400" dirty="0"/>
              <a:t>two–fold.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Understanding </a:t>
            </a:r>
            <a:r>
              <a:rPr lang="en-US" sz="2400" dirty="0"/>
              <a:t>groups better by looking at the relevant </a:t>
            </a:r>
            <a:r>
              <a:rPr lang="en-US" sz="2400" dirty="0" smtClean="0"/>
              <a:t>cognitive phenomena </a:t>
            </a:r>
            <a:r>
              <a:rPr lang="en-US" sz="2400" dirty="0"/>
              <a:t>of the members of the groups. </a:t>
            </a:r>
            <a:endParaRPr lang="en-US" sz="2400" dirty="0" smtClean="0"/>
          </a:p>
          <a:p>
            <a:pPr marL="749808" lvl="1" indent="-45720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/>
              <a:t>If we </a:t>
            </a:r>
            <a:r>
              <a:rPr lang="en-US" sz="2000" dirty="0"/>
              <a:t>encounter a group of people, what can we infer about that group </a:t>
            </a:r>
            <a:r>
              <a:rPr lang="en-US" sz="2000" dirty="0" smtClean="0"/>
              <a:t>qualitatively?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Qualitatively </a:t>
            </a:r>
            <a:r>
              <a:rPr lang="en-US" sz="2400" dirty="0"/>
              <a:t>analyzing online groups in </a:t>
            </a:r>
            <a:r>
              <a:rPr lang="en-US" sz="2400" dirty="0" smtClean="0"/>
              <a:t>Twitter.</a:t>
            </a:r>
          </a:p>
          <a:p>
            <a:pPr marL="457200" indent="-457200" algn="just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If </a:t>
            </a:r>
            <a:r>
              <a:rPr lang="en-US" sz="2000" dirty="0">
                <a:solidFill>
                  <a:schemeClr val="accent2"/>
                </a:solidFill>
              </a:rPr>
              <a:t>we encounter a group of online users in Twitter, what can we infer about that </a:t>
            </a:r>
            <a:r>
              <a:rPr lang="en-US" sz="2000" dirty="0" smtClean="0">
                <a:solidFill>
                  <a:schemeClr val="accent2"/>
                </a:solidFill>
              </a:rPr>
              <a:t>group qualitatively</a:t>
            </a:r>
            <a:r>
              <a:rPr lang="en-US" sz="2000" dirty="0">
                <a:solidFill>
                  <a:schemeClr val="accent2"/>
                </a:solidFill>
              </a:rPr>
              <a:t>?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Qualitative Analysis of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5E3-3DE7-41B8-AD3C-48BD07ECF7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4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1898</TotalTime>
  <Words>617</Words>
  <Application>Microsoft Office PowerPoint</Application>
  <PresentationFormat>Widescreen</PresentationFormat>
  <Paragraphs>158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Georgia</vt:lpstr>
      <vt:lpstr>Trebuchet MS</vt:lpstr>
      <vt:lpstr>Wingdings 2</vt:lpstr>
      <vt:lpstr>Urban</vt:lpstr>
      <vt:lpstr>A Qualitative Analysis of Online Groups  </vt:lpstr>
      <vt:lpstr>Outline of the Talk</vt:lpstr>
      <vt:lpstr>Motivation</vt:lpstr>
      <vt:lpstr>Group dynamics lead to big changes in the society</vt:lpstr>
      <vt:lpstr>Online group dynamics also impact the society</vt:lpstr>
      <vt:lpstr>Crowdsourcing Failures</vt:lpstr>
      <vt:lpstr>Quality Control Measures</vt:lpstr>
      <vt:lpstr>The Problem</vt:lpstr>
      <vt:lpstr>Qualitative Analysis of Groups</vt:lpstr>
      <vt:lpstr>Hypothesis</vt:lpstr>
      <vt:lpstr>PowerPoint Presentation</vt:lpstr>
      <vt:lpstr>PowerPoint Presentation</vt:lpstr>
      <vt:lpstr>Tweets having similar abstraction</vt:lpstr>
      <vt:lpstr>Tweets having similar expression</vt:lpstr>
      <vt:lpstr>PowerPoint Presentation</vt:lpstr>
      <vt:lpstr>Estimation of Coagulation of Abstraction</vt:lpstr>
      <vt:lpstr>Estimation of Coagulation of Expressions</vt:lpstr>
      <vt:lpstr>Crowd, Herd, Mob and Gang Probability Scores</vt:lpstr>
      <vt:lpstr>Examples of Qualitative Analysis</vt:lpstr>
      <vt:lpstr>Brexit Dataset</vt:lpstr>
      <vt:lpstr>Brexit Dataset</vt:lpstr>
      <vt:lpstr>Black Money Dataset</vt:lpstr>
      <vt:lpstr>Black Money Dataset</vt:lpstr>
      <vt:lpstr>p(a) and p(e) plot for Brexit Dataset</vt:lpstr>
      <vt:lpstr>p(a) and p(e) plot for Black Money Dataset</vt:lpstr>
      <vt:lpstr>Crowd, Herd, Mob and Gang probabilities for Brexit Dataset</vt:lpstr>
      <vt:lpstr>Crowd, Herd, Mob and Gang probabilities for Black Money Dataset</vt:lpstr>
      <vt:lpstr>Conclusion</vt:lpstr>
      <vt:lpstr>Thank you! 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COGNITIVE MODEL OF GROUPS  AND  A COMPUTATIONAL MODEL TO ANALYZE ONLINE GROUPS</dc:title>
  <dc:creator>Nirmal Kumar Sivaraman</dc:creator>
  <cp:lastModifiedBy>user</cp:lastModifiedBy>
  <cp:revision>143</cp:revision>
  <dcterms:created xsi:type="dcterms:W3CDTF">2016-06-03T16:06:46Z</dcterms:created>
  <dcterms:modified xsi:type="dcterms:W3CDTF">2018-11-26T07:17:43Z</dcterms:modified>
</cp:coreProperties>
</file>