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5"/>
  </p:notesMasterIdLst>
  <p:sldIdLst>
    <p:sldId id="324" r:id="rId2"/>
    <p:sldId id="259" r:id="rId3"/>
    <p:sldId id="258" r:id="rId4"/>
    <p:sldId id="261" r:id="rId5"/>
    <p:sldId id="268" r:id="rId6"/>
    <p:sldId id="270" r:id="rId7"/>
    <p:sldId id="315" r:id="rId8"/>
    <p:sldId id="272" r:id="rId9"/>
    <p:sldId id="273" r:id="rId10"/>
    <p:sldId id="275" r:id="rId11"/>
    <p:sldId id="274" r:id="rId12"/>
    <p:sldId id="308" r:id="rId13"/>
    <p:sldId id="310" r:id="rId14"/>
    <p:sldId id="291" r:id="rId15"/>
    <p:sldId id="292" r:id="rId16"/>
    <p:sldId id="311" r:id="rId17"/>
    <p:sldId id="293" r:id="rId18"/>
    <p:sldId id="276" r:id="rId19"/>
    <p:sldId id="294" r:id="rId20"/>
    <p:sldId id="299" r:id="rId21"/>
    <p:sldId id="295" r:id="rId22"/>
    <p:sldId id="298" r:id="rId23"/>
    <p:sldId id="323"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87617CB-AD80-4B00-9C83-6E61A368F50A}" type="datetimeFigureOut">
              <a:rPr lang="en-US"/>
              <a:pPr>
                <a:defRPr/>
              </a:pPr>
              <a:t>8/9/2018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CD529B1-869F-4DE3-BA80-89C78DB392C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661CF2-FE44-4209-98E3-F1008D62C704}" type="slidenum">
              <a:rPr lang="en-US" smtClean="0"/>
              <a:pPr fontAlgn="base">
                <a:spcBef>
                  <a:spcPct val="0"/>
                </a:spcBef>
                <a:spcAft>
                  <a:spcPct val="0"/>
                </a:spcAft>
                <a:defRPr/>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423C82F-F8E0-4173-B869-8F8F66D600EF}" type="datetimeFigureOut">
              <a:rPr lang="en-US"/>
              <a:pPr>
                <a:defRPr/>
              </a:pPr>
              <a:t>8/9/2018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3CF42D-DE2E-4F59-BFED-0E1CEAA4E4B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C92A04C-5AAD-4B08-A831-7A0BE5395D65}" type="datetimeFigureOut">
              <a:rPr lang="en-US"/>
              <a:pPr>
                <a:defRPr/>
              </a:pPr>
              <a:t>8/9/2018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6E66F0-EE84-4C54-B978-906ABEE6411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051FB35-914A-4951-AF14-7ED59EF597A9}" type="datetimeFigureOut">
              <a:rPr lang="en-US"/>
              <a:pPr>
                <a:defRPr/>
              </a:pPr>
              <a:t>8/9/2018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932E09-2149-4944-84C1-C800BDCDD06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0298F6D-4E70-43E9-B767-7FE09152597B}" type="datetimeFigureOut">
              <a:rPr lang="en-US"/>
              <a:pPr>
                <a:defRPr/>
              </a:pPr>
              <a:t>8/9/2018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BD004B-0D3C-4872-9952-D81C6CD95DE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E1C581A-5284-4FC4-8CE0-04417CD6943C}" type="datetimeFigureOut">
              <a:rPr lang="en-US"/>
              <a:pPr>
                <a:defRPr/>
              </a:pPr>
              <a:t>8/9/2018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232DD6-8FBE-48A4-8959-E065371DE3B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8219A4-A939-4070-8069-1411E825D41C}" type="datetimeFigureOut">
              <a:rPr lang="en-US"/>
              <a:pPr>
                <a:defRPr/>
              </a:pPr>
              <a:t>8/9/2018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F228BD6-FA4F-4A77-8F1C-E9545849071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F16E9D8-40E6-4990-9BC9-8A95AA3B892D}" type="datetimeFigureOut">
              <a:rPr lang="en-US"/>
              <a:pPr>
                <a:defRPr/>
              </a:pPr>
              <a:t>8/9/2018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E6525B7-AB06-42EB-8CF8-568D48AF73D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448FD56-9F4C-4C70-8B7D-8A58B72B61DD}" type="datetimeFigureOut">
              <a:rPr lang="en-US"/>
              <a:pPr>
                <a:defRPr/>
              </a:pPr>
              <a:t>8/9/2018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25114AA-417D-4077-9F22-240455CE5F7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03C55C1-7C4D-436D-9D70-3DB238AD5664}" type="datetimeFigureOut">
              <a:rPr lang="en-US"/>
              <a:pPr>
                <a:defRPr/>
              </a:pPr>
              <a:t>8/9/2018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DF18D71-CB3F-4BED-900D-7F9936F4265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D4AE1F1-8DC5-431C-84CE-CB458DA2A2FE}" type="datetimeFigureOut">
              <a:rPr lang="en-US"/>
              <a:pPr>
                <a:defRPr/>
              </a:pPr>
              <a:t>8/9/2018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F9D22C-047C-42F4-842A-BD0A7D8C9FC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ECBFCF8-4712-4CB3-8E00-AB1B941DCDEE}" type="datetimeFigureOut">
              <a:rPr lang="en-US"/>
              <a:pPr>
                <a:defRPr/>
              </a:pPr>
              <a:t>8/9/2018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F061AD4-1D10-432D-89BF-C82B0A05224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2767469-C298-4E6C-B287-8C46E8BB28C0}" type="datetimeFigureOut">
              <a:rPr lang="en-US"/>
              <a:pPr>
                <a:defRPr/>
              </a:pPr>
              <a:t>8/9/2018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F88A669-1EE8-48F6-A6A9-836172FB72A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Similarity Measures/Metrics</a:t>
            </a: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l" eaLnBrk="1" hangingPunct="1"/>
            <a:r>
              <a:rPr lang="en-US" sz="3600" b="1" smtClean="0"/>
              <a:t>Data Set</a:t>
            </a:r>
          </a:p>
        </p:txBody>
      </p:sp>
      <p:sp>
        <p:nvSpPr>
          <p:cNvPr id="3" name="Content Placeholder 2"/>
          <p:cNvSpPr>
            <a:spLocks noGrp="1"/>
          </p:cNvSpPr>
          <p:nvPr>
            <p:ph idx="1"/>
          </p:nvPr>
        </p:nvSpPr>
        <p:spPr/>
        <p:txBody>
          <a:bodyPr rtlCol="0">
            <a:normAutofit fontScale="92500" lnSpcReduction="20000"/>
          </a:bodyPr>
          <a:lstStyle/>
          <a:p>
            <a:pPr algn="just" eaLnBrk="1" fontAlgn="auto" hangingPunct="1">
              <a:spcAft>
                <a:spcPts val="0"/>
              </a:spcAft>
              <a:buFont typeface="Arial" pitchFamily="34" charset="0"/>
              <a:buChar char="•"/>
              <a:defRPr/>
            </a:pPr>
            <a:r>
              <a:rPr lang="en-US" sz="3000" dirty="0" smtClean="0"/>
              <a:t>The first data set collected by </a:t>
            </a:r>
            <a:r>
              <a:rPr lang="en-US" sz="3000" dirty="0" err="1" smtClean="0"/>
              <a:t>Schonlau</a:t>
            </a:r>
            <a:r>
              <a:rPr lang="en-US" sz="3000" dirty="0" smtClean="0"/>
              <a:t> </a:t>
            </a:r>
            <a:r>
              <a:rPr lang="en-US" sz="3000" i="1" dirty="0" smtClean="0"/>
              <a:t>et al.</a:t>
            </a:r>
            <a:r>
              <a:rPr lang="en-US" sz="3000" dirty="0" smtClean="0"/>
              <a:t> is used for masquerade detection . The data include command traces, which come from the UNIX account audit mechanism. The data set provides 15,000 commands (150 blocks of 100 commands each) for each of 70 users. 50 users are selected randomly to serve as intrusion targets. Then the other 20 users are used as masquerade. For the 50 users, the first 50 blocks (5,000 commands) are used as training data. From blocks 51 to 150, the 20 users’ data are shuffled into the 50 users’ data, which are used as test data. </a:t>
            </a:r>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68363"/>
          </a:xfrm>
        </p:spPr>
        <p:txBody>
          <a:bodyPr rtlCol="0">
            <a:normAutofit fontScale="90000"/>
          </a:bodyPr>
          <a:lstStyle/>
          <a:p>
            <a:pPr algn="l" eaLnBrk="1" fontAlgn="auto" hangingPunct="1">
              <a:spcAft>
                <a:spcPts val="0"/>
              </a:spcAft>
              <a:defRPr/>
            </a:pPr>
            <a:r>
              <a:rPr lang="en-US" sz="4000" b="1" dirty="0" smtClean="0"/>
              <a:t>Training Phase</a:t>
            </a:r>
            <a:r>
              <a:rPr lang="en-US" sz="3200" dirty="0" smtClean="0"/>
              <a:t/>
            </a:r>
            <a:br>
              <a:rPr lang="en-US" sz="3200" dirty="0" smtClean="0"/>
            </a:br>
            <a:endParaRPr lang="en-US" sz="3200" dirty="0"/>
          </a:p>
        </p:txBody>
      </p:sp>
      <p:sp>
        <p:nvSpPr>
          <p:cNvPr id="16387" name="Content Placeholder 2"/>
          <p:cNvSpPr>
            <a:spLocks noGrp="1"/>
          </p:cNvSpPr>
          <p:nvPr>
            <p:ph idx="1"/>
          </p:nvPr>
        </p:nvSpPr>
        <p:spPr>
          <a:xfrm>
            <a:off x="457200" y="1447800"/>
            <a:ext cx="8229600" cy="4525963"/>
          </a:xfrm>
        </p:spPr>
        <p:txBody>
          <a:bodyPr/>
          <a:lstStyle/>
          <a:p>
            <a:pPr algn="just" eaLnBrk="1" hangingPunct="1">
              <a:buFont typeface="Arial" charset="0"/>
              <a:buNone/>
            </a:pPr>
            <a:r>
              <a:rPr lang="en-US" smtClean="0"/>
              <a:t>Discover Command Strings:</a:t>
            </a:r>
          </a:p>
          <a:p>
            <a:pPr algn="just" eaLnBrk="1" hangingPunct="1"/>
            <a:r>
              <a:rPr lang="en-US" sz="2800" smtClean="0"/>
              <a:t>Find unique commands in all users</a:t>
            </a:r>
          </a:p>
          <a:p>
            <a:pPr algn="just" eaLnBrk="1" hangingPunct="1"/>
            <a:r>
              <a:rPr lang="en-US" sz="2800" smtClean="0"/>
              <a:t>Construct a frequency matrix </a:t>
            </a:r>
          </a:p>
          <a:p>
            <a:pPr algn="just" eaLnBrk="1" hangingPunct="1"/>
            <a:r>
              <a:rPr lang="en-US" sz="2800" smtClean="0"/>
              <a:t>Calculate the correlation coefficient for all pair of unique commands</a:t>
            </a:r>
          </a:p>
          <a:p>
            <a:pPr algn="just" eaLnBrk="1" hangingPunct="1"/>
            <a:r>
              <a:rPr lang="en-US" sz="2800" smtClean="0"/>
              <a:t>Combine the commands pair having maximum correlation coefficient</a:t>
            </a:r>
          </a:p>
          <a:p>
            <a:pPr algn="just" eaLnBrk="1" hangingPunct="1"/>
            <a:r>
              <a:rPr lang="en-US" sz="2800" smtClean="0"/>
              <a:t>Generate Command strings</a:t>
            </a:r>
          </a:p>
          <a:p>
            <a:pPr eaLnBrk="1" hangingPunct="1">
              <a:buFont typeface="Arial" charset="0"/>
              <a:buNone/>
            </a:pPr>
            <a:endParaRPr lang="en-US" smtClean="0"/>
          </a:p>
          <a:p>
            <a:pPr eaLnBrk="1" hangingPunct="1">
              <a:buFont typeface="Arial" charset="0"/>
              <a:buNone/>
            </a:pPr>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l" eaLnBrk="1" hangingPunct="1"/>
            <a:r>
              <a:rPr lang="en-US" sz="3600" b="1" smtClean="0"/>
              <a:t>Algorithm</a:t>
            </a:r>
          </a:p>
        </p:txBody>
      </p:sp>
      <p:pic>
        <p:nvPicPr>
          <p:cNvPr id="17411" name="Content Placeholder 3" descr="untitled.JPG"/>
          <p:cNvPicPr>
            <a:picLocks noGrp="1" noChangeAspect="1"/>
          </p:cNvPicPr>
          <p:nvPr>
            <p:ph idx="1"/>
          </p:nvPr>
        </p:nvPicPr>
        <p:blipFill>
          <a:blip r:embed="rId2"/>
          <a:srcRect/>
          <a:stretch>
            <a:fillRect/>
          </a:stretch>
        </p:blipFill>
        <p:spPr>
          <a:xfrm>
            <a:off x="1676400" y="1524000"/>
            <a:ext cx="6083300" cy="50292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l" eaLnBrk="1" hangingPunct="1"/>
            <a:r>
              <a:rPr lang="en-US" sz="3600" b="1" smtClean="0"/>
              <a:t>Illustration(Training Phase)</a:t>
            </a:r>
          </a:p>
        </p:txBody>
      </p:sp>
      <p:pic>
        <p:nvPicPr>
          <p:cNvPr id="18435" name="Content Placeholder 3" descr="untitled1.JPG"/>
          <p:cNvPicPr>
            <a:picLocks noGrp="1" noChangeAspect="1"/>
          </p:cNvPicPr>
          <p:nvPr>
            <p:ph idx="1"/>
          </p:nvPr>
        </p:nvPicPr>
        <p:blipFill>
          <a:blip r:embed="rId2">
            <a:lum contrast="40000"/>
          </a:blip>
          <a:srcRect/>
          <a:stretch>
            <a:fillRect/>
          </a:stretch>
        </p:blipFill>
        <p:spPr>
          <a:xfrm>
            <a:off x="304800" y="2133600"/>
            <a:ext cx="8610600" cy="38862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rtlCol="0">
            <a:normAutofit fontScale="85000" lnSpcReduction="20000"/>
          </a:bodyPr>
          <a:lstStyle/>
          <a:p>
            <a:pPr eaLnBrk="1" fontAlgn="auto" hangingPunct="1">
              <a:spcAft>
                <a:spcPts val="0"/>
              </a:spcAft>
              <a:buFont typeface="Arial" charset="0"/>
              <a:buNone/>
              <a:defRPr/>
            </a:pPr>
            <a:r>
              <a:rPr lang="en-US" sz="2800" b="1" dirty="0" smtClean="0"/>
              <a:t>    </a:t>
            </a:r>
            <a:r>
              <a:rPr lang="en-US" sz="2800" dirty="0" smtClean="0"/>
              <a:t> </a:t>
            </a:r>
          </a:p>
          <a:p>
            <a:pPr algn="just">
              <a:defRPr/>
            </a:pPr>
            <a:r>
              <a:rPr lang="en-US" sz="2800" dirty="0" smtClean="0"/>
              <a:t>The list of unique commands found in  10 users is: </a:t>
            </a:r>
          </a:p>
          <a:p>
            <a:pPr algn="just">
              <a:buFont typeface="Arial" charset="0"/>
              <a:buNone/>
              <a:defRPr/>
            </a:pPr>
            <a:r>
              <a:rPr lang="en-US" sz="2800" b="1" i="1" dirty="0" err="1" smtClean="0"/>
              <a:t>cpp</a:t>
            </a:r>
            <a:r>
              <a:rPr lang="en-US" sz="2800" b="1" i="1" dirty="0" smtClean="0"/>
              <a:t>, </a:t>
            </a:r>
            <a:r>
              <a:rPr lang="en-US" sz="2800" b="1" i="1" dirty="0" err="1" smtClean="0"/>
              <a:t>sh</a:t>
            </a:r>
            <a:r>
              <a:rPr lang="en-US" sz="2800" b="1" i="1" dirty="0" smtClean="0"/>
              <a:t>, </a:t>
            </a:r>
            <a:r>
              <a:rPr lang="en-US" sz="2800" b="1" i="1" dirty="0" err="1" smtClean="0"/>
              <a:t>xrdb</a:t>
            </a:r>
            <a:r>
              <a:rPr lang="en-US" sz="2800" b="1" i="1" dirty="0" smtClean="0"/>
              <a:t>, </a:t>
            </a:r>
            <a:r>
              <a:rPr lang="en-US" sz="2800" b="1" i="1" dirty="0" err="1" smtClean="0"/>
              <a:t>mkpts</a:t>
            </a:r>
            <a:r>
              <a:rPr lang="en-US" sz="2800" b="1" i="1" dirty="0" smtClean="0"/>
              <a:t>, </a:t>
            </a:r>
            <a:r>
              <a:rPr lang="en-US" sz="2800" b="1" i="1" dirty="0" err="1" smtClean="0"/>
              <a:t>env</a:t>
            </a:r>
            <a:r>
              <a:rPr lang="en-US" sz="2800" b="1" i="1" dirty="0" smtClean="0"/>
              <a:t>, </a:t>
            </a:r>
            <a:r>
              <a:rPr lang="en-US" sz="2800" b="1" i="1" dirty="0" err="1" smtClean="0"/>
              <a:t>ksh</a:t>
            </a:r>
            <a:r>
              <a:rPr lang="en-US" sz="2800" b="1" i="1" dirty="0" smtClean="0"/>
              <a:t>, </a:t>
            </a:r>
            <a:r>
              <a:rPr lang="en-US" sz="2800" b="1" i="1" dirty="0" err="1" smtClean="0"/>
              <a:t>usernv</a:t>
            </a:r>
            <a:r>
              <a:rPr lang="en-US" sz="2800" b="1" i="1" dirty="0" smtClean="0"/>
              <a:t>, wait4wm, </a:t>
            </a:r>
            <a:r>
              <a:rPr lang="en-US" sz="2800" b="1" i="1" dirty="0" err="1" smtClean="0"/>
              <a:t>xhost</a:t>
            </a:r>
            <a:r>
              <a:rPr lang="en-US" sz="2800" b="1" i="1" dirty="0" smtClean="0"/>
              <a:t>, reappear, cat, vacation, </a:t>
            </a:r>
            <a:r>
              <a:rPr lang="en-US" sz="2800" b="1" i="1" dirty="0" err="1" smtClean="0"/>
              <a:t>csh</a:t>
            </a:r>
            <a:r>
              <a:rPr lang="en-US" sz="2800" b="1" i="1" dirty="0" smtClean="0"/>
              <a:t>, </a:t>
            </a:r>
            <a:r>
              <a:rPr lang="en-US" sz="2800" b="1" i="1" dirty="0" err="1" smtClean="0"/>
              <a:t>rm</a:t>
            </a:r>
            <a:r>
              <a:rPr lang="en-US" sz="2800" b="1" i="1" dirty="0" smtClean="0"/>
              <a:t>, date   </a:t>
            </a:r>
            <a:endParaRPr lang="en-US" sz="2800" dirty="0" smtClean="0"/>
          </a:p>
          <a:p>
            <a:pPr eaLnBrk="1" fontAlgn="auto" hangingPunct="1">
              <a:spcAft>
                <a:spcPts val="0"/>
              </a:spcAft>
              <a:buFont typeface="Arial" pitchFamily="34" charset="0"/>
              <a:buChar char="•"/>
              <a:defRPr/>
            </a:pPr>
            <a:endParaRPr lang="en-US" sz="2800" dirty="0" smtClean="0"/>
          </a:p>
          <a:p>
            <a:pPr eaLnBrk="1" fontAlgn="auto" hangingPunct="1">
              <a:spcAft>
                <a:spcPts val="0"/>
              </a:spcAft>
              <a:buFont typeface="Arial" pitchFamily="34" charset="0"/>
              <a:buChar char="•"/>
              <a:defRPr/>
            </a:pPr>
            <a:endParaRPr lang="en-US" sz="2800" dirty="0" smtClean="0"/>
          </a:p>
          <a:p>
            <a:pPr eaLnBrk="1" fontAlgn="auto" hangingPunct="1">
              <a:spcAft>
                <a:spcPts val="0"/>
              </a:spcAft>
              <a:buFont typeface="Arial" charset="0"/>
              <a:buNone/>
              <a:defRPr/>
            </a:pPr>
            <a:r>
              <a:rPr lang="en-US" sz="2800" dirty="0" smtClean="0"/>
              <a:t>Frequency matrix  for the  Sample data</a:t>
            </a:r>
          </a:p>
          <a:p>
            <a:pPr eaLnBrk="1" fontAlgn="auto" hangingPunct="1">
              <a:spcAft>
                <a:spcPts val="0"/>
              </a:spcAft>
              <a:buFont typeface="Arial" pitchFamily="34" charset="0"/>
              <a:buNone/>
              <a:defRPr/>
            </a:pPr>
            <a:r>
              <a:rPr lang="en-US" dirty="0" smtClean="0"/>
              <a:t>                                        </a:t>
            </a:r>
            <a:br>
              <a:rPr lang="en-US" dirty="0" smtClean="0"/>
            </a:br>
            <a:endParaRPr lang="en-US" dirty="0" smtClean="0"/>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en-US" sz="2600" dirty="0" smtClean="0"/>
              <a:t>       Each column represents frequency  of unique commands (List given in   the previous slide) and row represents users.</a:t>
            </a:r>
            <a:r>
              <a:rPr lang="en-US" sz="2600" b="1" dirty="0" smtClean="0"/>
              <a:t> </a:t>
            </a:r>
            <a:endParaRPr lang="en-US" sz="2600" dirty="0" smtClean="0"/>
          </a:p>
          <a:p>
            <a:pPr eaLnBrk="1" fontAlgn="auto" hangingPunct="1">
              <a:spcAft>
                <a:spcPts val="0"/>
              </a:spcAft>
              <a:buFont typeface="Arial" pitchFamily="34" charset="0"/>
              <a:buNone/>
              <a:defRPr/>
            </a:pPr>
            <a:r>
              <a:rPr lang="en-US" sz="2600" dirty="0" smtClean="0"/>
              <a:t>   </a:t>
            </a:r>
          </a:p>
          <a:p>
            <a:pPr eaLnBrk="1" fontAlgn="auto" hangingPunct="1">
              <a:spcAft>
                <a:spcPts val="0"/>
              </a:spcAft>
              <a:buFont typeface="Arial" pitchFamily="34" charset="0"/>
              <a:buChar char="•"/>
              <a:defRPr/>
            </a:pPr>
            <a:endParaRPr lang="en-US" dirty="0"/>
          </a:p>
        </p:txBody>
      </p:sp>
      <p:sp>
        <p:nvSpPr>
          <p:cNvPr id="1945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19460"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76400" y="2971800"/>
            <a:ext cx="4953000" cy="2300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2048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09600" y="1447800"/>
            <a:ext cx="7046913" cy="1200150"/>
          </a:xfrm>
          <a:prstGeom prst="rect">
            <a:avLst/>
          </a:prstGeom>
          <a:noFill/>
          <a:ln w="9525">
            <a:noFill/>
            <a:miter lim="800000"/>
            <a:headEnd/>
            <a:tailEnd/>
          </a:ln>
        </p:spPr>
      </p:pic>
      <p:sp>
        <p:nvSpPr>
          <p:cNvPr id="2048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2048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81000" y="2971800"/>
            <a:ext cx="8534400" cy="3048000"/>
          </a:xfrm>
          <a:prstGeom prst="rect">
            <a:avLst/>
          </a:prstGeom>
          <a:noFill/>
          <a:ln w="9525">
            <a:noFill/>
            <a:miter lim="800000"/>
            <a:headEnd/>
            <a:tailEnd/>
          </a:ln>
        </p:spPr>
      </p:pic>
      <p:sp>
        <p:nvSpPr>
          <p:cNvPr id="8" name="TextBox 7"/>
          <p:cNvSpPr txBox="1"/>
          <p:nvPr/>
        </p:nvSpPr>
        <p:spPr>
          <a:xfrm>
            <a:off x="685800" y="457200"/>
            <a:ext cx="6629400" cy="492125"/>
          </a:xfrm>
          <a:prstGeom prst="rect">
            <a:avLst/>
          </a:prstGeom>
          <a:noFill/>
        </p:spPr>
        <p:txBody>
          <a:bodyPr>
            <a:spAutoFit/>
          </a:bodyPr>
          <a:lstStyle/>
          <a:p>
            <a:pPr>
              <a:defRPr/>
            </a:pPr>
            <a:r>
              <a:rPr lang="en-US" sz="2600" dirty="0">
                <a:latin typeface="+mn-lt"/>
              </a:rPr>
              <a:t>Pearson Correlation Formula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p:txBody>
          <a:bodyPr/>
          <a:lstStyle/>
          <a:p>
            <a:pPr eaLnBrk="1" hangingPunct="1"/>
            <a:r>
              <a:rPr lang="en-US" sz="2800" smtClean="0"/>
              <a:t>The table illustrates how combination of C</a:t>
            </a:r>
            <a:r>
              <a:rPr lang="en-US" sz="2800" baseline="-25000" smtClean="0"/>
              <a:t>2</a:t>
            </a:r>
            <a:r>
              <a:rPr lang="en-US" sz="2800" smtClean="0"/>
              <a:t> and C</a:t>
            </a:r>
            <a:r>
              <a:rPr lang="en-US" sz="2800" baseline="-25000" smtClean="0"/>
              <a:t>12</a:t>
            </a:r>
            <a:r>
              <a:rPr lang="en-US" sz="2800" smtClean="0"/>
              <a:t> generates new command C</a:t>
            </a:r>
            <a:r>
              <a:rPr lang="en-US" sz="2800" baseline="-25000" smtClean="0"/>
              <a:t>16</a:t>
            </a:r>
            <a:endParaRPr lang="en-US" sz="2800" smtClean="0"/>
          </a:p>
        </p:txBody>
      </p:sp>
      <p:pic>
        <p:nvPicPr>
          <p:cNvPr id="21507" name="Content Placeholder 4" descr="Picture1.jpg"/>
          <p:cNvPicPr>
            <a:picLocks noGrp="1" noChangeAspect="1"/>
          </p:cNvPicPr>
          <p:nvPr>
            <p:ph idx="1"/>
          </p:nvPr>
        </p:nvPicPr>
        <p:blipFill>
          <a:blip r:embed="rId2"/>
          <a:srcRect/>
          <a:stretch>
            <a:fillRect/>
          </a:stretch>
        </p:blipFill>
        <p:spPr>
          <a:xfrm>
            <a:off x="981075" y="2071688"/>
            <a:ext cx="7181850" cy="35814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z="2400" smtClean="0"/>
              <a:t>Possible command strings</a:t>
            </a:r>
          </a:p>
        </p:txBody>
      </p:sp>
      <p:graphicFrame>
        <p:nvGraphicFramePr>
          <p:cNvPr id="5" name="Content Placeholder 4"/>
          <p:cNvGraphicFramePr>
            <a:graphicFrameLocks noGrp="1"/>
          </p:cNvGraphicFramePr>
          <p:nvPr>
            <p:ph idx="1"/>
          </p:nvPr>
        </p:nvGraphicFramePr>
        <p:xfrm>
          <a:off x="1143000" y="1905000"/>
          <a:ext cx="6553200" cy="4358640"/>
        </p:xfrm>
        <a:graphic>
          <a:graphicData uri="http://schemas.openxmlformats.org/drawingml/2006/table">
            <a:tbl>
              <a:tblPr/>
              <a:tblGrid>
                <a:gridCol w="931965"/>
                <a:gridCol w="3106552"/>
                <a:gridCol w="2514683"/>
              </a:tblGrid>
              <a:tr h="364067">
                <a:tc>
                  <a:txBody>
                    <a:bodyPr/>
                    <a:lstStyle/>
                    <a:p>
                      <a:pPr marL="0" marR="0" algn="ctr">
                        <a:lnSpc>
                          <a:spcPct val="150000"/>
                        </a:lnSpc>
                        <a:spcBef>
                          <a:spcPts val="0"/>
                        </a:spcBef>
                        <a:spcAft>
                          <a:spcPts val="0"/>
                        </a:spcAft>
                      </a:pPr>
                      <a:r>
                        <a:rPr lang="en-US" sz="2000" b="1" dirty="0" err="1">
                          <a:latin typeface="Times New Roman"/>
                          <a:ea typeface="Times New Roman"/>
                          <a:cs typeface="Times New Roman"/>
                        </a:rPr>
                        <a:t>Sl</a:t>
                      </a:r>
                      <a:r>
                        <a:rPr lang="en-US" sz="2000" b="1" dirty="0">
                          <a:latin typeface="Times New Roman"/>
                          <a:ea typeface="Times New Roman"/>
                          <a:cs typeface="Times New Roman"/>
                        </a:rPr>
                        <a:t> #</a:t>
                      </a:r>
                      <a:endParaRPr lang="en-US" sz="2000" dirty="0">
                        <a:latin typeface="Times New Roman"/>
                        <a:ea typeface="Times New Roman"/>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000" b="1">
                          <a:latin typeface="Times New Roman"/>
                          <a:ea typeface="Times New Roman"/>
                          <a:cs typeface="Times New Roman"/>
                        </a:rPr>
                        <a:t>Pattrens</a:t>
                      </a:r>
                      <a:endParaRPr lang="en-US" sz="2000">
                        <a:latin typeface="Times New Roman"/>
                        <a:ea typeface="Times New Roman"/>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Times New Roman"/>
                          <a:ea typeface="Times New Roman"/>
                          <a:cs typeface="Times New Roman"/>
                        </a:rPr>
                        <a:t>Correlation Coefficient</a:t>
                      </a:r>
                      <a:endParaRPr lang="en-US" sz="2000">
                        <a:latin typeface="Times New Roman"/>
                        <a:ea typeface="Times New Roman"/>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64067">
                <a:tc>
                  <a:txBody>
                    <a:bodyPr/>
                    <a:lstStyle/>
                    <a:p>
                      <a:pPr marL="0" marR="0" algn="ctr">
                        <a:lnSpc>
                          <a:spcPct val="150000"/>
                        </a:lnSpc>
                        <a:spcBef>
                          <a:spcPts val="0"/>
                        </a:spcBef>
                        <a:spcAft>
                          <a:spcPts val="0"/>
                        </a:spcAft>
                      </a:pPr>
                      <a:r>
                        <a:rPr lang="en-US" sz="2000">
                          <a:latin typeface="Times New Roman"/>
                          <a:ea typeface="Times New Roman"/>
                          <a:cs typeface="Times New Roman"/>
                        </a:rPr>
                        <a:t>P1:</a:t>
                      </a: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just">
                        <a:lnSpc>
                          <a:spcPct val="150000"/>
                        </a:lnSpc>
                        <a:spcBef>
                          <a:spcPts val="0"/>
                        </a:spcBef>
                        <a:spcAft>
                          <a:spcPts val="0"/>
                        </a:spcAft>
                      </a:pPr>
                      <a:r>
                        <a:rPr lang="en-US" sz="2000" dirty="0" err="1">
                          <a:latin typeface="Times New Roman"/>
                          <a:ea typeface="Times New Roman"/>
                          <a:cs typeface="Times New Roman"/>
                        </a:rPr>
                        <a:t>sh</a:t>
                      </a:r>
                      <a:r>
                        <a:rPr lang="en-US" sz="2000" dirty="0">
                          <a:latin typeface="Times New Roman"/>
                          <a:ea typeface="Times New Roman"/>
                          <a:cs typeface="Times New Roman"/>
                        </a:rPr>
                        <a:t>, vacation</a:t>
                      </a: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50000"/>
                        </a:lnSpc>
                        <a:spcBef>
                          <a:spcPts val="0"/>
                        </a:spcBef>
                        <a:spcAft>
                          <a:spcPts val="0"/>
                        </a:spcAft>
                      </a:pPr>
                      <a:r>
                        <a:rPr lang="en-US" sz="2000">
                          <a:latin typeface="Times New Roman"/>
                          <a:ea typeface="Times New Roman"/>
                          <a:cs typeface="Times New Roman"/>
                        </a:rPr>
                        <a:t>0.79</a:t>
                      </a: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r>
              <a:tr h="364067">
                <a:tc>
                  <a:txBody>
                    <a:bodyPr/>
                    <a:lstStyle/>
                    <a:p>
                      <a:pPr marL="0" marR="0" algn="ctr">
                        <a:lnSpc>
                          <a:spcPct val="150000"/>
                        </a:lnSpc>
                        <a:spcBef>
                          <a:spcPts val="0"/>
                        </a:spcBef>
                        <a:spcAft>
                          <a:spcPts val="0"/>
                        </a:spcAft>
                      </a:pPr>
                      <a:r>
                        <a:rPr lang="en-US" sz="2000">
                          <a:latin typeface="Times New Roman"/>
                          <a:ea typeface="Times New Roman"/>
                          <a:cs typeface="Times New Roman"/>
                        </a:rPr>
                        <a:t>P2:</a:t>
                      </a:r>
                    </a:p>
                  </a:txBody>
                  <a:tcPr marL="68580" marR="68580" marT="0" marB="0">
                    <a:lnL>
                      <a:noFill/>
                    </a:lnL>
                    <a:lnR>
                      <a:noFill/>
                    </a:lnR>
                    <a:lnT>
                      <a:noFill/>
                    </a:lnT>
                    <a:lnB>
                      <a:noFill/>
                    </a:lnB>
                  </a:tcPr>
                </a:tc>
                <a:tc>
                  <a:txBody>
                    <a:bodyPr/>
                    <a:lstStyle/>
                    <a:p>
                      <a:pPr marL="0" marR="0" algn="just">
                        <a:lnSpc>
                          <a:spcPct val="150000"/>
                        </a:lnSpc>
                        <a:spcBef>
                          <a:spcPts val="0"/>
                        </a:spcBef>
                        <a:spcAft>
                          <a:spcPts val="0"/>
                        </a:spcAft>
                      </a:pPr>
                      <a:r>
                        <a:rPr lang="en-US" sz="2000" dirty="0" err="1">
                          <a:latin typeface="Times New Roman"/>
                          <a:ea typeface="Times New Roman"/>
                          <a:cs typeface="Times New Roman"/>
                        </a:rPr>
                        <a:t>xrdb</a:t>
                      </a:r>
                      <a:r>
                        <a:rPr lang="en-US" sz="2000" dirty="0">
                          <a:latin typeface="Times New Roman"/>
                          <a:ea typeface="Times New Roman"/>
                          <a:cs typeface="Times New Roman"/>
                        </a:rPr>
                        <a:t>,  </a:t>
                      </a:r>
                      <a:r>
                        <a:rPr lang="en-US" sz="2000" dirty="0" err="1">
                          <a:latin typeface="Times New Roman"/>
                          <a:ea typeface="Times New Roman"/>
                          <a:cs typeface="Times New Roman"/>
                        </a:rPr>
                        <a:t>mkpts</a:t>
                      </a:r>
                      <a:endParaRPr lang="en-US" sz="2000" dirty="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a:latin typeface="Times New Roman"/>
                          <a:ea typeface="Times New Roman"/>
                          <a:cs typeface="Times New Roman"/>
                        </a:rPr>
                        <a:t>0.75</a:t>
                      </a:r>
                    </a:p>
                  </a:txBody>
                  <a:tcPr marL="68580" marR="68580" marT="0" marB="0">
                    <a:lnL>
                      <a:noFill/>
                    </a:lnL>
                    <a:lnR>
                      <a:noFill/>
                    </a:lnR>
                    <a:lnT>
                      <a:noFill/>
                    </a:lnT>
                    <a:lnB>
                      <a:noFill/>
                    </a:lnB>
                  </a:tcPr>
                </a:tc>
              </a:tr>
              <a:tr h="364067">
                <a:tc>
                  <a:txBody>
                    <a:bodyPr/>
                    <a:lstStyle/>
                    <a:p>
                      <a:pPr marL="0" marR="0" algn="ctr">
                        <a:lnSpc>
                          <a:spcPct val="150000"/>
                        </a:lnSpc>
                        <a:spcBef>
                          <a:spcPts val="0"/>
                        </a:spcBef>
                        <a:spcAft>
                          <a:spcPts val="0"/>
                        </a:spcAft>
                      </a:pPr>
                      <a:r>
                        <a:rPr lang="en-US" sz="2000">
                          <a:latin typeface="Times New Roman"/>
                          <a:ea typeface="Times New Roman"/>
                          <a:cs typeface="Times New Roman"/>
                        </a:rPr>
                        <a:t>P3:</a:t>
                      </a:r>
                    </a:p>
                  </a:txBody>
                  <a:tcPr marL="68580" marR="68580" marT="0" marB="0">
                    <a:lnL>
                      <a:noFill/>
                    </a:lnL>
                    <a:lnR>
                      <a:noFill/>
                    </a:lnR>
                    <a:lnT>
                      <a:noFill/>
                    </a:lnT>
                    <a:lnB>
                      <a:noFill/>
                    </a:lnB>
                  </a:tcPr>
                </a:tc>
                <a:tc>
                  <a:txBody>
                    <a:bodyPr/>
                    <a:lstStyle/>
                    <a:p>
                      <a:pPr marL="0" marR="0" algn="just">
                        <a:lnSpc>
                          <a:spcPct val="150000"/>
                        </a:lnSpc>
                        <a:spcBef>
                          <a:spcPts val="0"/>
                        </a:spcBef>
                        <a:spcAft>
                          <a:spcPts val="0"/>
                        </a:spcAft>
                      </a:pPr>
                      <a:r>
                        <a:rPr lang="en-US" sz="2000" dirty="0" err="1">
                          <a:latin typeface="Times New Roman"/>
                          <a:ea typeface="Times New Roman"/>
                          <a:cs typeface="Times New Roman"/>
                        </a:rPr>
                        <a:t>xhost</a:t>
                      </a:r>
                      <a:r>
                        <a:rPr lang="en-US" sz="2000" dirty="0">
                          <a:latin typeface="Times New Roman"/>
                          <a:ea typeface="Times New Roman"/>
                          <a:cs typeface="Times New Roman"/>
                        </a:rPr>
                        <a:t>,  </a:t>
                      </a:r>
                      <a:r>
                        <a:rPr lang="en-US" sz="2000" dirty="0" err="1">
                          <a:latin typeface="Times New Roman"/>
                          <a:ea typeface="Times New Roman"/>
                          <a:cs typeface="Times New Roman"/>
                        </a:rPr>
                        <a:t>usernv</a:t>
                      </a:r>
                      <a:r>
                        <a:rPr lang="en-US" sz="2000" dirty="0">
                          <a:latin typeface="Times New Roman"/>
                          <a:ea typeface="Times New Roman"/>
                          <a:cs typeface="Times New Roman"/>
                        </a:rPr>
                        <a:t>,  wait4wm</a:t>
                      </a: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dirty="0">
                          <a:latin typeface="Times New Roman"/>
                          <a:ea typeface="Times New Roman"/>
                          <a:cs typeface="Times New Roman"/>
                        </a:rPr>
                        <a:t>0.75</a:t>
                      </a:r>
                    </a:p>
                  </a:txBody>
                  <a:tcPr marL="68580" marR="68580" marT="0" marB="0">
                    <a:lnL>
                      <a:noFill/>
                    </a:lnL>
                    <a:lnR>
                      <a:noFill/>
                    </a:lnR>
                    <a:lnT>
                      <a:noFill/>
                    </a:lnT>
                    <a:lnB>
                      <a:noFill/>
                    </a:lnB>
                  </a:tcPr>
                </a:tc>
              </a:tr>
              <a:tr h="364067">
                <a:tc>
                  <a:txBody>
                    <a:bodyPr/>
                    <a:lstStyle/>
                    <a:p>
                      <a:pPr marL="0" marR="0" algn="ctr">
                        <a:lnSpc>
                          <a:spcPct val="150000"/>
                        </a:lnSpc>
                        <a:spcBef>
                          <a:spcPts val="0"/>
                        </a:spcBef>
                        <a:spcAft>
                          <a:spcPts val="0"/>
                        </a:spcAft>
                      </a:pPr>
                      <a:r>
                        <a:rPr lang="en-US" sz="2000">
                          <a:latin typeface="Times New Roman"/>
                          <a:ea typeface="Times New Roman"/>
                          <a:cs typeface="Times New Roman"/>
                        </a:rPr>
                        <a:t>P4:</a:t>
                      </a:r>
                    </a:p>
                  </a:txBody>
                  <a:tcPr marL="68580" marR="68580" marT="0" marB="0">
                    <a:lnL>
                      <a:noFill/>
                    </a:lnL>
                    <a:lnR>
                      <a:noFill/>
                    </a:lnR>
                    <a:lnT>
                      <a:noFill/>
                    </a:lnT>
                    <a:lnB>
                      <a:noFill/>
                    </a:lnB>
                  </a:tcPr>
                </a:tc>
                <a:tc>
                  <a:txBody>
                    <a:bodyPr/>
                    <a:lstStyle/>
                    <a:p>
                      <a:pPr marL="0" marR="0" algn="just">
                        <a:lnSpc>
                          <a:spcPct val="150000"/>
                        </a:lnSpc>
                        <a:spcBef>
                          <a:spcPts val="0"/>
                        </a:spcBef>
                        <a:spcAft>
                          <a:spcPts val="0"/>
                        </a:spcAft>
                      </a:pPr>
                      <a:r>
                        <a:rPr lang="en-US" sz="2000" dirty="0" err="1">
                          <a:latin typeface="Times New Roman"/>
                          <a:ea typeface="Times New Roman"/>
                          <a:cs typeface="Times New Roman"/>
                        </a:rPr>
                        <a:t>cpp</a:t>
                      </a:r>
                      <a:r>
                        <a:rPr lang="en-US" sz="2000" dirty="0">
                          <a:latin typeface="Times New Roman"/>
                          <a:ea typeface="Times New Roman"/>
                          <a:cs typeface="Times New Roman"/>
                        </a:rPr>
                        <a:t>, </a:t>
                      </a:r>
                      <a:r>
                        <a:rPr lang="en-US" sz="2000" dirty="0" err="1">
                          <a:latin typeface="Times New Roman"/>
                          <a:ea typeface="Times New Roman"/>
                          <a:cs typeface="Times New Roman"/>
                        </a:rPr>
                        <a:t>xrdb</a:t>
                      </a:r>
                      <a:r>
                        <a:rPr lang="en-US" sz="2000" dirty="0">
                          <a:latin typeface="Times New Roman"/>
                          <a:ea typeface="Times New Roman"/>
                          <a:cs typeface="Times New Roman"/>
                        </a:rPr>
                        <a:t>, </a:t>
                      </a:r>
                      <a:r>
                        <a:rPr lang="en-US" sz="2000" dirty="0" err="1">
                          <a:latin typeface="Times New Roman"/>
                          <a:ea typeface="Times New Roman"/>
                          <a:cs typeface="Times New Roman"/>
                        </a:rPr>
                        <a:t>mkpts</a:t>
                      </a:r>
                      <a:endParaRPr lang="en-US" sz="2000" dirty="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a:latin typeface="Times New Roman"/>
                          <a:ea typeface="Times New Roman"/>
                          <a:cs typeface="Times New Roman"/>
                        </a:rPr>
                        <a:t>0.67</a:t>
                      </a:r>
                    </a:p>
                  </a:txBody>
                  <a:tcPr marL="68580" marR="68580" marT="0" marB="0">
                    <a:lnL>
                      <a:noFill/>
                    </a:lnL>
                    <a:lnR>
                      <a:noFill/>
                    </a:lnR>
                    <a:lnT>
                      <a:noFill/>
                    </a:lnT>
                    <a:lnB>
                      <a:noFill/>
                    </a:lnB>
                  </a:tcPr>
                </a:tc>
              </a:tr>
              <a:tr h="364067">
                <a:tc>
                  <a:txBody>
                    <a:bodyPr/>
                    <a:lstStyle/>
                    <a:p>
                      <a:pPr marL="0" marR="0" algn="ctr">
                        <a:lnSpc>
                          <a:spcPct val="150000"/>
                        </a:lnSpc>
                        <a:spcBef>
                          <a:spcPts val="0"/>
                        </a:spcBef>
                        <a:spcAft>
                          <a:spcPts val="0"/>
                        </a:spcAft>
                      </a:pPr>
                      <a:r>
                        <a:rPr lang="en-US" sz="2000">
                          <a:latin typeface="Times New Roman"/>
                          <a:ea typeface="Times New Roman"/>
                          <a:cs typeface="Times New Roman"/>
                        </a:rPr>
                        <a:t>P5:</a:t>
                      </a:r>
                    </a:p>
                  </a:txBody>
                  <a:tcPr marL="68580" marR="68580" marT="0" marB="0">
                    <a:lnL>
                      <a:noFill/>
                    </a:lnL>
                    <a:lnR>
                      <a:noFill/>
                    </a:lnR>
                    <a:lnT>
                      <a:noFill/>
                    </a:lnT>
                    <a:lnB>
                      <a:noFill/>
                    </a:lnB>
                  </a:tcPr>
                </a:tc>
                <a:tc>
                  <a:txBody>
                    <a:bodyPr/>
                    <a:lstStyle/>
                    <a:p>
                      <a:pPr marL="0" marR="0" algn="just">
                        <a:lnSpc>
                          <a:spcPct val="150000"/>
                        </a:lnSpc>
                        <a:spcBef>
                          <a:spcPts val="0"/>
                        </a:spcBef>
                        <a:spcAft>
                          <a:spcPts val="0"/>
                        </a:spcAft>
                      </a:pPr>
                      <a:r>
                        <a:rPr lang="en-US" sz="2000" dirty="0">
                          <a:latin typeface="Times New Roman"/>
                          <a:ea typeface="Times New Roman"/>
                          <a:cs typeface="Times New Roman"/>
                        </a:rPr>
                        <a:t>reappear, </a:t>
                      </a:r>
                      <a:r>
                        <a:rPr lang="en-US" sz="2000" dirty="0" err="1">
                          <a:latin typeface="Times New Roman"/>
                          <a:ea typeface="Times New Roman"/>
                          <a:cs typeface="Times New Roman"/>
                        </a:rPr>
                        <a:t>csh</a:t>
                      </a:r>
                      <a:endParaRPr lang="en-US" sz="2000" dirty="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dirty="0">
                          <a:latin typeface="Times New Roman"/>
                          <a:ea typeface="Times New Roman"/>
                          <a:cs typeface="Times New Roman"/>
                        </a:rPr>
                        <a:t>0.62</a:t>
                      </a:r>
                    </a:p>
                  </a:txBody>
                  <a:tcPr marL="68580" marR="68580" marT="0" marB="0">
                    <a:lnL>
                      <a:noFill/>
                    </a:lnL>
                    <a:lnR>
                      <a:noFill/>
                    </a:lnR>
                    <a:lnT>
                      <a:noFill/>
                    </a:lnT>
                    <a:lnB>
                      <a:noFill/>
                    </a:lnB>
                  </a:tcPr>
                </a:tc>
              </a:tr>
              <a:tr h="364067">
                <a:tc>
                  <a:txBody>
                    <a:bodyPr/>
                    <a:lstStyle/>
                    <a:p>
                      <a:pPr marL="0" marR="0" algn="ctr">
                        <a:lnSpc>
                          <a:spcPct val="150000"/>
                        </a:lnSpc>
                        <a:spcBef>
                          <a:spcPts val="0"/>
                        </a:spcBef>
                        <a:spcAft>
                          <a:spcPts val="0"/>
                        </a:spcAft>
                      </a:pPr>
                      <a:r>
                        <a:rPr lang="en-US" sz="2000">
                          <a:latin typeface="Times New Roman"/>
                          <a:ea typeface="Times New Roman"/>
                          <a:cs typeface="Times New Roman"/>
                        </a:rPr>
                        <a:t>P6:</a:t>
                      </a:r>
                    </a:p>
                  </a:txBody>
                  <a:tcPr marL="68580" marR="68580" marT="0" marB="0">
                    <a:lnL>
                      <a:noFill/>
                    </a:lnL>
                    <a:lnR>
                      <a:noFill/>
                    </a:lnR>
                    <a:lnT>
                      <a:noFill/>
                    </a:lnT>
                    <a:lnB>
                      <a:noFill/>
                    </a:lnB>
                  </a:tcPr>
                </a:tc>
                <a:tc>
                  <a:txBody>
                    <a:bodyPr/>
                    <a:lstStyle/>
                    <a:p>
                      <a:pPr marL="0" marR="0" algn="just">
                        <a:lnSpc>
                          <a:spcPct val="150000"/>
                        </a:lnSpc>
                        <a:spcBef>
                          <a:spcPts val="0"/>
                        </a:spcBef>
                        <a:spcAft>
                          <a:spcPts val="0"/>
                        </a:spcAft>
                      </a:pPr>
                      <a:r>
                        <a:rPr lang="en-US" sz="2000">
                          <a:latin typeface="Times New Roman"/>
                          <a:ea typeface="Times New Roman"/>
                          <a:cs typeface="Times New Roman"/>
                        </a:rPr>
                        <a:t>cat, rm</a:t>
                      </a: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dirty="0">
                          <a:latin typeface="Times New Roman"/>
                          <a:ea typeface="Times New Roman"/>
                          <a:cs typeface="Times New Roman"/>
                        </a:rPr>
                        <a:t>0.49</a:t>
                      </a:r>
                    </a:p>
                  </a:txBody>
                  <a:tcPr marL="68580" marR="68580" marT="0" marB="0">
                    <a:lnL>
                      <a:noFill/>
                    </a:lnL>
                    <a:lnR>
                      <a:noFill/>
                    </a:lnR>
                    <a:lnT>
                      <a:noFill/>
                    </a:lnT>
                    <a:lnB>
                      <a:noFill/>
                    </a:lnB>
                  </a:tcPr>
                </a:tc>
              </a:tr>
              <a:tr h="364067">
                <a:tc>
                  <a:txBody>
                    <a:bodyPr/>
                    <a:lstStyle/>
                    <a:p>
                      <a:pPr marL="0" marR="0" algn="ctr">
                        <a:lnSpc>
                          <a:spcPct val="150000"/>
                        </a:lnSpc>
                        <a:spcBef>
                          <a:spcPts val="0"/>
                        </a:spcBef>
                        <a:spcAft>
                          <a:spcPts val="0"/>
                        </a:spcAft>
                      </a:pPr>
                      <a:r>
                        <a:rPr lang="en-US" sz="2000">
                          <a:latin typeface="Times New Roman"/>
                          <a:ea typeface="Times New Roman"/>
                          <a:cs typeface="Times New Roman"/>
                        </a:rPr>
                        <a:t>P7:</a:t>
                      </a:r>
                    </a:p>
                  </a:txBody>
                  <a:tcPr marL="68580" marR="68580" marT="0" marB="0">
                    <a:lnL>
                      <a:noFill/>
                    </a:lnL>
                    <a:lnR>
                      <a:noFill/>
                    </a:lnR>
                    <a:lnT>
                      <a:noFill/>
                    </a:lnT>
                    <a:lnB>
                      <a:noFill/>
                    </a:lnB>
                  </a:tcPr>
                </a:tc>
                <a:tc>
                  <a:txBody>
                    <a:bodyPr/>
                    <a:lstStyle/>
                    <a:p>
                      <a:pPr marL="0" marR="0" algn="just">
                        <a:lnSpc>
                          <a:spcPct val="150000"/>
                        </a:lnSpc>
                        <a:spcBef>
                          <a:spcPts val="0"/>
                        </a:spcBef>
                        <a:spcAft>
                          <a:spcPts val="0"/>
                        </a:spcAft>
                      </a:pPr>
                      <a:r>
                        <a:rPr lang="en-US" sz="2000">
                          <a:latin typeface="Times New Roman"/>
                          <a:ea typeface="Times New Roman"/>
                          <a:cs typeface="Times New Roman"/>
                        </a:rPr>
                        <a:t>env, ksh</a:t>
                      </a: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dirty="0">
                          <a:latin typeface="Times New Roman"/>
                          <a:ea typeface="Times New Roman"/>
                          <a:cs typeface="Times New Roman"/>
                        </a:rPr>
                        <a:t>0.36</a:t>
                      </a:r>
                    </a:p>
                  </a:txBody>
                  <a:tcPr marL="68580" marR="68580" marT="0" marB="0">
                    <a:lnL>
                      <a:noFill/>
                    </a:lnL>
                    <a:lnR>
                      <a:noFill/>
                    </a:lnR>
                    <a:lnT>
                      <a:noFill/>
                    </a:lnT>
                    <a:lnB>
                      <a:noFill/>
                    </a:lnB>
                  </a:tcPr>
                </a:tc>
              </a:tr>
              <a:tr h="364067">
                <a:tc>
                  <a:txBody>
                    <a:bodyPr/>
                    <a:lstStyle/>
                    <a:p>
                      <a:pPr marL="0" marR="0" algn="ctr">
                        <a:lnSpc>
                          <a:spcPct val="150000"/>
                        </a:lnSpc>
                        <a:spcBef>
                          <a:spcPts val="0"/>
                        </a:spcBef>
                        <a:spcAft>
                          <a:spcPts val="0"/>
                        </a:spcAft>
                      </a:pPr>
                      <a:r>
                        <a:rPr lang="en-US" sz="2000">
                          <a:latin typeface="Times New Roman"/>
                          <a:ea typeface="Times New Roman"/>
                          <a:cs typeface="Times New Roman"/>
                        </a:rPr>
                        <a:t>P8:</a:t>
                      </a: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000">
                          <a:latin typeface="Times New Roman"/>
                          <a:ea typeface="Times New Roman"/>
                          <a:cs typeface="Times New Roman"/>
                        </a:rPr>
                        <a:t>date, cat,  rm</a:t>
                      </a: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dirty="0">
                          <a:latin typeface="Times New Roman"/>
                          <a:ea typeface="Times New Roman"/>
                          <a:cs typeface="Times New Roman"/>
                        </a:rPr>
                        <a:t>0.20</a:t>
                      </a: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l" eaLnBrk="1" hangingPunct="1"/>
            <a:r>
              <a:rPr lang="en-US" sz="3200" b="1" smtClean="0"/>
              <a:t>Testing Phase</a:t>
            </a:r>
          </a:p>
        </p:txBody>
      </p:sp>
      <p:sp>
        <p:nvSpPr>
          <p:cNvPr id="23555" name="Content Placeholder 2"/>
          <p:cNvSpPr>
            <a:spLocks noGrp="1"/>
          </p:cNvSpPr>
          <p:nvPr>
            <p:ph idx="1"/>
          </p:nvPr>
        </p:nvSpPr>
        <p:spPr>
          <a:xfrm>
            <a:off x="457200" y="1219200"/>
            <a:ext cx="8229600" cy="4906963"/>
          </a:xfrm>
        </p:spPr>
        <p:txBody>
          <a:bodyPr/>
          <a:lstStyle/>
          <a:p>
            <a:pPr eaLnBrk="1" hangingPunct="1"/>
            <a:r>
              <a:rPr lang="en-US" sz="2000" b="1" smtClean="0"/>
              <a:t>Step 1 : String Comparator </a:t>
            </a:r>
          </a:p>
          <a:p>
            <a:pPr eaLnBrk="1" hangingPunct="1"/>
            <a:r>
              <a:rPr lang="en-US" sz="2000" b="1" smtClean="0"/>
              <a:t>Step 2 : Score generator </a:t>
            </a:r>
          </a:p>
          <a:p>
            <a:pPr eaLnBrk="1" hangingPunct="1">
              <a:buFont typeface="Arial" charset="0"/>
              <a:buNone/>
            </a:pPr>
            <a:endParaRPr lang="en-US" sz="2800" b="1" smtClean="0"/>
          </a:p>
          <a:p>
            <a:pPr algn="just" eaLnBrk="1" hangingPunct="1">
              <a:buFont typeface="Arial" charset="0"/>
              <a:buNone/>
            </a:pPr>
            <a:r>
              <a:rPr lang="en-US" sz="2800" smtClean="0"/>
              <a:t>     </a:t>
            </a:r>
          </a:p>
          <a:p>
            <a:pPr eaLnBrk="1" hangingPunct="1"/>
            <a:endParaRPr lang="en-US" smtClean="0"/>
          </a:p>
        </p:txBody>
      </p:sp>
      <p:pic>
        <p:nvPicPr>
          <p:cNvPr id="23556" name="Picture 4" descr="untitled3.JPG"/>
          <p:cNvPicPr>
            <a:picLocks noChangeAspect="1"/>
          </p:cNvPicPr>
          <p:nvPr/>
        </p:nvPicPr>
        <p:blipFill>
          <a:blip r:embed="rId2">
            <a:lum bright="-20000" contrast="40000"/>
          </a:blip>
          <a:srcRect/>
          <a:stretch>
            <a:fillRect/>
          </a:stretch>
        </p:blipFill>
        <p:spPr bwMode="auto">
          <a:xfrm>
            <a:off x="1600200" y="2133600"/>
            <a:ext cx="5895975" cy="441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US" sz="4000" b="1" dirty="0" smtClean="0"/>
              <a:t>Experimental Analysis(1)</a:t>
            </a:r>
            <a:r>
              <a:rPr lang="en-US" dirty="0" smtClean="0"/>
              <a:t/>
            </a:r>
            <a:br>
              <a:rPr lang="en-US" dirty="0" smtClean="0"/>
            </a:br>
            <a:endParaRPr lang="en-US" dirty="0"/>
          </a:p>
        </p:txBody>
      </p:sp>
      <p:sp>
        <p:nvSpPr>
          <p:cNvPr id="3" name="Content Placeholder 2"/>
          <p:cNvSpPr>
            <a:spLocks noGrp="1"/>
          </p:cNvSpPr>
          <p:nvPr>
            <p:ph idx="1"/>
          </p:nvPr>
        </p:nvSpPr>
        <p:spPr/>
        <p:txBody>
          <a:bodyPr rtlCol="0">
            <a:normAutofit fontScale="25000" lnSpcReduction="20000"/>
          </a:bodyPr>
          <a:lstStyle/>
          <a:p>
            <a:pPr eaLnBrk="1" fontAlgn="auto" hangingPunct="1">
              <a:spcAft>
                <a:spcPts val="0"/>
              </a:spcAft>
              <a:buFont typeface="Arial" pitchFamily="34" charset="0"/>
              <a:buChar char="•"/>
              <a:defRPr/>
            </a:pPr>
            <a:r>
              <a:rPr lang="en-US" sz="8000" dirty="0" smtClean="0"/>
              <a:t>SEA dataset (collected by </a:t>
            </a:r>
            <a:r>
              <a:rPr lang="en-US" sz="8000" dirty="0" err="1" smtClean="0"/>
              <a:t>Schonlau</a:t>
            </a:r>
            <a:r>
              <a:rPr lang="en-US" sz="8000" dirty="0" smtClean="0"/>
              <a:t> and colleagues</a:t>
            </a:r>
            <a:r>
              <a:rPr lang="en-US" sz="8000" i="1" dirty="0" smtClean="0"/>
              <a:t>).</a:t>
            </a:r>
          </a:p>
          <a:p>
            <a:pPr eaLnBrk="1" fontAlgn="auto" hangingPunct="1">
              <a:spcAft>
                <a:spcPts val="0"/>
              </a:spcAft>
              <a:buFont typeface="Arial" pitchFamily="34" charset="0"/>
              <a:buChar char="•"/>
              <a:defRPr/>
            </a:pPr>
            <a:r>
              <a:rPr lang="en-IN" sz="8000" b="1" dirty="0" smtClean="0"/>
              <a:t>Misses:</a:t>
            </a:r>
            <a:r>
              <a:rPr lang="en-IN" sz="8000" dirty="0" smtClean="0"/>
              <a:t>  number of  times masquerade blocks classified as valid blocks</a:t>
            </a:r>
            <a:endParaRPr lang="en-US" sz="8000" dirty="0" smtClean="0"/>
          </a:p>
          <a:p>
            <a:pPr eaLnBrk="1" fontAlgn="auto" hangingPunct="1">
              <a:spcAft>
                <a:spcPts val="0"/>
              </a:spcAft>
              <a:buFont typeface="Arial" pitchFamily="34" charset="0"/>
              <a:buChar char="•"/>
              <a:defRPr/>
            </a:pPr>
            <a:r>
              <a:rPr lang="en-IN" sz="8000" b="1" dirty="0" smtClean="0"/>
              <a:t>Hit:</a:t>
            </a:r>
            <a:r>
              <a:rPr lang="en-IN" sz="8000" dirty="0" smtClean="0"/>
              <a:t> number of times masquerade blocks classified as masquerade blocks.</a:t>
            </a:r>
          </a:p>
          <a:p>
            <a:pPr eaLnBrk="1" fontAlgn="auto" hangingPunct="1">
              <a:spcAft>
                <a:spcPts val="0"/>
              </a:spcAft>
              <a:buFont typeface="Arial" pitchFamily="34" charset="0"/>
              <a:buNone/>
              <a:defRPr/>
            </a:pPr>
            <a:r>
              <a:rPr lang="en-IN" sz="8000" dirty="0" smtClean="0"/>
              <a:t>			</a:t>
            </a:r>
          </a:p>
          <a:p>
            <a:pPr eaLnBrk="1" fontAlgn="auto" hangingPunct="1">
              <a:spcAft>
                <a:spcPts val="0"/>
              </a:spcAft>
              <a:buFont typeface="Arial" pitchFamily="34" charset="0"/>
              <a:buNone/>
              <a:defRPr/>
            </a:pPr>
            <a:r>
              <a:rPr lang="en-IN" sz="8000" dirty="0" smtClean="0"/>
              <a:t>	</a:t>
            </a:r>
            <a:r>
              <a:rPr lang="en-IN" sz="8000" b="1" dirty="0" smtClean="0"/>
              <a:t> </a:t>
            </a:r>
          </a:p>
          <a:p>
            <a:pPr eaLnBrk="1" fontAlgn="auto" hangingPunct="1">
              <a:spcAft>
                <a:spcPts val="0"/>
              </a:spcAft>
              <a:buFont typeface="Arial" pitchFamily="34" charset="0"/>
              <a:buChar char="•"/>
              <a:defRPr/>
            </a:pPr>
            <a:r>
              <a:rPr lang="en-IN" sz="8000" b="1" dirty="0" smtClean="0"/>
              <a:t>Missing alarm:</a:t>
            </a:r>
            <a:r>
              <a:rPr lang="en-IN" sz="8000" dirty="0" smtClean="0"/>
              <a:t> A missing alarm or false negative happened when a masquerade block is classified as legitimate. </a:t>
            </a:r>
          </a:p>
          <a:p>
            <a:pPr eaLnBrk="1" fontAlgn="auto" hangingPunct="1">
              <a:spcAft>
                <a:spcPts val="0"/>
              </a:spcAft>
              <a:buFont typeface="Arial" pitchFamily="34" charset="0"/>
              <a:buChar char="•"/>
              <a:defRPr/>
            </a:pPr>
            <a:endParaRPr lang="en-IN" sz="8000" dirty="0" smtClean="0"/>
          </a:p>
          <a:p>
            <a:pPr eaLnBrk="1" fontAlgn="auto" hangingPunct="1">
              <a:spcAft>
                <a:spcPts val="0"/>
              </a:spcAft>
              <a:buFont typeface="Arial" pitchFamily="34" charset="0"/>
              <a:buChar char="•"/>
              <a:defRPr/>
            </a:pPr>
            <a:endParaRPr lang="en-US" sz="8000" dirty="0" smtClean="0"/>
          </a:p>
          <a:p>
            <a:pPr eaLnBrk="1" fontAlgn="auto" hangingPunct="1">
              <a:spcAft>
                <a:spcPts val="0"/>
              </a:spcAft>
              <a:buFont typeface="Arial" pitchFamily="34" charset="0"/>
              <a:buNone/>
              <a:defRPr/>
            </a:pPr>
            <a:endParaRPr lang="en-US" sz="8000" dirty="0" smtClean="0"/>
          </a:p>
          <a:p>
            <a:pPr eaLnBrk="1" fontAlgn="auto" hangingPunct="1">
              <a:spcAft>
                <a:spcPts val="0"/>
              </a:spcAft>
              <a:buFont typeface="Arial" pitchFamily="34" charset="0"/>
              <a:buNone/>
              <a:defRPr/>
            </a:pPr>
            <a:endParaRPr lang="en-US" sz="8000" dirty="0" smtClean="0"/>
          </a:p>
          <a:p>
            <a:pPr eaLnBrk="1" fontAlgn="auto" hangingPunct="1">
              <a:spcAft>
                <a:spcPts val="0"/>
              </a:spcAft>
              <a:buFont typeface="Arial" pitchFamily="34" charset="0"/>
              <a:buChar char="•"/>
              <a:defRPr/>
            </a:pPr>
            <a:r>
              <a:rPr lang="en-US" sz="8000" dirty="0" smtClean="0"/>
              <a:t> </a:t>
            </a:r>
            <a:r>
              <a:rPr lang="en-IN" sz="8000" b="1" dirty="0" smtClean="0"/>
              <a:t>False alarm:</a:t>
            </a:r>
            <a:r>
              <a:rPr lang="en-IN" sz="8000" dirty="0" smtClean="0"/>
              <a:t> A false alarm or false positive occurs when the system regards a legitimate user as a </a:t>
            </a:r>
            <a:r>
              <a:rPr lang="en-IN" sz="8000" dirty="0" err="1" smtClean="0"/>
              <a:t>masquerader</a:t>
            </a:r>
            <a:r>
              <a:rPr lang="en-IN" sz="8000" dirty="0" smtClean="0"/>
              <a:t>.</a:t>
            </a:r>
            <a:endParaRPr lang="en-US" sz="8000" dirty="0" smtClean="0"/>
          </a:p>
          <a:p>
            <a:pPr eaLnBrk="1" fontAlgn="auto" hangingPunct="1">
              <a:spcAft>
                <a:spcPts val="0"/>
              </a:spcAft>
              <a:buFont typeface="Arial" pitchFamily="34" charset="0"/>
              <a:buNone/>
              <a:defRPr/>
            </a:pPr>
            <a:endParaRPr lang="en-US" sz="8000" dirty="0" smtClean="0"/>
          </a:p>
          <a:p>
            <a:pPr eaLnBrk="1" fontAlgn="auto" hangingPunct="1">
              <a:spcAft>
                <a:spcPts val="0"/>
              </a:spcAft>
              <a:buFont typeface="Arial" pitchFamily="34" charset="0"/>
              <a:buNone/>
              <a:defRPr/>
            </a:pPr>
            <a:endParaRPr lang="en-US" sz="2000" dirty="0" smtClean="0"/>
          </a:p>
          <a:p>
            <a:pPr eaLnBrk="1" fontAlgn="auto" hangingPunct="1">
              <a:spcAft>
                <a:spcPts val="0"/>
              </a:spcAft>
              <a:buFont typeface="Arial" pitchFamily="34" charset="0"/>
              <a:buNone/>
              <a:defRPr/>
            </a:pPr>
            <a:endParaRPr lang="en-US" sz="2000" dirty="0" smtClean="0"/>
          </a:p>
          <a:p>
            <a:pPr eaLnBrk="1" fontAlgn="auto" hangingPunct="1">
              <a:spcAft>
                <a:spcPts val="0"/>
              </a:spcAft>
              <a:buFont typeface="Arial" pitchFamily="34" charset="0"/>
              <a:buNone/>
              <a:defRPr/>
            </a:pPr>
            <a:r>
              <a:rPr lang="en-US" dirty="0" smtClean="0"/>
              <a:t>    </a:t>
            </a:r>
            <a:endParaRPr lang="en-US" dirty="0"/>
          </a:p>
        </p:txBody>
      </p:sp>
      <p:sp>
        <p:nvSpPr>
          <p:cNvPr id="2458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458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458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2458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90800" y="3962400"/>
            <a:ext cx="2419350" cy="342900"/>
          </a:xfrm>
          <a:prstGeom prst="rect">
            <a:avLst/>
          </a:prstGeom>
          <a:noFill/>
          <a:ln w="9525">
            <a:noFill/>
            <a:miter lim="800000"/>
            <a:headEnd/>
            <a:tailEnd/>
          </a:ln>
        </p:spPr>
      </p:pic>
      <p:sp>
        <p:nvSpPr>
          <p:cNvPr id="2458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2458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971800" y="2667000"/>
            <a:ext cx="1390650" cy="180975"/>
          </a:xfrm>
          <a:prstGeom prst="rect">
            <a:avLst/>
          </a:prstGeom>
          <a:noFill/>
          <a:ln w="9525">
            <a:noFill/>
            <a:miter lim="800000"/>
            <a:headEnd/>
            <a:tailEnd/>
          </a:ln>
        </p:spPr>
      </p:pic>
      <p:sp>
        <p:nvSpPr>
          <p:cNvPr id="2458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24587"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667000" y="4572000"/>
            <a:ext cx="2552700" cy="180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l" eaLnBrk="1" hangingPunct="1"/>
            <a:r>
              <a:rPr lang="en-US" sz="3600" b="1" smtClean="0"/>
              <a:t>Semantic Relatedness</a:t>
            </a:r>
          </a:p>
        </p:txBody>
      </p:sp>
      <p:sp>
        <p:nvSpPr>
          <p:cNvPr id="5123" name="Content Placeholder 2"/>
          <p:cNvSpPr>
            <a:spLocks noGrp="1"/>
          </p:cNvSpPr>
          <p:nvPr>
            <p:ph idx="1"/>
          </p:nvPr>
        </p:nvSpPr>
        <p:spPr>
          <a:xfrm>
            <a:off x="304800" y="1600200"/>
            <a:ext cx="8610600" cy="4525963"/>
          </a:xfrm>
        </p:spPr>
        <p:txBody>
          <a:bodyPr/>
          <a:lstStyle/>
          <a:p>
            <a:pPr algn="just" eaLnBrk="1" hangingPunct="1"/>
            <a:r>
              <a:rPr lang="en-US" sz="2800" dirty="0" smtClean="0"/>
              <a:t>Semantic relatedness indicates degree to which words are associated via any type (such as synonymy, Antonym, hyponymy, </a:t>
            </a:r>
            <a:r>
              <a:rPr lang="en-US" sz="2800" dirty="0" err="1" smtClean="0"/>
              <a:t>hypernymy</a:t>
            </a:r>
            <a:r>
              <a:rPr lang="en-US" sz="2800" dirty="0" smtClean="0"/>
              <a:t> and other types) of semantic relationships. </a:t>
            </a:r>
          </a:p>
          <a:p>
            <a:pPr algn="just" eaLnBrk="1" hangingPunct="1"/>
            <a:r>
              <a:rPr lang="en-US" sz="2800" dirty="0" smtClean="0"/>
              <a:t>Semantic similarity is a special case of relatedness and takes into consideration only hyponymy/</a:t>
            </a:r>
            <a:r>
              <a:rPr lang="en-US" sz="2800" dirty="0" err="1" smtClean="0"/>
              <a:t>hypernymy</a:t>
            </a:r>
            <a:r>
              <a:rPr lang="en-US" sz="2800" dirty="0" smtClean="0"/>
              <a:t> relations</a:t>
            </a:r>
          </a:p>
          <a:p>
            <a:pPr eaLnBrk="1" hangingPunct="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eaLnBrk="1" hangingPunct="1"/>
            <a:r>
              <a:rPr lang="en-US" sz="3600" b="1" smtClean="0"/>
              <a:t>Experimental Results</a:t>
            </a:r>
          </a:p>
        </p:txBody>
      </p:sp>
      <p:sp>
        <p:nvSpPr>
          <p:cNvPr id="25603" name="Content Placeholder 2"/>
          <p:cNvSpPr>
            <a:spLocks noGrp="1"/>
          </p:cNvSpPr>
          <p:nvPr>
            <p:ph idx="1"/>
          </p:nvPr>
        </p:nvSpPr>
        <p:spPr/>
        <p:txBody>
          <a:bodyPr/>
          <a:lstStyle/>
          <a:p>
            <a:pPr eaLnBrk="1" hangingPunct="1">
              <a:buFont typeface="Arial" charset="0"/>
              <a:buNone/>
            </a:pPr>
            <a:r>
              <a:rPr lang="en-US" sz="2400" smtClean="0"/>
              <a:t>       No of  false alarm cases = 33 out of 4769 legitimate blocks</a:t>
            </a:r>
          </a:p>
          <a:p>
            <a:pPr eaLnBrk="1" hangingPunct="1">
              <a:buFont typeface="Arial" charset="0"/>
              <a:buNone/>
            </a:pPr>
            <a:r>
              <a:rPr lang="en-US" sz="2400" smtClean="0"/>
              <a:t>       false positive rate  =  0.69%</a:t>
            </a:r>
          </a:p>
          <a:p>
            <a:pPr eaLnBrk="1" hangingPunct="1">
              <a:buFont typeface="Arial" charset="0"/>
              <a:buNone/>
            </a:pPr>
            <a:r>
              <a:rPr lang="en-US" sz="2400" smtClean="0"/>
              <a:t>       No of hit  cases = 141 out of 231 masquerade blocks</a:t>
            </a:r>
          </a:p>
          <a:p>
            <a:pPr eaLnBrk="1" hangingPunct="1">
              <a:buFont typeface="Arial" charset="0"/>
              <a:buNone/>
            </a:pPr>
            <a:r>
              <a:rPr lang="en-US" sz="2400" smtClean="0"/>
              <a:t>       hit rate = 61.04%. </a:t>
            </a:r>
          </a:p>
          <a:p>
            <a:pPr eaLnBrk="1" hangingPunct="1">
              <a:buFont typeface="Arial" charset="0"/>
              <a:buNone/>
            </a:pPr>
            <a:endParaRPr lang="en-US" sz="2400" smtClean="0"/>
          </a:p>
          <a:p>
            <a:pPr eaLnBrk="1" hangingPunct="1"/>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
          <p:cNvPicPr>
            <a:picLocks noChangeAspect="1" noChangeArrowheads="1"/>
          </p:cNvPicPr>
          <p:nvPr/>
        </p:nvPicPr>
        <p:blipFill>
          <a:blip r:embed="rId2"/>
          <a:srcRect l="5730" r="7173" b="3661"/>
          <a:stretch>
            <a:fillRect/>
          </a:stretch>
        </p:blipFill>
        <p:spPr bwMode="auto">
          <a:xfrm>
            <a:off x="228600" y="914400"/>
            <a:ext cx="85344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lgn="l" eaLnBrk="1" hangingPunct="1"/>
            <a:r>
              <a:rPr lang="en-US" sz="3600" b="1" smtClean="0"/>
              <a:t>Experimental Results(2)</a:t>
            </a:r>
          </a:p>
        </p:txBody>
      </p:sp>
      <p:sp>
        <p:nvSpPr>
          <p:cNvPr id="27651" name="Content Placeholder 2"/>
          <p:cNvSpPr>
            <a:spLocks noGrp="1"/>
          </p:cNvSpPr>
          <p:nvPr>
            <p:ph idx="1"/>
          </p:nvPr>
        </p:nvSpPr>
        <p:spPr/>
        <p:txBody>
          <a:bodyPr/>
          <a:lstStyle/>
          <a:p>
            <a:pPr eaLnBrk="1" hangingPunct="1"/>
            <a:r>
              <a:rPr lang="en-US" sz="2800" smtClean="0"/>
              <a:t>Maxion et al. proposed a cost function to assess the effectiveness of an intrusion detection scheme in terms of a linear combination of missing alarms and false alarms.</a:t>
            </a:r>
          </a:p>
          <a:p>
            <a:pPr eaLnBrk="1" hangingPunct="1"/>
            <a:endParaRPr lang="en-US" sz="2000" smtClean="0"/>
          </a:p>
          <a:p>
            <a:pPr eaLnBrk="1" hangingPunct="1"/>
            <a:endParaRPr lang="en-US" sz="2000" smtClean="0"/>
          </a:p>
          <a:p>
            <a:pPr eaLnBrk="1" hangingPunct="1"/>
            <a:endParaRPr lang="en-US" sz="2000" smtClean="0"/>
          </a:p>
          <a:p>
            <a:pPr eaLnBrk="1" hangingPunct="1"/>
            <a:r>
              <a:rPr lang="en-US" sz="2800" smtClean="0"/>
              <a:t>cost  =  43.1 </a:t>
            </a:r>
          </a:p>
          <a:p>
            <a:pPr eaLnBrk="1" hangingPunct="1">
              <a:buFont typeface="Arial" charset="0"/>
              <a:buNone/>
            </a:pPr>
            <a:endParaRPr lang="en-US" sz="2000" smtClean="0"/>
          </a:p>
        </p:txBody>
      </p:sp>
      <p:pic>
        <p:nvPicPr>
          <p:cNvPr id="27652"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667000" y="3657600"/>
            <a:ext cx="2878138" cy="228600"/>
          </a:xfrm>
          <a:prstGeom prst="rect">
            <a:avLst/>
          </a:prstGeom>
          <a:noFill/>
          <a:ln w="9525">
            <a:noFill/>
            <a:miter lim="800000"/>
            <a:headEnd/>
            <a:tailEnd/>
          </a:ln>
        </p:spPr>
      </p:pic>
      <p:pic>
        <p:nvPicPr>
          <p:cNvPr id="27653" name="Picture 5"/>
          <p:cNvPicPr>
            <a:picLocks noChangeAspect="1" noChangeArrowheads="1"/>
          </p:cNvPicPr>
          <p:nvPr/>
        </p:nvPicPr>
        <p:blipFill>
          <a:blip r:embed="rId3"/>
          <a:srcRect/>
          <a:stretch>
            <a:fillRect/>
          </a:stretch>
        </p:blipFill>
        <p:spPr bwMode="auto">
          <a:xfrm>
            <a:off x="3698875" y="4191000"/>
            <a:ext cx="5235575" cy="2505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Selected References</a:t>
            </a:r>
            <a:endParaRPr lang="en-US" dirty="0"/>
          </a:p>
        </p:txBody>
      </p:sp>
      <p:sp>
        <p:nvSpPr>
          <p:cNvPr id="3" name="Content Placeholder 2"/>
          <p:cNvSpPr>
            <a:spLocks noGrp="1"/>
          </p:cNvSpPr>
          <p:nvPr>
            <p:ph idx="1"/>
          </p:nvPr>
        </p:nvSpPr>
        <p:spPr/>
        <p:txBody>
          <a:bodyPr/>
          <a:lstStyle/>
          <a:p>
            <a:pPr algn="just"/>
            <a:r>
              <a:rPr lang="en-US" sz="2400" dirty="0" smtClean="0"/>
              <a:t>Dash, S.K., Reddy K.S. and </a:t>
            </a:r>
            <a:r>
              <a:rPr lang="en-US" sz="2400" dirty="0" err="1" smtClean="0"/>
              <a:t>Pujari</a:t>
            </a:r>
            <a:r>
              <a:rPr lang="en-US" sz="2400" dirty="0" smtClean="0"/>
              <a:t>, A.K., “Adaptive Naive </a:t>
            </a:r>
            <a:r>
              <a:rPr lang="en-US" sz="2400" dirty="0" err="1" smtClean="0"/>
              <a:t>Bayes</a:t>
            </a:r>
            <a:r>
              <a:rPr lang="en-US" sz="2400" dirty="0" smtClean="0"/>
              <a:t> method for masquerade detection, Security and Communication Networks”, Vol.4(4), p.410–417, 2011.</a:t>
            </a:r>
          </a:p>
          <a:p>
            <a:pPr algn="just"/>
            <a:r>
              <a:rPr lang="en-US" sz="2400" dirty="0" err="1" smtClean="0"/>
              <a:t>Schonlau</a:t>
            </a:r>
            <a:r>
              <a:rPr lang="en-US" sz="2400" dirty="0" smtClean="0"/>
              <a:t>,  M., </a:t>
            </a:r>
            <a:r>
              <a:rPr lang="en-US" sz="2400" dirty="0" err="1" smtClean="0"/>
              <a:t>DuMouchel</a:t>
            </a:r>
            <a:r>
              <a:rPr lang="en-US" sz="2400" dirty="0" smtClean="0"/>
              <a:t>, W., </a:t>
            </a:r>
            <a:r>
              <a:rPr lang="en-US" sz="2400" dirty="0" err="1" smtClean="0"/>
              <a:t>Ju</a:t>
            </a:r>
            <a:r>
              <a:rPr lang="en-US" sz="2400" dirty="0" smtClean="0"/>
              <a:t>, A.F., </a:t>
            </a:r>
            <a:r>
              <a:rPr lang="en-US" sz="2400" dirty="0" err="1" smtClean="0"/>
              <a:t>Theus</a:t>
            </a:r>
            <a:r>
              <a:rPr lang="en-US" sz="2400" dirty="0" smtClean="0"/>
              <a:t>, M., and </a:t>
            </a:r>
            <a:r>
              <a:rPr lang="en-US" sz="2400" dirty="0" err="1" smtClean="0"/>
              <a:t>Vardi</a:t>
            </a:r>
            <a:r>
              <a:rPr lang="en-US" sz="2400" dirty="0" smtClean="0"/>
              <a:t>, Y., “Computer Intrusion: Detecting Masquerades”, Statistical  Science, Vol. 16(1), 58–74, 2001.</a:t>
            </a:r>
            <a:endParaRPr lang="en-IN" sz="24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eaLnBrk="1" hangingPunct="1"/>
            <a:r>
              <a:rPr lang="en-US" sz="3600" b="1" dirty="0" smtClean="0"/>
              <a:t>Semantic Similarity</a:t>
            </a:r>
          </a:p>
        </p:txBody>
      </p:sp>
      <p:sp>
        <p:nvSpPr>
          <p:cNvPr id="4099" name="Content Placeholder 2"/>
          <p:cNvSpPr>
            <a:spLocks noGrp="1"/>
          </p:cNvSpPr>
          <p:nvPr>
            <p:ph idx="1"/>
          </p:nvPr>
        </p:nvSpPr>
        <p:spPr/>
        <p:txBody>
          <a:bodyPr/>
          <a:lstStyle/>
          <a:p>
            <a:pPr algn="just" eaLnBrk="1" hangingPunct="1"/>
            <a:r>
              <a:rPr lang="en-US" sz="2800" smtClean="0"/>
              <a:t>Semantic similarity is a concept where a set of documents or terms within term lists are assigned a metric based on the likeness of their meaning / semantic content. </a:t>
            </a:r>
          </a:p>
          <a:p>
            <a:pPr algn="just" eaLnBrk="1" hangingPunct="1"/>
            <a:r>
              <a:rPr lang="en-US" sz="2800" smtClean="0"/>
              <a:t>Many automatic measures of semantic similarity/relatedness, is usually a number between -1 and 1, or between 0 and 1. 1 signifies extremely high similarity/relatedness, and 0 signifies little-to-none.</a:t>
            </a:r>
          </a:p>
          <a:p>
            <a:pPr eaLnBrk="1" hangingPunct="1"/>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l" eaLnBrk="1" hangingPunct="1"/>
            <a:r>
              <a:rPr lang="en-US" sz="3600" b="1" smtClean="0"/>
              <a:t>Various Similarity Measures</a:t>
            </a:r>
          </a:p>
        </p:txBody>
      </p:sp>
      <p:sp>
        <p:nvSpPr>
          <p:cNvPr id="3" name="Content Placeholder 2"/>
          <p:cNvSpPr>
            <a:spLocks noGrp="1"/>
          </p:cNvSpPr>
          <p:nvPr>
            <p:ph idx="1"/>
          </p:nvPr>
        </p:nvSpPr>
        <p:spPr/>
        <p:txBody>
          <a:bodyPr rtlCol="0">
            <a:normAutofit/>
          </a:bodyPr>
          <a:lstStyle/>
          <a:p>
            <a:pPr algn="just" eaLnBrk="1" fontAlgn="auto" hangingPunct="1">
              <a:spcAft>
                <a:spcPts val="0"/>
              </a:spcAft>
              <a:buFont typeface="Arial" pitchFamily="34" charset="0"/>
              <a:buNone/>
              <a:defRPr/>
            </a:pPr>
            <a:r>
              <a:rPr lang="en-US" sz="2800" dirty="0" smtClean="0">
                <a:latin typeface="+mj-lt"/>
                <a:ea typeface="Times New Roman"/>
              </a:rPr>
              <a:t>Similarities (distances) are a set of rules that serve as criteria for grouping or separating objects. </a:t>
            </a:r>
            <a:br>
              <a:rPr lang="en-US" sz="2800" dirty="0" smtClean="0">
                <a:latin typeface="+mj-lt"/>
                <a:ea typeface="Times New Roman"/>
              </a:rPr>
            </a:br>
            <a:endParaRPr lang="en-US" sz="2800" dirty="0" smtClean="0">
              <a:latin typeface="+mj-lt"/>
            </a:endParaRPr>
          </a:p>
          <a:p>
            <a:pPr algn="just" eaLnBrk="1" fontAlgn="auto" hangingPunct="1">
              <a:spcAft>
                <a:spcPts val="0"/>
              </a:spcAft>
              <a:buFont typeface="Arial" pitchFamily="34" charset="0"/>
              <a:buChar char="•"/>
              <a:defRPr/>
            </a:pPr>
            <a:r>
              <a:rPr lang="en-US" sz="2800" dirty="0" smtClean="0"/>
              <a:t>Euclidean Distance</a:t>
            </a:r>
          </a:p>
          <a:p>
            <a:pPr algn="just" eaLnBrk="1" fontAlgn="auto" hangingPunct="1">
              <a:spcAft>
                <a:spcPts val="0"/>
              </a:spcAft>
              <a:buFont typeface="Arial" pitchFamily="34" charset="0"/>
              <a:buChar char="•"/>
              <a:defRPr/>
            </a:pPr>
            <a:r>
              <a:rPr lang="en-US" sz="2800" dirty="0" smtClean="0"/>
              <a:t>Cosine Similarity</a:t>
            </a:r>
          </a:p>
          <a:p>
            <a:pPr algn="just" eaLnBrk="1" fontAlgn="auto" hangingPunct="1">
              <a:spcAft>
                <a:spcPts val="0"/>
              </a:spcAft>
              <a:buFont typeface="Arial" pitchFamily="34" charset="0"/>
              <a:buChar char="•"/>
              <a:defRPr/>
            </a:pPr>
            <a:r>
              <a:rPr lang="en-US" sz="2800" dirty="0" err="1" smtClean="0"/>
              <a:t>Jaccard</a:t>
            </a:r>
            <a:r>
              <a:rPr lang="en-US" sz="2800" dirty="0" smtClean="0"/>
              <a:t> Coefficient</a:t>
            </a:r>
          </a:p>
          <a:p>
            <a:pPr algn="just" eaLnBrk="1" fontAlgn="auto" hangingPunct="1">
              <a:spcAft>
                <a:spcPts val="0"/>
              </a:spcAft>
              <a:buFont typeface="Arial" pitchFamily="34" charset="0"/>
              <a:buChar char="•"/>
              <a:defRPr/>
            </a:pPr>
            <a:r>
              <a:rPr lang="en-US" sz="2800" dirty="0" smtClean="0"/>
              <a:t>F-SCORE</a:t>
            </a:r>
          </a:p>
          <a:p>
            <a:pPr algn="just" eaLnBrk="1" fontAlgn="auto" hangingPunct="1">
              <a:spcAft>
                <a:spcPts val="0"/>
              </a:spcAft>
              <a:buFont typeface="Arial" pitchFamily="34" charset="0"/>
              <a:buChar char="•"/>
              <a:defRPr/>
            </a:pPr>
            <a:r>
              <a:rPr lang="en-US" sz="2800" dirty="0" smtClean="0"/>
              <a:t>Pearson Correlation Coefficient</a:t>
            </a:r>
          </a:p>
          <a:p>
            <a:pPr algn="just" eaLnBrk="1" fontAlgn="auto" hangingPunct="1">
              <a:spcAft>
                <a:spcPts val="0"/>
              </a:spcAft>
              <a:buFont typeface="Arial" pitchFamily="34" charset="0"/>
              <a:buChar char="•"/>
              <a:defRPr/>
            </a:pPr>
            <a:endParaRPr lang="en-US" sz="2800" dirty="0" smtClean="0"/>
          </a:p>
          <a:p>
            <a:pPr eaLnBrk="1" fontAlgn="auto" hangingPunct="1">
              <a:spcAft>
                <a:spcPts val="0"/>
              </a:spcAft>
              <a:buFont typeface="Arial" pitchFamily="34" charset="0"/>
              <a:buChar char="•"/>
              <a:defRPr/>
            </a:pPr>
            <a:endParaRPr lang="en-US" sz="2800" dirty="0"/>
          </a:p>
        </p:txBody>
      </p:sp>
      <p:grpSp>
        <p:nvGrpSpPr>
          <p:cNvPr id="6149" name="Group 4"/>
          <p:cNvGrpSpPr>
            <a:grpSpLocks/>
          </p:cNvGrpSpPr>
          <p:nvPr/>
        </p:nvGrpSpPr>
        <p:grpSpPr bwMode="auto">
          <a:xfrm>
            <a:off x="6292850" y="3273425"/>
            <a:ext cx="1981200" cy="1905000"/>
            <a:chOff x="3048000" y="838994"/>
            <a:chExt cx="4114800" cy="3275806"/>
          </a:xfrm>
        </p:grpSpPr>
        <p:grpSp>
          <p:nvGrpSpPr>
            <p:cNvPr id="6156" name="Group 11"/>
            <p:cNvGrpSpPr>
              <a:grpSpLocks/>
            </p:cNvGrpSpPr>
            <p:nvPr/>
          </p:nvGrpSpPr>
          <p:grpSpPr bwMode="auto">
            <a:xfrm>
              <a:off x="3048000" y="838994"/>
              <a:ext cx="4114800" cy="3275806"/>
              <a:chOff x="3048000" y="838994"/>
              <a:chExt cx="4114800" cy="3275806"/>
            </a:xfrm>
          </p:grpSpPr>
          <p:cxnSp>
            <p:nvCxnSpPr>
              <p:cNvPr id="16" name="Straight Arrow Connector 15"/>
              <p:cNvCxnSpPr/>
              <p:nvPr/>
            </p:nvCxnSpPr>
            <p:spPr>
              <a:xfrm>
                <a:off x="4037135" y="3200305"/>
                <a:ext cx="3125665" cy="272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2856763" y="2019366"/>
                <a:ext cx="2364040" cy="32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3048000" y="3200305"/>
                <a:ext cx="989135" cy="9144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 name="Straight Arrow Connector 12"/>
            <p:cNvCxnSpPr/>
            <p:nvPr/>
          </p:nvCxnSpPr>
          <p:spPr>
            <a:xfrm rot="5400000" flipH="1" flipV="1">
              <a:off x="3390913" y="1561651"/>
              <a:ext cx="2284876" cy="99243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037135" y="1906362"/>
              <a:ext cx="2288198" cy="129394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4310796" y="2613389"/>
              <a:ext cx="283552" cy="281174"/>
            </a:xfrm>
            <a:custGeom>
              <a:avLst/>
              <a:gdLst>
                <a:gd name="connsiteX0" fmla="*/ 0 w 283029"/>
                <a:gd name="connsiteY0" fmla="*/ 0 h 283029"/>
                <a:gd name="connsiteX1" fmla="*/ 239486 w 283029"/>
                <a:gd name="connsiteY1" fmla="*/ 87086 h 283029"/>
                <a:gd name="connsiteX2" fmla="*/ 261257 w 283029"/>
                <a:gd name="connsiteY2" fmla="*/ 283029 h 283029"/>
                <a:gd name="connsiteX3" fmla="*/ 261257 w 283029"/>
                <a:gd name="connsiteY3" fmla="*/ 283029 h 283029"/>
              </a:gdLst>
              <a:ahLst/>
              <a:cxnLst>
                <a:cxn ang="0">
                  <a:pos x="connsiteX0" y="connsiteY0"/>
                </a:cxn>
                <a:cxn ang="0">
                  <a:pos x="connsiteX1" y="connsiteY1"/>
                </a:cxn>
                <a:cxn ang="0">
                  <a:pos x="connsiteX2" y="connsiteY2"/>
                </a:cxn>
                <a:cxn ang="0">
                  <a:pos x="connsiteX3" y="connsiteY3"/>
                </a:cxn>
              </a:cxnLst>
              <a:rect l="l" t="t" r="r" b="b"/>
              <a:pathLst>
                <a:path w="283029" h="283029">
                  <a:moveTo>
                    <a:pt x="0" y="0"/>
                  </a:moveTo>
                  <a:cubicBezTo>
                    <a:pt x="97971" y="19957"/>
                    <a:pt x="195943" y="39915"/>
                    <a:pt x="239486" y="87086"/>
                  </a:cubicBezTo>
                  <a:cubicBezTo>
                    <a:pt x="283029" y="134257"/>
                    <a:pt x="261257" y="283029"/>
                    <a:pt x="261257" y="283029"/>
                  </a:cubicBezTo>
                  <a:lnTo>
                    <a:pt x="261257" y="283029"/>
                  </a:lnTo>
                </a:path>
              </a:pathLst>
            </a:custGeom>
            <a:ln w="12700"/>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endParaRPr lang="en-US"/>
            </a:p>
          </p:txBody>
        </p:sp>
      </p:grpSp>
      <p:sp>
        <p:nvSpPr>
          <p:cNvPr id="9" name="Rectangle 8"/>
          <p:cNvSpPr/>
          <p:nvPr/>
        </p:nvSpPr>
        <p:spPr>
          <a:xfrm>
            <a:off x="6934200" y="3962400"/>
            <a:ext cx="222250" cy="265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3200" baseline="-25000" dirty="0">
                <a:solidFill>
                  <a:schemeClr val="tx1"/>
                </a:solidFill>
              </a:rPr>
              <a:t>ѳ</a:t>
            </a:r>
          </a:p>
        </p:txBody>
      </p:sp>
      <p:sp>
        <p:nvSpPr>
          <p:cNvPr id="10" name="Rectangle 9"/>
          <p:cNvSpPr/>
          <p:nvPr/>
        </p:nvSpPr>
        <p:spPr>
          <a:xfrm>
            <a:off x="7151688" y="3400425"/>
            <a:ext cx="392112"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chemeClr val="tx1"/>
                </a:solidFill>
              </a:rPr>
              <a:t>d</a:t>
            </a:r>
            <a:r>
              <a:rPr lang="en-US" baseline="-25000" dirty="0" smtClean="0">
                <a:solidFill>
                  <a:schemeClr val="tx1"/>
                </a:solidFill>
              </a:rPr>
              <a:t>2</a:t>
            </a:r>
            <a:endParaRPr lang="en-US" baseline="-25000" dirty="0">
              <a:solidFill>
                <a:schemeClr val="tx1"/>
              </a:solidFill>
            </a:endParaRPr>
          </a:p>
        </p:txBody>
      </p:sp>
      <p:sp>
        <p:nvSpPr>
          <p:cNvPr id="11" name="Rectangle 10"/>
          <p:cNvSpPr/>
          <p:nvPr/>
        </p:nvSpPr>
        <p:spPr>
          <a:xfrm>
            <a:off x="7620000" y="4114800"/>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chemeClr val="tx1"/>
                </a:solidFill>
              </a:rPr>
              <a:t>d</a:t>
            </a:r>
            <a:r>
              <a:rPr lang="en-US" baseline="-25000" dirty="0" smtClean="0">
                <a:solidFill>
                  <a:schemeClr val="tx1"/>
                </a:solidFill>
              </a:rPr>
              <a:t>1</a:t>
            </a:r>
            <a:endParaRPr lang="en-US" baseline="-250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l" eaLnBrk="1" hangingPunct="1"/>
            <a:r>
              <a:rPr lang="en-US" sz="3200" b="1" smtClean="0">
                <a:cs typeface="Times New Roman" pitchFamily="18" charset="0"/>
              </a:rPr>
              <a:t/>
            </a:r>
            <a:br>
              <a:rPr lang="en-US" sz="3200" b="1" smtClean="0">
                <a:cs typeface="Times New Roman" pitchFamily="18" charset="0"/>
              </a:rPr>
            </a:br>
            <a:r>
              <a:rPr lang="en-US" sz="3200" b="1" smtClean="0">
                <a:cs typeface="Times New Roman" pitchFamily="18" charset="0"/>
              </a:rPr>
              <a:t>Pearson Correlation Coefficient (PCC)</a:t>
            </a:r>
            <a:br>
              <a:rPr lang="en-US" sz="3200" b="1" smtClean="0">
                <a:cs typeface="Times New Roman" pitchFamily="18" charset="0"/>
              </a:rPr>
            </a:br>
            <a:endParaRPr lang="en-US" sz="3200" smtClean="0"/>
          </a:p>
        </p:txBody>
      </p:sp>
      <p:sp>
        <p:nvSpPr>
          <p:cNvPr id="3" name="Content Placeholder 2"/>
          <p:cNvSpPr>
            <a:spLocks noGrp="1"/>
          </p:cNvSpPr>
          <p:nvPr>
            <p:ph idx="1"/>
          </p:nvPr>
        </p:nvSpPr>
        <p:spPr/>
        <p:txBody>
          <a:bodyPr rtlCol="0">
            <a:normAutofit/>
          </a:bodyPr>
          <a:lstStyle/>
          <a:p>
            <a:pPr algn="just" eaLnBrk="1" fontAlgn="auto" hangingPunct="1">
              <a:spcAft>
                <a:spcPts val="0"/>
              </a:spcAft>
              <a:buFont typeface="Arial" pitchFamily="34" charset="0"/>
              <a:buChar char="•"/>
              <a:defRPr/>
            </a:pPr>
            <a:r>
              <a:rPr lang="en-US" sz="2800" dirty="0" smtClean="0">
                <a:latin typeface="+mj-lt"/>
                <a:ea typeface="Times New Roman"/>
              </a:rPr>
              <a:t>In statistics, Pearson correlation(or Pearson correlation coefficient) refers to the measure of the linear dependence between two variables .</a:t>
            </a:r>
          </a:p>
          <a:p>
            <a:pPr algn="just" eaLnBrk="1" fontAlgn="auto" hangingPunct="1">
              <a:spcAft>
                <a:spcPts val="0"/>
              </a:spcAft>
              <a:buFont typeface="Arial" pitchFamily="34" charset="0"/>
              <a:buChar char="•"/>
              <a:defRPr/>
            </a:pPr>
            <a:r>
              <a:rPr lang="en-US" sz="2800" dirty="0" smtClean="0">
                <a:latin typeface="+mj-lt"/>
              </a:rPr>
              <a:t>this metric measures how highly correlated are two variables and is measured from -1 to +1. </a:t>
            </a:r>
          </a:p>
          <a:p>
            <a:pPr algn="just" eaLnBrk="1" fontAlgn="auto" hangingPunct="1">
              <a:spcAft>
                <a:spcPts val="0"/>
              </a:spcAft>
              <a:buFont typeface="Arial" pitchFamily="34" charset="0"/>
              <a:buChar char="•"/>
              <a:defRPr/>
            </a:pPr>
            <a:r>
              <a:rPr lang="en-US" sz="2800" dirty="0" smtClean="0">
                <a:latin typeface="+mj-lt"/>
                <a:ea typeface="Times New Roman"/>
              </a:rPr>
              <a:t>The closer the coefficient is to 1 or -1, the more closely they are related. If the coefficient is close to zero, it means that there is no relationship between the two distance variables. </a:t>
            </a:r>
            <a:endParaRPr lang="en-US" sz="2800" dirty="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l" eaLnBrk="1" hangingPunct="1"/>
            <a:r>
              <a:rPr lang="en-US" sz="3600" b="1" smtClean="0"/>
              <a:t>Cont’d</a:t>
            </a:r>
          </a:p>
        </p:txBody>
      </p:sp>
      <p:sp>
        <p:nvSpPr>
          <p:cNvPr id="3" name="Content Placeholder 2"/>
          <p:cNvSpPr>
            <a:spLocks noGrp="1"/>
          </p:cNvSpPr>
          <p:nvPr>
            <p:ph idx="1"/>
          </p:nvPr>
        </p:nvSpPr>
        <p:spPr/>
        <p:txBody>
          <a:bodyPr rtlCol="0">
            <a:normAutofit/>
          </a:bodyPr>
          <a:lstStyle/>
          <a:p>
            <a:pPr algn="just" eaLnBrk="1" fontAlgn="auto" hangingPunct="1">
              <a:spcAft>
                <a:spcPts val="0"/>
              </a:spcAft>
              <a:buFont typeface="Arial" pitchFamily="34" charset="0"/>
              <a:buChar char="•"/>
              <a:defRPr/>
            </a:pPr>
            <a:r>
              <a:rPr lang="en-US" sz="2800" dirty="0" smtClean="0"/>
              <a:t>If sample </a:t>
            </a:r>
            <a:r>
              <a:rPr lang="en-US" sz="2800" i="1" dirty="0" err="1" smtClean="0"/>
              <a:t>X</a:t>
            </a:r>
            <a:r>
              <a:rPr lang="en-US" sz="2800" i="1" baseline="-25000" dirty="0" err="1" smtClean="0"/>
              <a:t>k</a:t>
            </a:r>
            <a:r>
              <a:rPr lang="en-US" sz="2800" dirty="0" smtClean="0"/>
              <a:t> has n measurements, or features, it can be written as </a:t>
            </a:r>
            <a:r>
              <a:rPr lang="en-US" sz="2800" i="1" dirty="0" err="1" smtClean="0"/>
              <a:t>X</a:t>
            </a:r>
            <a:r>
              <a:rPr lang="en-US" sz="2800" i="1" baseline="-25000" dirty="0" err="1" smtClean="0"/>
              <a:t>k</a:t>
            </a:r>
            <a:r>
              <a:rPr lang="en-US" sz="2800" dirty="0" smtClean="0"/>
              <a:t>{x</a:t>
            </a:r>
            <a:r>
              <a:rPr lang="en-US" sz="2800" baseline="-25000" dirty="0" smtClean="0"/>
              <a:t>1k</a:t>
            </a:r>
            <a:r>
              <a:rPr lang="en-US" sz="2800" dirty="0" smtClean="0"/>
              <a:t>, x</a:t>
            </a:r>
            <a:r>
              <a:rPr lang="en-US" sz="2800" baseline="-25000" dirty="0" smtClean="0"/>
              <a:t>2k</a:t>
            </a:r>
            <a:r>
              <a:rPr lang="en-US" sz="2800" dirty="0" smtClean="0"/>
              <a:t>,…</a:t>
            </a:r>
            <a:r>
              <a:rPr lang="en-US" sz="2800" dirty="0" err="1" smtClean="0"/>
              <a:t>x</a:t>
            </a:r>
            <a:r>
              <a:rPr lang="en-US" sz="2800" baseline="-25000" dirty="0" err="1" smtClean="0"/>
              <a:t>nk</a:t>
            </a:r>
            <a:r>
              <a:rPr lang="en-US" sz="2800" dirty="0" smtClean="0"/>
              <a:t>}.  The above formula to calculate </a:t>
            </a:r>
            <a:r>
              <a:rPr lang="en-US" sz="2800" i="1" dirty="0" smtClean="0"/>
              <a:t>r</a:t>
            </a:r>
            <a:r>
              <a:rPr lang="en-US" sz="2800" dirty="0" smtClean="0"/>
              <a:t> can be written as follows</a:t>
            </a:r>
            <a:r>
              <a:rPr lang="en-US" dirty="0" smtClean="0"/>
              <a:t>. </a:t>
            </a:r>
          </a:p>
          <a:p>
            <a:pPr marL="0" algn="just" eaLnBrk="1" fontAlgn="auto" hangingPunct="1">
              <a:lnSpc>
                <a:spcPct val="150000"/>
              </a:lnSpc>
              <a:spcBef>
                <a:spcPts val="0"/>
              </a:spcBef>
              <a:spcAft>
                <a:spcPts val="0"/>
              </a:spcAft>
              <a:buFont typeface="Arial" pitchFamily="34" charset="0"/>
              <a:buChar char="•"/>
              <a:defRPr/>
            </a:pPr>
            <a:endParaRPr lang="en-US" dirty="0" smtClean="0">
              <a:latin typeface="Times New Roman"/>
              <a:ea typeface="Calibri"/>
            </a:endParaRPr>
          </a:p>
          <a:p>
            <a:pPr marL="0" algn="just" eaLnBrk="1" fontAlgn="auto" hangingPunct="1">
              <a:lnSpc>
                <a:spcPct val="150000"/>
              </a:lnSpc>
              <a:spcBef>
                <a:spcPts val="0"/>
              </a:spcBef>
              <a:spcAft>
                <a:spcPts val="0"/>
              </a:spcAft>
              <a:buFont typeface="Arial" pitchFamily="34" charset="0"/>
              <a:buNone/>
              <a:defRPr/>
            </a:pPr>
            <a:r>
              <a:rPr lang="en-US" dirty="0" smtClean="0">
                <a:latin typeface="Times New Roman"/>
                <a:ea typeface="Calibri"/>
              </a:rPr>
              <a:t> </a:t>
            </a:r>
            <a:endParaRPr lang="en-US" sz="3600" dirty="0" smtClean="0">
              <a:latin typeface="Times New Roman"/>
              <a:ea typeface="Times New Roman"/>
            </a:endParaRP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a:p>
        </p:txBody>
      </p:sp>
      <p:sp>
        <p:nvSpPr>
          <p:cNvPr id="819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819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057400" y="3886200"/>
            <a:ext cx="56388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smtClean="0"/>
              <a:t>Problem1</a:t>
            </a:r>
            <a:br>
              <a:rPr lang="en-US" dirty="0" smtClean="0"/>
            </a:br>
            <a:r>
              <a:rPr lang="en-US" dirty="0" smtClean="0"/>
              <a:t>Masquerade user detection</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US" sz="4000" b="1" dirty="0" smtClean="0"/>
              <a:t/>
            </a:r>
            <a:br>
              <a:rPr lang="en-US" sz="4000" b="1" dirty="0" smtClean="0"/>
            </a:br>
            <a:r>
              <a:rPr lang="en-US" sz="4000" b="1" dirty="0" smtClean="0"/>
              <a:t>Masquerade User Detection</a:t>
            </a:r>
            <a:r>
              <a:rPr lang="en-US" dirty="0" smtClean="0"/>
              <a:t/>
            </a:r>
            <a:br>
              <a:rPr lang="en-US" dirty="0" smtClean="0"/>
            </a:br>
            <a:endParaRPr lang="en-US" dirty="0"/>
          </a:p>
        </p:txBody>
      </p:sp>
      <p:sp>
        <p:nvSpPr>
          <p:cNvPr id="12291" name="Content Placeholder 2"/>
          <p:cNvSpPr>
            <a:spLocks noGrp="1"/>
          </p:cNvSpPr>
          <p:nvPr>
            <p:ph idx="1"/>
          </p:nvPr>
        </p:nvSpPr>
        <p:spPr/>
        <p:txBody>
          <a:bodyPr/>
          <a:lstStyle/>
          <a:p>
            <a:pPr algn="just" eaLnBrk="1" hangingPunct="1"/>
            <a:r>
              <a:rPr lang="en-US" sz="2800" smtClean="0"/>
              <a:t>Unauthorized users usually attempt to impersonate legitimate user’s account to gain access to computer systems that they are not authorized to enter. This poses a severe security problem for privacy and computer usage. The problem is called masquerade or spoofing. </a:t>
            </a:r>
          </a:p>
          <a:p>
            <a:pPr algn="just" eaLnBrk="1" hangingPunct="1">
              <a:buFont typeface="Arial" charset="0"/>
              <a:buNone/>
            </a:pPr>
            <a:endParaRPr lang="en-US" sz="2800" smtClean="0"/>
          </a:p>
          <a:p>
            <a:pPr algn="just" eaLnBrk="1" hangingPunct="1"/>
            <a:r>
              <a:rPr lang="en-US" sz="2800" smtClean="0"/>
              <a:t>Masquerade detection,  is an important capability for defending a computer system against such intrusion.</a:t>
            </a:r>
          </a:p>
          <a:p>
            <a:pPr eaLnBrk="1" hangingPunct="1"/>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eaLnBrk="1" hangingPunct="1"/>
            <a:r>
              <a:rPr lang="en-US" sz="3600" b="1" smtClean="0">
                <a:cs typeface="Times New Roman" pitchFamily="18" charset="0"/>
              </a:rPr>
              <a:t>Proposed Approach</a:t>
            </a:r>
            <a:endParaRPr lang="en-US" sz="3600" smtClean="0"/>
          </a:p>
        </p:txBody>
      </p:sp>
      <p:grpSp>
        <p:nvGrpSpPr>
          <p:cNvPr id="14339" name="Content Placeholder 3"/>
          <p:cNvGrpSpPr>
            <a:grpSpLocks noGrp="1"/>
          </p:cNvGrpSpPr>
          <p:nvPr>
            <p:ph idx="1"/>
          </p:nvPr>
        </p:nvGrpSpPr>
        <p:grpSpPr bwMode="auto">
          <a:xfrm>
            <a:off x="304800" y="1524000"/>
            <a:ext cx="8382000" cy="5059363"/>
            <a:chOff x="228600" y="152400"/>
            <a:chExt cx="8686800" cy="4724400"/>
          </a:xfrm>
        </p:grpSpPr>
        <p:grpSp>
          <p:nvGrpSpPr>
            <p:cNvPr id="14340" name="Group 4"/>
            <p:cNvGrpSpPr>
              <a:grpSpLocks/>
            </p:cNvGrpSpPr>
            <p:nvPr/>
          </p:nvGrpSpPr>
          <p:grpSpPr bwMode="auto">
            <a:xfrm>
              <a:off x="228600" y="152400"/>
              <a:ext cx="8686800" cy="4724400"/>
              <a:chOff x="228600" y="152400"/>
              <a:chExt cx="8686800" cy="4724400"/>
            </a:xfrm>
          </p:grpSpPr>
          <p:grpSp>
            <p:nvGrpSpPr>
              <p:cNvPr id="14343" name="Group 7"/>
              <p:cNvGrpSpPr>
                <a:grpSpLocks/>
              </p:cNvGrpSpPr>
              <p:nvPr/>
            </p:nvGrpSpPr>
            <p:grpSpPr bwMode="auto">
              <a:xfrm>
                <a:off x="2667000" y="402772"/>
                <a:ext cx="3931920" cy="4256312"/>
                <a:chOff x="2329544" y="402772"/>
                <a:chExt cx="3886200" cy="4256312"/>
              </a:xfrm>
            </p:grpSpPr>
            <p:sp>
              <p:nvSpPr>
                <p:cNvPr id="15" name="Rectangle 14"/>
                <p:cNvSpPr/>
                <p:nvPr/>
              </p:nvSpPr>
              <p:spPr>
                <a:xfrm>
                  <a:off x="3352188" y="402925"/>
                  <a:ext cx="1829358" cy="3809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b="1" dirty="0" smtClean="0">
                      <a:solidFill>
                        <a:schemeClr val="tx1"/>
                      </a:solidFill>
                    </a:rPr>
                    <a:t>Training Data</a:t>
                  </a:r>
                  <a:endParaRPr lang="en-US" b="1" dirty="0">
                    <a:solidFill>
                      <a:schemeClr val="tx1"/>
                    </a:solidFill>
                  </a:endParaRPr>
                </a:p>
              </p:txBody>
            </p:sp>
            <p:sp>
              <p:nvSpPr>
                <p:cNvPr id="16" name="Rectangle 15"/>
                <p:cNvSpPr/>
                <p:nvPr/>
              </p:nvSpPr>
              <p:spPr>
                <a:xfrm>
                  <a:off x="2665975" y="1273092"/>
                  <a:ext cx="3201784" cy="458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b="1" dirty="0" smtClean="0">
                      <a:solidFill>
                        <a:schemeClr val="tx1"/>
                      </a:solidFill>
                    </a:rPr>
                    <a:t>Discover Command Strings</a:t>
                  </a:r>
                </a:p>
              </p:txBody>
            </p:sp>
            <p:sp>
              <p:nvSpPr>
                <p:cNvPr id="17" name="Rectangle 16"/>
                <p:cNvSpPr/>
                <p:nvPr/>
              </p:nvSpPr>
              <p:spPr>
                <a:xfrm>
                  <a:off x="2677358" y="2580566"/>
                  <a:ext cx="3200158" cy="3913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b="1" dirty="0" smtClean="0">
                      <a:solidFill>
                        <a:schemeClr val="tx1"/>
                      </a:solidFill>
                    </a:rPr>
                    <a:t>Command String Comparator</a:t>
                  </a:r>
                </a:p>
              </p:txBody>
            </p:sp>
            <p:sp>
              <p:nvSpPr>
                <p:cNvPr id="18" name="Rectangle 17"/>
                <p:cNvSpPr/>
                <p:nvPr/>
              </p:nvSpPr>
              <p:spPr>
                <a:xfrm>
                  <a:off x="3352188" y="3505582"/>
                  <a:ext cx="1829358" cy="3809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b="1" dirty="0" smtClean="0">
                      <a:solidFill>
                        <a:schemeClr val="tx1"/>
                      </a:solidFill>
                    </a:rPr>
                    <a:t>Score Generator</a:t>
                  </a:r>
                </a:p>
              </p:txBody>
            </p:sp>
            <p:sp>
              <p:nvSpPr>
                <p:cNvPr id="19" name="Rectangle 18"/>
                <p:cNvSpPr/>
                <p:nvPr/>
              </p:nvSpPr>
              <p:spPr>
                <a:xfrm>
                  <a:off x="2329373" y="4353513"/>
                  <a:ext cx="3886371" cy="3053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b="1" dirty="0" smtClean="0">
                      <a:solidFill>
                        <a:schemeClr val="tx1"/>
                      </a:solidFill>
                    </a:rPr>
                    <a:t>Valid or Masquerade Block</a:t>
                  </a:r>
                  <a:endParaRPr lang="en-US" b="1" dirty="0">
                    <a:solidFill>
                      <a:schemeClr val="tx1"/>
                    </a:solidFill>
                  </a:endParaRPr>
                </a:p>
              </p:txBody>
            </p:sp>
            <p:sp>
              <p:nvSpPr>
                <p:cNvPr id="20" name="Down Arrow 19"/>
                <p:cNvSpPr/>
                <p:nvPr/>
              </p:nvSpPr>
              <p:spPr>
                <a:xfrm>
                  <a:off x="4179871" y="718675"/>
                  <a:ext cx="152853" cy="53366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a:p>
              </p:txBody>
            </p:sp>
            <p:sp>
              <p:nvSpPr>
                <p:cNvPr id="21" name="Down Arrow 20"/>
                <p:cNvSpPr/>
                <p:nvPr/>
              </p:nvSpPr>
              <p:spPr>
                <a:xfrm>
                  <a:off x="4191254" y="1731153"/>
                  <a:ext cx="152853" cy="82273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a:p>
              </p:txBody>
            </p:sp>
            <p:sp>
              <p:nvSpPr>
                <p:cNvPr id="22" name="Down Arrow 21"/>
                <p:cNvSpPr/>
                <p:nvPr/>
              </p:nvSpPr>
              <p:spPr>
                <a:xfrm>
                  <a:off x="4191254" y="2971919"/>
                  <a:ext cx="152853" cy="53366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a:p>
              </p:txBody>
            </p:sp>
            <p:sp>
              <p:nvSpPr>
                <p:cNvPr id="23" name="Down Arrow 22"/>
                <p:cNvSpPr/>
                <p:nvPr/>
              </p:nvSpPr>
              <p:spPr>
                <a:xfrm>
                  <a:off x="4191254" y="3886559"/>
                  <a:ext cx="152853" cy="53218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a:p>
              </p:txBody>
            </p:sp>
          </p:grpSp>
          <p:sp>
            <p:nvSpPr>
              <p:cNvPr id="14344" name="AutoShape 2"/>
              <p:cNvSpPr>
                <a:spLocks noChangeArrowheads="1"/>
              </p:cNvSpPr>
              <p:nvPr/>
            </p:nvSpPr>
            <p:spPr bwMode="auto">
              <a:xfrm>
                <a:off x="533400" y="2438400"/>
                <a:ext cx="2133600" cy="685800"/>
              </a:xfrm>
              <a:prstGeom prst="flowChartDocument">
                <a:avLst/>
              </a:prstGeom>
              <a:noFill/>
              <a:ln w="25400">
                <a:solidFill>
                  <a:srgbClr val="000000"/>
                </a:solidFill>
                <a:miter lim="800000"/>
                <a:headEnd/>
                <a:tailEnd/>
              </a:ln>
            </p:spPr>
            <p:txBody>
              <a:bodyPr/>
              <a:lstStyle/>
              <a:p>
                <a:pPr algn="ctr">
                  <a:spcAft>
                    <a:spcPts val="1000"/>
                  </a:spcAft>
                </a:pPr>
                <a:r>
                  <a:rPr lang="en-US" b="1">
                    <a:latin typeface="Calibri" pitchFamily="34" charset="0"/>
                  </a:rPr>
                  <a:t>Set of Command    Strings</a:t>
                </a:r>
              </a:p>
            </p:txBody>
          </p:sp>
          <p:sp>
            <p:nvSpPr>
              <p:cNvPr id="14345" name="AutoShape 3"/>
              <p:cNvSpPr>
                <a:spLocks noChangeArrowheads="1"/>
              </p:cNvSpPr>
              <p:nvPr/>
            </p:nvSpPr>
            <p:spPr bwMode="auto">
              <a:xfrm>
                <a:off x="6542314" y="2438398"/>
                <a:ext cx="2057400" cy="664030"/>
              </a:xfrm>
              <a:prstGeom prst="flowChartDocument">
                <a:avLst/>
              </a:prstGeom>
              <a:noFill/>
              <a:ln w="25400">
                <a:solidFill>
                  <a:srgbClr val="000000"/>
                </a:solidFill>
                <a:miter lim="800000"/>
                <a:headEnd/>
                <a:tailEnd/>
              </a:ln>
            </p:spPr>
            <p:txBody>
              <a:bodyPr/>
              <a:lstStyle/>
              <a:p>
                <a:pPr>
                  <a:spcAft>
                    <a:spcPts val="1000"/>
                  </a:spcAft>
                </a:pPr>
                <a:r>
                  <a:rPr lang="en-US" b="1">
                    <a:latin typeface="Calibri" pitchFamily="34" charset="0"/>
                  </a:rPr>
                  <a:t> Testing Data blocks</a:t>
                </a:r>
              </a:p>
              <a:p>
                <a:endParaRPr lang="en-US"/>
              </a:p>
            </p:txBody>
          </p:sp>
          <p:cxnSp>
            <p:nvCxnSpPr>
              <p:cNvPr id="11" name="Straight Arrow Connector 10"/>
              <p:cNvCxnSpPr>
                <a:stCxn id="14344" idx="3"/>
                <a:endCxn id="17" idx="1"/>
              </p:cNvCxnSpPr>
              <p:nvPr/>
            </p:nvCxnSpPr>
            <p:spPr>
              <a:xfrm flipV="1">
                <a:off x="2666827" y="2776243"/>
                <a:ext cx="352079" cy="4448"/>
              </a:xfrm>
              <a:prstGeom prst="straightConnector1">
                <a:avLst/>
              </a:prstGeom>
              <a:ln w="254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4345" idx="1"/>
                <a:endCxn id="17" idx="3"/>
              </p:cNvCxnSpPr>
              <p:nvPr/>
            </p:nvCxnSpPr>
            <p:spPr>
              <a:xfrm rot="10800000" flipV="1">
                <a:off x="6256713" y="2770313"/>
                <a:ext cx="286270" cy="5930"/>
              </a:xfrm>
              <a:prstGeom prst="straightConnector1">
                <a:avLst/>
              </a:prstGeom>
              <a:ln w="254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152400"/>
                <a:ext cx="8686800" cy="190488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a:p>
            </p:txBody>
          </p:sp>
          <p:sp>
            <p:nvSpPr>
              <p:cNvPr id="14" name="Rectangle 13"/>
              <p:cNvSpPr/>
              <p:nvPr/>
            </p:nvSpPr>
            <p:spPr>
              <a:xfrm>
                <a:off x="228600" y="2350795"/>
                <a:ext cx="8686800" cy="252600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a:p>
            </p:txBody>
          </p:sp>
        </p:grpSp>
        <p:sp>
          <p:nvSpPr>
            <p:cNvPr id="6" name="Rectangle 5"/>
            <p:cNvSpPr/>
            <p:nvPr/>
          </p:nvSpPr>
          <p:spPr>
            <a:xfrm>
              <a:off x="7238914" y="4190450"/>
              <a:ext cx="1600806" cy="610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chemeClr val="tx1"/>
                  </a:solidFill>
                </a:rPr>
                <a:t>Testing Phase</a:t>
              </a:r>
              <a:endParaRPr lang="en-US" dirty="0">
                <a:solidFill>
                  <a:schemeClr val="tx1"/>
                </a:solidFill>
              </a:endParaRPr>
            </a:p>
          </p:txBody>
        </p:sp>
        <p:sp>
          <p:nvSpPr>
            <p:cNvPr id="7" name="Rectangle 6"/>
            <p:cNvSpPr/>
            <p:nvPr/>
          </p:nvSpPr>
          <p:spPr>
            <a:xfrm>
              <a:off x="7314594" y="1448015"/>
              <a:ext cx="1600806" cy="609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chemeClr val="tx1"/>
                  </a:solidFill>
                </a:rPr>
                <a:t>Training Phase</a:t>
              </a:r>
              <a:endParaRPr lang="en-US" dirty="0">
                <a:solidFill>
                  <a:schemeClr val="tx1"/>
                </a:solidFill>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2501</TotalTime>
  <Words>826</Words>
  <Application>Microsoft Office PowerPoint</Application>
  <PresentationFormat>On-screen Show (4:3)</PresentationFormat>
  <Paragraphs>132</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Similarity Measures/Metrics</vt:lpstr>
      <vt:lpstr>Semantic Relatedness</vt:lpstr>
      <vt:lpstr>Semantic Similarity</vt:lpstr>
      <vt:lpstr>Various Similarity Measures</vt:lpstr>
      <vt:lpstr> Pearson Correlation Coefficient (PCC) </vt:lpstr>
      <vt:lpstr>Cont’d</vt:lpstr>
      <vt:lpstr>Problem1 Masquerade user detection </vt:lpstr>
      <vt:lpstr> Masquerade User Detection </vt:lpstr>
      <vt:lpstr>Proposed Approach</vt:lpstr>
      <vt:lpstr>Data Set</vt:lpstr>
      <vt:lpstr>Training Phase </vt:lpstr>
      <vt:lpstr>Algorithm</vt:lpstr>
      <vt:lpstr>Illustration(Training Phase)</vt:lpstr>
      <vt:lpstr>Slide 14</vt:lpstr>
      <vt:lpstr>Slide 15</vt:lpstr>
      <vt:lpstr>The table illustrates how combination of C2 and C12 generates new command C16</vt:lpstr>
      <vt:lpstr>Possible command strings</vt:lpstr>
      <vt:lpstr>Testing Phase</vt:lpstr>
      <vt:lpstr>Experimental Analysis(1) </vt:lpstr>
      <vt:lpstr>Experimental Results</vt:lpstr>
      <vt:lpstr>Slide 21</vt:lpstr>
      <vt:lpstr>Experimental Results(2)</vt:lpstr>
      <vt:lpstr>Selected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Empirical Study of  Pearson Correlation Coefficient  as Similarity Measure</dc:title>
  <dc:creator>R N Singh</dc:creator>
  <cp:lastModifiedBy>lnmiit</cp:lastModifiedBy>
  <cp:revision>294</cp:revision>
  <dcterms:created xsi:type="dcterms:W3CDTF">2012-03-25T14:53:10Z</dcterms:created>
  <dcterms:modified xsi:type="dcterms:W3CDTF">2018-08-09T17:33:20Z</dcterms:modified>
</cp:coreProperties>
</file>