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339" r:id="rId2"/>
    <p:sldId id="340" r:id="rId3"/>
    <p:sldId id="341" r:id="rId4"/>
    <p:sldId id="261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268" r:id="rId17"/>
    <p:sldId id="270" r:id="rId18"/>
    <p:sldId id="33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E95F5A8-5120-4DD8-B327-3BC96545C3FA}" type="datetimeFigureOut">
              <a:rPr lang="en-US"/>
              <a:pPr>
                <a:defRPr/>
              </a:pPr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5F0A0A1-321F-44FF-A9B4-20A11A861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F816C-F005-483C-A8B2-09325A544527}" type="datetimeFigureOut">
              <a:rPr lang="en-US"/>
              <a:pPr>
                <a:defRPr/>
              </a:pPr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AD461-69C5-429D-A476-B4DF0F641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9892F-6C03-438A-94EC-6A13FA5B32F5}" type="datetimeFigureOut">
              <a:rPr lang="en-US"/>
              <a:pPr>
                <a:defRPr/>
              </a:pPr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22511-D9F6-404C-964F-707F8F242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7B5CD-8974-457B-AF4F-5970A6139EDD}" type="datetimeFigureOut">
              <a:rPr lang="en-US"/>
              <a:pPr>
                <a:defRPr/>
              </a:pPr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3473-4E13-466F-8C4C-8E7472108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20E86-EF15-4203-BC2F-CA86EFDE5979}" type="datetimeFigureOut">
              <a:rPr lang="en-US"/>
              <a:pPr>
                <a:defRPr/>
              </a:pPr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CEE67-E362-4F88-A32E-185C6DBE5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2BCDE-3745-408F-9BA5-71C3D2433E38}" type="datetimeFigureOut">
              <a:rPr lang="en-US"/>
              <a:pPr>
                <a:defRPr/>
              </a:pPr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40EB6-BEDD-4C88-B50A-E0BB31A26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B4AAD-C0E2-40D5-B03E-B6290D0EC5CD}" type="datetimeFigureOut">
              <a:rPr lang="en-US"/>
              <a:pPr>
                <a:defRPr/>
              </a:pPr>
              <a:t>8/9/2018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682ED-354E-48B1-AA91-B05FC60A2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F108-0601-497A-8B46-E3FDDA202C02}" type="datetimeFigureOut">
              <a:rPr lang="en-US"/>
              <a:pPr>
                <a:defRPr/>
              </a:pPr>
              <a:t>8/9/2018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1A978-DD51-47CF-9368-25A6005AB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6599E-A2A5-4A4E-99A1-D01C0D390C65}" type="datetimeFigureOut">
              <a:rPr lang="en-US"/>
              <a:pPr>
                <a:defRPr/>
              </a:pPr>
              <a:t>8/9/2018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D2BF3-991E-43DA-980B-6B58B846D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9A3A6-3080-4CC0-AC8E-16226CB57756}" type="datetimeFigureOut">
              <a:rPr lang="en-US"/>
              <a:pPr>
                <a:defRPr/>
              </a:pPr>
              <a:t>8/9/2018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CBFD4-CBE8-4A76-994A-3D7FDC8C7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ABD9F-0EC1-4884-AD8D-49BF1FBBDB11}" type="datetimeFigureOut">
              <a:rPr lang="en-US"/>
              <a:pPr>
                <a:defRPr/>
              </a:pPr>
              <a:t>8/9/2018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4675-AF7D-49AD-85D0-5FD1AA497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CB324-7AC9-4CFC-A1D6-87E79D6DFE53}" type="datetimeFigureOut">
              <a:rPr lang="en-US"/>
              <a:pPr>
                <a:defRPr/>
              </a:pPr>
              <a:t>8/9/2018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59184-4F51-4490-AC9D-E761D76F2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5FF2409-90AD-46AF-8A37-0E10685E9EB9}" type="datetimeFigureOut">
              <a:rPr lang="en-US"/>
              <a:pPr>
                <a:defRPr/>
              </a:pPr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523C43D-000F-4AAA-8FF7-AD00780A9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Similarity Measures/Metrics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 b="1" dirty="0" smtClean="0"/>
              <a:t>3. JACCARD COEFICIENT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 err="1" smtClean="0"/>
              <a:t>Jaccard</a:t>
            </a:r>
            <a:r>
              <a:rPr lang="en-US" sz="2800" dirty="0" smtClean="0"/>
              <a:t> coefficient measures similarity as the intersection divided by the union of the objects. For text document, the </a:t>
            </a:r>
            <a:r>
              <a:rPr lang="en-US" sz="2800" dirty="0" err="1" smtClean="0"/>
              <a:t>Jaccard</a:t>
            </a:r>
            <a:r>
              <a:rPr lang="en-US" sz="2800" dirty="0" smtClean="0"/>
              <a:t> coefficient compares the sum weight of shared terms to the sum weight of terms that are present in either of the two documents but are not the shared terms. </a:t>
            </a:r>
          </a:p>
          <a:p>
            <a:pPr algn="just"/>
            <a:endParaRPr lang="en-US" sz="2800" dirty="0" smtClean="0"/>
          </a:p>
          <a:p>
            <a:endParaRPr 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68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4572000"/>
            <a:ext cx="62484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Jaccard</a:t>
            </a:r>
            <a:r>
              <a:rPr lang="en-US" dirty="0" smtClean="0"/>
              <a:t> coefficient is a similarity measure and ranges between 0 and 1. </a:t>
            </a:r>
          </a:p>
          <a:p>
            <a:pPr algn="just"/>
            <a:r>
              <a:rPr lang="en-US" dirty="0" smtClean="0"/>
              <a:t>It is 1 when  and 0 when  and are disjoint, where 1 means the two objects are the same and 0 means they are completely different. </a:t>
            </a:r>
          </a:p>
          <a:p>
            <a:pPr algn="just"/>
            <a:endParaRPr lang="en-US" dirty="0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4648200"/>
            <a:ext cx="5105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there be two documents</a:t>
            </a:r>
          </a:p>
          <a:p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2286000"/>
            <a:ext cx="4267200" cy="380999"/>
          </a:xfrm>
          <a:prstGeom prst="rect">
            <a:avLst/>
          </a:prstGeom>
          <a:noFill/>
        </p:spPr>
      </p:pic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2867211"/>
            <a:ext cx="4267200" cy="317949"/>
          </a:xfrm>
          <a:prstGeom prst="rect">
            <a:avLst/>
          </a:prstGeom>
          <a:noFill/>
        </p:spPr>
      </p:pic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81200" y="3505200"/>
            <a:ext cx="4572000" cy="228600"/>
          </a:xfrm>
          <a:prstGeom prst="rect">
            <a:avLst/>
          </a:prstGeom>
          <a:noFill/>
        </p:spPr>
      </p:pic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81200" y="4038600"/>
            <a:ext cx="6553200" cy="457200"/>
          </a:xfrm>
          <a:prstGeom prst="rect">
            <a:avLst/>
          </a:prstGeom>
          <a:noFill/>
        </p:spPr>
      </p:pic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81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5073857"/>
            <a:ext cx="3962400" cy="4696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 b="1" dirty="0" smtClean="0"/>
              <a:t>4. F-SCORE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algn="just"/>
            <a:r>
              <a:rPr lang="en-US" sz="2800" dirty="0" smtClean="0"/>
              <a:t>In statistics, the F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score (also F-score or F-measure) is a measure of a test's accuracy. It considers both the </a:t>
            </a:r>
            <a:r>
              <a:rPr lang="en-US" sz="2800" b="1" dirty="0" smtClean="0"/>
              <a:t>precision </a:t>
            </a:r>
            <a:r>
              <a:rPr lang="en-US" sz="2800" dirty="0" smtClean="0"/>
              <a:t>(</a:t>
            </a:r>
            <a:r>
              <a:rPr lang="en-US" sz="2800" b="1" i="1" dirty="0" smtClean="0"/>
              <a:t>p</a:t>
            </a:r>
            <a:r>
              <a:rPr lang="en-US" sz="2800" dirty="0" smtClean="0"/>
              <a:t>) and the </a:t>
            </a:r>
            <a:r>
              <a:rPr lang="en-US" sz="2800" b="1" dirty="0" smtClean="0"/>
              <a:t>recall (</a:t>
            </a:r>
            <a:r>
              <a:rPr lang="en-US" sz="2800" b="1" i="1" dirty="0" smtClean="0"/>
              <a:t>r</a:t>
            </a:r>
            <a:r>
              <a:rPr lang="en-US" sz="2800" dirty="0" smtClean="0"/>
              <a:t>) of the test to compute the score: 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b="1" i="1" dirty="0" smtClean="0"/>
              <a:t>p</a:t>
            </a:r>
            <a:r>
              <a:rPr lang="en-US" sz="2800" dirty="0" smtClean="0"/>
              <a:t> is the number of correct results divided by the number of all returned results and </a:t>
            </a:r>
            <a:r>
              <a:rPr lang="en-US" sz="2800" b="1" i="1" dirty="0" smtClean="0"/>
              <a:t>r</a:t>
            </a:r>
            <a:r>
              <a:rPr lang="en-US" sz="2800" b="1" dirty="0" smtClean="0"/>
              <a:t> </a:t>
            </a:r>
            <a:r>
              <a:rPr lang="en-US" sz="2800" dirty="0" smtClean="0"/>
              <a:t>is the number of correct results divided by the number of results that should have been returned. </a:t>
            </a:r>
            <a:endParaRPr lang="en-US" sz="2800" dirty="0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3505200"/>
            <a:ext cx="4800600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8229600" cy="2746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5668963"/>
          </a:xfrm>
        </p:spPr>
        <p:txBody>
          <a:bodyPr/>
          <a:lstStyle/>
          <a:p>
            <a:pPr algn="just"/>
            <a:r>
              <a:rPr lang="en-US" sz="2800" dirty="0" smtClean="0"/>
              <a:t>In various Information Retrieval and other text document mining applications the Precision and Recall has been defined as follows:</a:t>
            </a:r>
          </a:p>
          <a:p>
            <a:pPr>
              <a:buNone/>
            </a:pPr>
            <a:r>
              <a:rPr lang="en-US" sz="2800" b="1" dirty="0" smtClean="0"/>
              <a:t>Precision</a:t>
            </a:r>
          </a:p>
          <a:p>
            <a:pPr algn="just"/>
            <a:r>
              <a:rPr lang="en-US" sz="2800" dirty="0" smtClean="0"/>
              <a:t>Precision is the fraction of the documents retrieved that are relevant to the user's information need.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sz="2800" b="1" dirty="0" smtClean="0"/>
              <a:t>Recall</a:t>
            </a:r>
          </a:p>
          <a:p>
            <a:pPr algn="just"/>
            <a:r>
              <a:rPr lang="en-US" sz="2800" dirty="0" smtClean="0"/>
              <a:t>Recall is the fraction of the documents that are relevant to the query that are successfully retrieved.</a:t>
            </a:r>
          </a:p>
          <a:p>
            <a:pPr algn="just"/>
            <a:endParaRPr lang="en-US" sz="2800" dirty="0" smtClean="0"/>
          </a:p>
          <a:p>
            <a:endParaRPr lang="en-US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3352800"/>
            <a:ext cx="5486400" cy="609600"/>
          </a:xfrm>
          <a:prstGeom prst="rect">
            <a:avLst/>
          </a:prstGeom>
          <a:noFill/>
        </p:spPr>
      </p:pic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5867400"/>
            <a:ext cx="5791200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54563"/>
          </a:xfrm>
        </p:spPr>
        <p:txBody>
          <a:bodyPr/>
          <a:lstStyle/>
          <a:p>
            <a:pPr algn="just"/>
            <a:r>
              <a:rPr lang="en-US" sz="2800" dirty="0" smtClean="0"/>
              <a:t>Let us assume that there are 60 relevant documents for a particular keyword ‘w’. </a:t>
            </a:r>
          </a:p>
          <a:p>
            <a:pPr algn="just"/>
            <a:r>
              <a:rPr lang="en-US" sz="2800" dirty="0" smtClean="0"/>
              <a:t>Let’s also assume that given the keyword ‘w’, an information retrieval system returns 30 documents in total out of which 20 are relevant. </a:t>
            </a:r>
          </a:p>
          <a:p>
            <a:pPr algn="just"/>
            <a:r>
              <a:rPr lang="en-US" sz="2800" dirty="0" smtClean="0"/>
              <a:t>Then the precision and recall in this case are 20/30=66.67% and 20/60=33.33% respectively and the </a:t>
            </a:r>
          </a:p>
          <a:p>
            <a:pPr algn="just">
              <a:buNone/>
            </a:pPr>
            <a:r>
              <a:rPr lang="en-US" sz="2800" dirty="0" smtClean="0"/>
              <a:t>     F-measure is 4/9.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b="1" smtClean="0">
                <a:cs typeface="Times New Roman" pitchFamily="18" charset="0"/>
              </a:rPr>
              <a:t/>
            </a:r>
            <a:br>
              <a:rPr lang="en-US" sz="3200" b="1" smtClean="0">
                <a:cs typeface="Times New Roman" pitchFamily="18" charset="0"/>
              </a:rPr>
            </a:br>
            <a:r>
              <a:rPr lang="en-US" sz="3200" b="1" smtClean="0">
                <a:cs typeface="Times New Roman" pitchFamily="18" charset="0"/>
              </a:rPr>
              <a:t>Pearson Correlation Coefficient</a:t>
            </a:r>
            <a:br>
              <a:rPr lang="en-US" sz="3200" b="1" smtClean="0">
                <a:cs typeface="Times New Roman" pitchFamily="18" charset="0"/>
              </a:rPr>
            </a:br>
            <a:endParaRPr 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j-lt"/>
                <a:ea typeface="Times New Roman"/>
              </a:rPr>
              <a:t>In statistics, Pearson correlation(or Pearson correlation coefficient) refers to the measure of the linear dependence between two variables 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j-lt"/>
              </a:rPr>
              <a:t>this metric measures how highly correlated are two variables and is measured from -1 to +1.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j-lt"/>
                <a:ea typeface="Times New Roman"/>
              </a:rPr>
              <a:t>The closer the coefficient is to 1 or -1, the more closely they are related. If the coefficient is close to zero, it means that there is no relationship between the two distance variables. 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b="1" smtClean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If sample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k</a:t>
            </a:r>
            <a:r>
              <a:rPr lang="en-US" sz="2800" dirty="0" smtClean="0"/>
              <a:t> has n measurements, or features, it can be written as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k</a:t>
            </a:r>
            <a:r>
              <a:rPr lang="en-US" sz="2800" dirty="0" smtClean="0"/>
              <a:t>{x</a:t>
            </a:r>
            <a:r>
              <a:rPr lang="en-US" sz="2800" baseline="-25000" dirty="0" smtClean="0"/>
              <a:t>1k</a:t>
            </a:r>
            <a:r>
              <a:rPr lang="en-US" sz="2800" dirty="0" smtClean="0"/>
              <a:t>, x</a:t>
            </a:r>
            <a:r>
              <a:rPr lang="en-US" sz="2800" baseline="-25000" dirty="0" smtClean="0"/>
              <a:t>2k</a:t>
            </a:r>
            <a:r>
              <a:rPr lang="en-US" sz="2800" dirty="0" smtClean="0"/>
              <a:t>,…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nk</a:t>
            </a:r>
            <a:r>
              <a:rPr lang="en-US" sz="2800" dirty="0" smtClean="0"/>
              <a:t>}.  The above formula to calculate </a:t>
            </a:r>
            <a:r>
              <a:rPr lang="en-US" sz="2800" i="1" dirty="0" smtClean="0"/>
              <a:t>r</a:t>
            </a:r>
            <a:r>
              <a:rPr lang="en-US" sz="2800" dirty="0" smtClean="0"/>
              <a:t> can be written as follows</a:t>
            </a:r>
            <a:r>
              <a:rPr lang="en-US" dirty="0" smtClean="0"/>
              <a:t>. </a:t>
            </a:r>
          </a:p>
          <a:p>
            <a:pPr marL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latin typeface="Times New Roman"/>
              <a:ea typeface="Calibri"/>
            </a:endParaRPr>
          </a:p>
          <a:p>
            <a:pPr marL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/>
                <a:ea typeface="Calibri"/>
              </a:rPr>
              <a:t> </a:t>
            </a:r>
            <a:endParaRPr lang="en-US" sz="3600" dirty="0" smtClean="0">
              <a:latin typeface="Times New Roman"/>
              <a:ea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19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886200"/>
            <a:ext cx="5638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 smtClean="0"/>
              <a:t>Assignment#3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query1. Anna </a:t>
            </a:r>
            <a:r>
              <a:rPr lang="en-US" dirty="0" err="1" smtClean="0"/>
              <a:t>hazare</a:t>
            </a:r>
            <a:r>
              <a:rPr lang="en-US" dirty="0" smtClean="0"/>
              <a:t> anti Land Acquisition Bill</a:t>
            </a:r>
          </a:p>
          <a:p>
            <a:pPr>
              <a:buNone/>
            </a:pPr>
            <a:r>
              <a:rPr lang="en-US" dirty="0" smtClean="0"/>
              <a:t>query2. Stock market mutual fund</a:t>
            </a:r>
          </a:p>
          <a:p>
            <a:pPr>
              <a:buNone/>
            </a:pPr>
            <a:r>
              <a:rPr lang="en-US" dirty="0" smtClean="0"/>
              <a:t>query3. Britney spear music mp3</a:t>
            </a:r>
          </a:p>
          <a:p>
            <a:pPr>
              <a:buNone/>
            </a:pPr>
            <a:r>
              <a:rPr lang="en-US" dirty="0" smtClean="0"/>
              <a:t>query4. </a:t>
            </a:r>
            <a:r>
              <a:rPr lang="en-US" dirty="0" err="1" smtClean="0"/>
              <a:t>Khap</a:t>
            </a:r>
            <a:r>
              <a:rPr lang="en-US" dirty="0" smtClean="0"/>
              <a:t> </a:t>
            </a:r>
            <a:r>
              <a:rPr lang="en-US" dirty="0" err="1" smtClean="0"/>
              <a:t>panchayat</a:t>
            </a:r>
            <a:r>
              <a:rPr lang="en-US" dirty="0" smtClean="0"/>
              <a:t> </a:t>
            </a:r>
            <a:r>
              <a:rPr lang="en-US" dirty="0" err="1" smtClean="0"/>
              <a:t>honour</a:t>
            </a:r>
            <a:r>
              <a:rPr lang="en-US" dirty="0" smtClean="0"/>
              <a:t> killing</a:t>
            </a:r>
          </a:p>
          <a:p>
            <a:pPr>
              <a:buNone/>
            </a:pPr>
            <a:r>
              <a:rPr lang="en-US" dirty="0" smtClean="0"/>
              <a:t>Query5. </a:t>
            </a:r>
            <a:r>
              <a:rPr lang="en-US" dirty="0" err="1" smtClean="0"/>
              <a:t>Sql</a:t>
            </a:r>
            <a:r>
              <a:rPr lang="en-US" dirty="0" smtClean="0"/>
              <a:t> server </a:t>
            </a:r>
            <a:r>
              <a:rPr lang="en-US" dirty="0" err="1" smtClean="0"/>
              <a:t>dbms</a:t>
            </a:r>
            <a:r>
              <a:rPr lang="en-US" dirty="0" smtClean="0"/>
              <a:t> database</a:t>
            </a:r>
          </a:p>
          <a:p>
            <a:pPr marL="60325" indent="-60325" algn="just">
              <a:buNone/>
            </a:pPr>
            <a:r>
              <a:rPr lang="en-US" sz="2800" dirty="0" smtClean="0"/>
              <a:t>For the above queries fetch the top </a:t>
            </a:r>
            <a:r>
              <a:rPr lang="en-US" sz="2800" dirty="0" smtClean="0"/>
              <a:t>100 </a:t>
            </a:r>
            <a:r>
              <a:rPr lang="en-US" sz="2800" dirty="0" smtClean="0"/>
              <a:t>documents retrieved from the Google. </a:t>
            </a:r>
          </a:p>
          <a:p>
            <a:pPr marL="60325" indent="-60325" algn="just">
              <a:buNone/>
            </a:pPr>
            <a:r>
              <a:rPr lang="en-US" sz="2800" dirty="0" smtClean="0"/>
              <a:t>Calculate the various similarity measures and analyze the relevancy of a particular measure.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b="1" smtClean="0"/>
              <a:t>Semantic Relatedness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Semantic relatedness indicates degree to which words are associated via any type (such as synonymy, Antonym, hyponymy, </a:t>
            </a:r>
            <a:r>
              <a:rPr lang="en-US" sz="2800" dirty="0" err="1" smtClean="0"/>
              <a:t>hypernymy</a:t>
            </a:r>
            <a:r>
              <a:rPr lang="en-US" sz="2800" dirty="0" smtClean="0"/>
              <a:t> and other types) of semantic relationships. </a:t>
            </a:r>
          </a:p>
          <a:p>
            <a:pPr algn="just" eaLnBrk="1" hangingPunct="1"/>
            <a:r>
              <a:rPr lang="en-US" sz="2800" dirty="0" smtClean="0"/>
              <a:t>Semantic similarity is a special case of relatedness and takes into consideration only hyponymy/</a:t>
            </a:r>
            <a:r>
              <a:rPr lang="en-US" sz="2800" dirty="0" err="1" smtClean="0"/>
              <a:t>hypernymy</a:t>
            </a:r>
            <a:r>
              <a:rPr lang="en-US" sz="2800" dirty="0" smtClean="0"/>
              <a:t> relations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b="1" dirty="0" smtClean="0"/>
              <a:t>Semantic Similarity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800" smtClean="0"/>
              <a:t>Semantic similarity is a concept where a set of documents or terms within term lists are assigned a metric based on the likeness of their meaning / semantic content. </a:t>
            </a:r>
          </a:p>
          <a:p>
            <a:pPr algn="just" eaLnBrk="1" hangingPunct="1"/>
            <a:r>
              <a:rPr lang="en-US" sz="2800" smtClean="0"/>
              <a:t>Many automatic measures of semantic similarity/relatedness, is usually a number between -1 and 1, or between 0 and 1. 1 signifies extremely high similarity/relatedness, and 0 signifies little-to-none.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b="1" smtClean="0"/>
              <a:t>Various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latin typeface="+mj-lt"/>
                <a:ea typeface="Times New Roman"/>
              </a:rPr>
              <a:t>Similarities (distances) are a set of rules that serve as criteria for grouping or separating objects. </a:t>
            </a:r>
            <a:br>
              <a:rPr lang="en-US" sz="2800" dirty="0" smtClean="0">
                <a:latin typeface="+mj-lt"/>
                <a:ea typeface="Times New Roman"/>
              </a:rPr>
            </a:br>
            <a:endParaRPr lang="en-US" sz="2800" dirty="0" smtClean="0">
              <a:latin typeface="+mj-lt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Euclidean Distance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Cosine Similarity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err="1" smtClean="0"/>
              <a:t>Jaccard</a:t>
            </a:r>
            <a:r>
              <a:rPr lang="en-US" sz="2800" dirty="0" smtClean="0"/>
              <a:t> Coefficient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F-SCORE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Pearson Correlation Coefficient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 b="1" dirty="0" smtClean="0"/>
              <a:t>1. EUCLIDEAN DISTANCE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 algn="just"/>
            <a:r>
              <a:rPr lang="en-US" sz="2800" dirty="0" smtClean="0"/>
              <a:t>It is the ordinary distance between two points and can be easily measured with a ruler in two or three dimensional space. Euclidean distance is widely used in clustering, dimensionality reduction and other data mining problems, including text clustering.</a:t>
            </a:r>
          </a:p>
          <a:p>
            <a:pPr algn="just"/>
            <a:r>
              <a:rPr lang="en-US" sz="2800" dirty="0" smtClean="0"/>
              <a:t>This is probably the most commonly chosen type of distance. It is given by</a:t>
            </a:r>
          </a:p>
          <a:p>
            <a:pPr algn="just"/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                         </a:t>
            </a:r>
          </a:p>
          <a:p>
            <a:pPr algn="just"/>
            <a:endParaRPr lang="en-US" sz="2800" dirty="0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5029200"/>
            <a:ext cx="49530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sz="2800" dirty="0" smtClean="0"/>
              <a:t>Between two document vectors   and , the Euclidean distance is defined as: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3429000"/>
            <a:ext cx="4724400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b="1" dirty="0" smtClean="0"/>
              <a:t>COSINE SIMILARITY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638800"/>
          </a:xfrm>
        </p:spPr>
        <p:txBody>
          <a:bodyPr/>
          <a:lstStyle/>
          <a:p>
            <a:pPr algn="just"/>
            <a:r>
              <a:rPr lang="en-US" sz="2800" dirty="0" smtClean="0"/>
              <a:t>Cosine Similarity measures the cosine of the angle between two vectors.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When documents are represented as vectors, the similarity of two documents corresponds to the correlation between the vectors.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Cosine similarity is one of the most popular similarity measure applied to text documents, such as in numerous Information Retrieval applications, Natural Language Processing and Clustering 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2438400" y="1600201"/>
            <a:ext cx="3733800" cy="2514599"/>
            <a:chOff x="2895600" y="838994"/>
            <a:chExt cx="4114800" cy="3275806"/>
          </a:xfrm>
        </p:grpSpPr>
        <p:grpSp>
          <p:nvGrpSpPr>
            <p:cNvPr id="5" name="Group 4"/>
            <p:cNvGrpSpPr/>
            <p:nvPr/>
          </p:nvGrpSpPr>
          <p:grpSpPr>
            <a:xfrm>
              <a:off x="2895600" y="838994"/>
              <a:ext cx="4114800" cy="3275806"/>
              <a:chOff x="3048000" y="838994"/>
              <a:chExt cx="4114800" cy="327580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048000" y="838994"/>
                <a:ext cx="4114800" cy="3275806"/>
                <a:chOff x="3048000" y="838994"/>
                <a:chExt cx="4114800" cy="3275806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038600" y="3200400"/>
                  <a:ext cx="31242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rot="5400000" flipH="1" flipV="1">
                  <a:off x="2857500" y="2019300"/>
                  <a:ext cx="23622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rot="10800000" flipV="1">
                  <a:off x="3048000" y="3200400"/>
                  <a:ext cx="990600" cy="9144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/>
              <p:nvPr/>
            </p:nvCxnSpPr>
            <p:spPr>
              <a:xfrm rot="5400000" flipH="1" flipV="1">
                <a:off x="3390900" y="1562100"/>
                <a:ext cx="2286000" cy="99060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4038600" y="1905000"/>
                <a:ext cx="2286000" cy="129540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4310743" y="2612571"/>
                <a:ext cx="283029" cy="283029"/>
              </a:xfrm>
              <a:custGeom>
                <a:avLst/>
                <a:gdLst>
                  <a:gd name="connsiteX0" fmla="*/ 0 w 283029"/>
                  <a:gd name="connsiteY0" fmla="*/ 0 h 283029"/>
                  <a:gd name="connsiteX1" fmla="*/ 239486 w 283029"/>
                  <a:gd name="connsiteY1" fmla="*/ 87086 h 283029"/>
                  <a:gd name="connsiteX2" fmla="*/ 261257 w 283029"/>
                  <a:gd name="connsiteY2" fmla="*/ 283029 h 283029"/>
                  <a:gd name="connsiteX3" fmla="*/ 261257 w 283029"/>
                  <a:gd name="connsiteY3" fmla="*/ 283029 h 28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029" h="283029">
                    <a:moveTo>
                      <a:pt x="0" y="0"/>
                    </a:moveTo>
                    <a:cubicBezTo>
                      <a:pt x="97971" y="19957"/>
                      <a:pt x="195943" y="39915"/>
                      <a:pt x="239486" y="87086"/>
                    </a:cubicBezTo>
                    <a:cubicBezTo>
                      <a:pt x="283029" y="134257"/>
                      <a:pt x="261257" y="283029"/>
                      <a:pt x="261257" y="283029"/>
                    </a:cubicBezTo>
                    <a:lnTo>
                      <a:pt x="261257" y="283029"/>
                    </a:lnTo>
                  </a:path>
                </a:pathLst>
              </a:cu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124200" y="3810000"/>
              <a:ext cx="457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59628" y="914400"/>
              <a:ext cx="457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3124200"/>
              <a:ext cx="457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8600" y="25146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aseline="-25000" dirty="0">
                  <a:solidFill>
                    <a:schemeClr val="tx1"/>
                  </a:solidFill>
                </a:rPr>
                <a:t>ѳ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80858" y="1055914"/>
              <a:ext cx="457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1894114"/>
              <a:ext cx="457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04800" y="4343400"/>
            <a:ext cx="861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Given two </a:t>
            </a:r>
            <a:r>
              <a:rPr lang="en-US" sz="2800" dirty="0">
                <a:latin typeface="+mn-lt"/>
              </a:rPr>
              <a:t>documents</a:t>
            </a:r>
            <a:r>
              <a:rPr lang="en-US" sz="2800" dirty="0"/>
              <a:t> the cosine similarity can be calculated by the formula given below </a:t>
            </a: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5410200"/>
            <a:ext cx="5791200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important property of the cosine similarity is its independence of document length.</a:t>
            </a:r>
          </a:p>
          <a:p>
            <a:r>
              <a:rPr lang="en-US" dirty="0" smtClean="0"/>
              <a:t>The cosine similarity is non-negative and bounded between [0, 1].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2667</TotalTime>
  <Words>801</Words>
  <Application>Microsoft Office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Similarity Measures/Metrics</vt:lpstr>
      <vt:lpstr>Semantic Relatedness</vt:lpstr>
      <vt:lpstr>Semantic Similarity</vt:lpstr>
      <vt:lpstr>Various Similarity Measures</vt:lpstr>
      <vt:lpstr>1. EUCLIDEAN DISTANCE</vt:lpstr>
      <vt:lpstr>Slide 6</vt:lpstr>
      <vt:lpstr>COSINE SIMILARITY</vt:lpstr>
      <vt:lpstr>Slide 8</vt:lpstr>
      <vt:lpstr>Slide 9</vt:lpstr>
      <vt:lpstr>3. JACCARD COEFICIENT</vt:lpstr>
      <vt:lpstr>Slide 11</vt:lpstr>
      <vt:lpstr>Slide 12</vt:lpstr>
      <vt:lpstr>4. F-SCORE</vt:lpstr>
      <vt:lpstr>Slide 14</vt:lpstr>
      <vt:lpstr> Example </vt:lpstr>
      <vt:lpstr> Pearson Correlation Coefficient </vt:lpstr>
      <vt:lpstr>Cont’d</vt:lpstr>
      <vt:lpstr>Assignment#3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Empirical Study of  Pearson Correlation Coefficient  as Similarity Measure</dc:title>
  <dc:creator>R N Singh</dc:creator>
  <cp:lastModifiedBy>lnmiit</cp:lastModifiedBy>
  <cp:revision>284</cp:revision>
  <dcterms:created xsi:type="dcterms:W3CDTF">2012-03-25T14:53:10Z</dcterms:created>
  <dcterms:modified xsi:type="dcterms:W3CDTF">2018-08-09T17:34:35Z</dcterms:modified>
</cp:coreProperties>
</file>