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handoutMasterIdLst>
    <p:handoutMasterId r:id="rId34"/>
  </p:handoutMasterIdLst>
  <p:sldIdLst>
    <p:sldId id="438" r:id="rId2"/>
    <p:sldId id="259" r:id="rId3"/>
    <p:sldId id="260" r:id="rId4"/>
    <p:sldId id="261" r:id="rId5"/>
    <p:sldId id="262" r:id="rId6"/>
    <p:sldId id="309" r:id="rId7"/>
    <p:sldId id="362" r:id="rId8"/>
    <p:sldId id="363" r:id="rId9"/>
    <p:sldId id="368" r:id="rId10"/>
    <p:sldId id="371" r:id="rId11"/>
    <p:sldId id="372" r:id="rId12"/>
    <p:sldId id="437" r:id="rId13"/>
    <p:sldId id="369" r:id="rId14"/>
    <p:sldId id="451" r:id="rId15"/>
    <p:sldId id="440" r:id="rId16"/>
    <p:sldId id="441" r:id="rId17"/>
    <p:sldId id="442" r:id="rId18"/>
    <p:sldId id="450" r:id="rId19"/>
    <p:sldId id="444" r:id="rId20"/>
    <p:sldId id="445" r:id="rId21"/>
    <p:sldId id="433" r:id="rId22"/>
    <p:sldId id="446" r:id="rId23"/>
    <p:sldId id="307" r:id="rId24"/>
    <p:sldId id="308" r:id="rId25"/>
    <p:sldId id="265" r:id="rId26"/>
    <p:sldId id="266" r:id="rId27"/>
    <p:sldId id="267" r:id="rId28"/>
    <p:sldId id="268" r:id="rId29"/>
    <p:sldId id="269" r:id="rId30"/>
    <p:sldId id="447" r:id="rId31"/>
    <p:sldId id="448" r:id="rId32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9966"/>
    <a:srgbClr val="F4F3EB"/>
    <a:srgbClr val="F0EEEB"/>
    <a:srgbClr val="00A000"/>
    <a:srgbClr val="A40508"/>
    <a:srgbClr val="A50021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5" autoAdjust="0"/>
    <p:restoredTop sz="92374" autoAdjust="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34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56227176-4163-49B4-9CDE-01F85304F4D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98A1B4-0178-47E1-B17F-57C8723DE99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8A1B4-0178-47E1-B17F-57C8723DE99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8A1B4-0178-47E1-B17F-57C8723DE99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8CC9-1535-4755-8BBC-79FAF6A25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D603B-CF81-4F10-BA8B-0ACB30D07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9C2B-1CC4-4422-AD8D-70D2B9CB7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335CC6C-EB72-4C25-B2DC-6AA61B4540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2829-A9C5-4DCB-9AB3-52B10AC6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4B-C5C1-49CA-958C-26E46D791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8D19-E68B-48D4-B152-850AEF7A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7A78-278F-48EE-B805-93723F9FE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7585-B30B-4CB1-AF4A-C6F86C0D6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928D-8CD0-4DB4-9184-B1BDC7DA4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715C-A613-43BE-A248-90623F74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58E6-984A-4B15-80CE-91AF45E535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FFE3-1E83-4761-9CE2-3BF67C26E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4.xls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Excel_97-2003_Worksheet6.xls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Microsoft_Office_Excel_97-2003_Worksheet9.xls"/><Relationship Id="rId4" Type="http://schemas.openxmlformats.org/officeDocument/2006/relationships/oleObject" Target="../embeddings/Microsoft_Office_Excel_97-2003_Worksheet8.xls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Excel_97-2003_Worksheet11.xls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06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Tokenization and Indexing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2829-A9C5-4DCB-9AB3-52B10AC6EE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pPr algn="ctr"/>
            <a:r>
              <a:rPr lang="en-US" sz="3600" dirty="0"/>
              <a:t>Case folding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Reduce all letters to lower case</a:t>
            </a:r>
          </a:p>
          <a:p>
            <a:pPr lvl="1"/>
            <a:r>
              <a:rPr lang="en-US" dirty="0"/>
              <a:t>exception: upper case (in mid-sentence?)</a:t>
            </a:r>
          </a:p>
          <a:p>
            <a:pPr lvl="2"/>
            <a:r>
              <a:rPr lang="en-US" dirty="0"/>
              <a:t>e.g., </a:t>
            </a:r>
            <a:r>
              <a:rPr lang="en-US" b="1" i="1" dirty="0"/>
              <a:t>General Motors</a:t>
            </a:r>
          </a:p>
          <a:p>
            <a:pPr lvl="2"/>
            <a:r>
              <a:rPr lang="en-US" b="1" i="1" dirty="0"/>
              <a:t>Fed</a:t>
            </a:r>
            <a:r>
              <a:rPr lang="en-US" dirty="0"/>
              <a:t> vs. </a:t>
            </a:r>
            <a:r>
              <a:rPr lang="en-US" b="1" i="1" dirty="0"/>
              <a:t>fed</a:t>
            </a:r>
          </a:p>
          <a:p>
            <a:pPr lvl="2"/>
            <a:r>
              <a:rPr lang="en-US" b="1" i="1" dirty="0"/>
              <a:t>SAIL</a:t>
            </a:r>
            <a:r>
              <a:rPr lang="en-US" dirty="0"/>
              <a:t> vs. </a:t>
            </a:r>
            <a:r>
              <a:rPr lang="en-US" b="1" i="1" dirty="0"/>
              <a:t>sail</a:t>
            </a:r>
          </a:p>
          <a:p>
            <a:pPr lvl="2"/>
            <a:endParaRPr lang="en-US" b="1" i="1" dirty="0"/>
          </a:p>
          <a:p>
            <a:pPr lvl="1" algn="just"/>
            <a:r>
              <a:rPr lang="en-US" dirty="0"/>
              <a:t>Often best to lower case everything, since users will use lowercase regardless of ‘correct’ capitalization…</a:t>
            </a:r>
          </a:p>
          <a:p>
            <a:pPr lvl="1" algn="just"/>
            <a:r>
              <a:rPr lang="en-US" dirty="0"/>
              <a:t>Makes some queries hard: “The Gap” – clothing store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4F3-F3A1-49A7-B027-25DE04E3295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algn="ctr"/>
            <a:r>
              <a:rPr lang="en-US" sz="3600" dirty="0"/>
              <a:t>Stop words</a:t>
            </a:r>
          </a:p>
        </p:txBody>
      </p:sp>
      <p:sp>
        <p:nvSpPr>
          <p:cNvPr id="128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01000" cy="4876800"/>
          </a:xfrm>
        </p:spPr>
        <p:txBody>
          <a:bodyPr/>
          <a:lstStyle/>
          <a:p>
            <a:pPr algn="just"/>
            <a:r>
              <a:rPr lang="en-US" dirty="0"/>
              <a:t>With a stop list, you exclude from dictionary entirely the commonest words. Intuition:</a:t>
            </a:r>
          </a:p>
          <a:p>
            <a:pPr lvl="1" algn="just"/>
            <a:r>
              <a:rPr lang="en-US" sz="2000" dirty="0"/>
              <a:t>They have little semantic content: </a:t>
            </a:r>
            <a:r>
              <a:rPr lang="en-US" sz="2000" i="1" dirty="0"/>
              <a:t>the, a, and, to, be</a:t>
            </a:r>
          </a:p>
          <a:p>
            <a:pPr lvl="1" algn="just"/>
            <a:r>
              <a:rPr lang="en-US" sz="2000" dirty="0"/>
              <a:t>They take a lot of space: ~30% of postings for top 30</a:t>
            </a:r>
          </a:p>
          <a:p>
            <a:pPr algn="just"/>
            <a:r>
              <a:rPr lang="en-US" dirty="0"/>
              <a:t>But the trend is away from doing this:</a:t>
            </a:r>
          </a:p>
          <a:p>
            <a:pPr lvl="1" algn="just"/>
            <a:r>
              <a:rPr lang="en-US" sz="2000" dirty="0"/>
              <a:t>Good compression lets the space for </a:t>
            </a:r>
            <a:r>
              <a:rPr lang="en-US" sz="2000" dirty="0" smtClean="0"/>
              <a:t>stop words </a:t>
            </a:r>
            <a:r>
              <a:rPr lang="en-US" sz="2000" dirty="0"/>
              <a:t>be very small</a:t>
            </a:r>
          </a:p>
          <a:p>
            <a:pPr lvl="1" algn="just"/>
            <a:r>
              <a:rPr lang="en-US" sz="2000" dirty="0"/>
              <a:t>Good query optimization techniques mean you pay little at query time for including stop words.</a:t>
            </a:r>
          </a:p>
          <a:p>
            <a:pPr lvl="1" algn="just"/>
            <a:r>
              <a:rPr lang="en-US" sz="2000" dirty="0"/>
              <a:t>You need them for:</a:t>
            </a:r>
          </a:p>
          <a:p>
            <a:pPr lvl="2" algn="just"/>
            <a:r>
              <a:rPr lang="en-US" sz="1800" dirty="0"/>
              <a:t>Phrase queries: “King of Denmark”</a:t>
            </a:r>
          </a:p>
          <a:p>
            <a:pPr lvl="2" algn="just"/>
            <a:r>
              <a:rPr lang="en-US" sz="1800" dirty="0"/>
              <a:t>Various song titles, etc.: “Let it be”, “To be or not to be”</a:t>
            </a:r>
          </a:p>
          <a:p>
            <a:pPr lvl="2" algn="just"/>
            <a:r>
              <a:rPr lang="en-US" sz="1800" dirty="0"/>
              <a:t>“Relational” queries: “flights to London”</a:t>
            </a:r>
            <a:endParaRPr lang="en-US" sz="17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FF93-634D-4F24-BF18-3BDAB7EBEC5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algn="ctr"/>
            <a:r>
              <a:rPr lang="en-US" sz="3600" dirty="0"/>
              <a:t>Stemming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876800"/>
          </a:xfrm>
        </p:spPr>
        <p:txBody>
          <a:bodyPr/>
          <a:lstStyle/>
          <a:p>
            <a:pPr algn="just"/>
            <a:r>
              <a:rPr lang="en-US" dirty="0"/>
              <a:t>Reduce terms to their “roots” before indexing</a:t>
            </a:r>
          </a:p>
          <a:p>
            <a:pPr algn="just"/>
            <a:r>
              <a:rPr lang="en-US" dirty="0"/>
              <a:t>“Stemming” suggest crude affix chopping</a:t>
            </a:r>
          </a:p>
          <a:p>
            <a:pPr lvl="1" algn="just"/>
            <a:r>
              <a:rPr lang="en-US" dirty="0"/>
              <a:t>language dependent</a:t>
            </a:r>
          </a:p>
          <a:p>
            <a:pPr lvl="1" algn="just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79C8-D3C2-4BB1-A2A0-3D7326398D20}" type="slidenum">
              <a:rPr lang="en-US"/>
              <a:pPr/>
              <a:t>12</a:t>
            </a:fld>
            <a:endParaRPr lang="en-US"/>
          </a:p>
        </p:txBody>
      </p:sp>
      <p:sp>
        <p:nvSpPr>
          <p:cNvPr id="1357828" name="Rectangle 4"/>
          <p:cNvSpPr>
            <a:spLocks noChangeArrowheads="1"/>
          </p:cNvSpPr>
          <p:nvPr/>
        </p:nvSpPr>
        <p:spPr bwMode="auto">
          <a:xfrm>
            <a:off x="777875" y="1671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1357829" name="Rectangle 5"/>
          <p:cNvSpPr>
            <a:spLocks noChangeArrowheads="1"/>
          </p:cNvSpPr>
          <p:nvPr/>
        </p:nvSpPr>
        <p:spPr bwMode="auto">
          <a:xfrm>
            <a:off x="381000" y="4648200"/>
            <a:ext cx="4086225" cy="15621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i="1">
                <a:latin typeface="Arial" charset="0"/>
              </a:rPr>
              <a:t>for example compressed </a:t>
            </a:r>
          </a:p>
          <a:p>
            <a:r>
              <a:rPr lang="en-US" b="1" i="1">
                <a:latin typeface="Arial" charset="0"/>
              </a:rPr>
              <a:t>and compression are both </a:t>
            </a:r>
          </a:p>
          <a:p>
            <a:r>
              <a:rPr lang="en-US" b="1" i="1">
                <a:latin typeface="Arial" charset="0"/>
              </a:rPr>
              <a:t>accepted as equivalent to </a:t>
            </a:r>
          </a:p>
          <a:p>
            <a:r>
              <a:rPr lang="en-US" b="1" i="1">
                <a:latin typeface="Arial" charset="0"/>
              </a:rPr>
              <a:t>compress</a:t>
            </a:r>
            <a:r>
              <a:rPr lang="en-US">
                <a:latin typeface="Arial" charset="0"/>
              </a:rPr>
              <a:t>.</a:t>
            </a:r>
          </a:p>
        </p:txBody>
      </p:sp>
      <p:sp>
        <p:nvSpPr>
          <p:cNvPr id="1357830" name="Rectangle 6"/>
          <p:cNvSpPr>
            <a:spLocks noChangeArrowheads="1"/>
          </p:cNvSpPr>
          <p:nvPr/>
        </p:nvSpPr>
        <p:spPr bwMode="auto">
          <a:xfrm>
            <a:off x="5000625" y="4572000"/>
            <a:ext cx="3838575" cy="167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>
                <a:latin typeface="Arial" charset="0"/>
              </a:rPr>
              <a:t>for </a:t>
            </a:r>
            <a:r>
              <a:rPr lang="en-US" dirty="0" err="1" smtClean="0">
                <a:latin typeface="Arial" charset="0"/>
              </a:rPr>
              <a:t>exampl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compress and</a:t>
            </a:r>
          </a:p>
          <a:p>
            <a:r>
              <a:rPr lang="en-US" dirty="0">
                <a:latin typeface="Arial" charset="0"/>
              </a:rPr>
              <a:t>compress </a:t>
            </a:r>
            <a:r>
              <a:rPr lang="en-US" dirty="0" err="1">
                <a:latin typeface="Arial" charset="0"/>
              </a:rPr>
              <a:t>ar</a:t>
            </a:r>
            <a:r>
              <a:rPr lang="en-US" dirty="0">
                <a:latin typeface="Arial" charset="0"/>
              </a:rPr>
              <a:t> both accept</a:t>
            </a:r>
          </a:p>
          <a:p>
            <a:r>
              <a:rPr lang="en-US" dirty="0">
                <a:latin typeface="Arial" charset="0"/>
              </a:rPr>
              <a:t>as </a:t>
            </a:r>
            <a:r>
              <a:rPr lang="en-US" dirty="0" err="1">
                <a:latin typeface="Arial" charset="0"/>
              </a:rPr>
              <a:t>equival</a:t>
            </a:r>
            <a:r>
              <a:rPr lang="en-US" dirty="0">
                <a:latin typeface="Arial" charset="0"/>
              </a:rPr>
              <a:t> to compress</a:t>
            </a:r>
          </a:p>
        </p:txBody>
      </p:sp>
      <p:sp>
        <p:nvSpPr>
          <p:cNvPr id="1357831" name="AutoShape 7"/>
          <p:cNvSpPr>
            <a:spLocks noChangeArrowheads="1"/>
          </p:cNvSpPr>
          <p:nvPr/>
        </p:nvSpPr>
        <p:spPr bwMode="auto">
          <a:xfrm>
            <a:off x="4572000" y="51816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Normalization: other languages</a:t>
            </a:r>
          </a:p>
        </p:txBody>
      </p:sp>
      <p:sp>
        <p:nvSpPr>
          <p:cNvPr id="128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Accents:</a:t>
            </a:r>
            <a:r>
              <a:rPr lang="en-US" b="1" i="1"/>
              <a:t> résumé</a:t>
            </a:r>
            <a:r>
              <a:rPr lang="en-US"/>
              <a:t> vs. </a:t>
            </a:r>
            <a:r>
              <a:rPr lang="en-US" b="1" i="1"/>
              <a:t>resume</a:t>
            </a:r>
            <a:r>
              <a:rPr lang="en-US"/>
              <a:t>.</a:t>
            </a:r>
          </a:p>
          <a:p>
            <a:r>
              <a:rPr lang="en-US">
                <a:sym typeface="Symbol" pitchFamily="18" charset="2"/>
              </a:rPr>
              <a:t>Most important criterion:</a:t>
            </a:r>
          </a:p>
          <a:p>
            <a:pPr lvl="1"/>
            <a:r>
              <a:rPr lang="en-US">
                <a:sym typeface="Symbol" pitchFamily="18" charset="2"/>
              </a:rPr>
              <a:t>How are your users like to write their queries for these words?</a:t>
            </a:r>
          </a:p>
          <a:p>
            <a:pPr lvl="1"/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Even in languages with common accents, users often may not type them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German: Tuebingen vs. T</a:t>
            </a:r>
            <a:r>
              <a:rPr lang="en-US">
                <a:latin typeface="Lucida Sans"/>
                <a:sym typeface="Symbol" pitchFamily="18" charset="2"/>
              </a:rPr>
              <a:t>ü</a:t>
            </a:r>
            <a:r>
              <a:rPr lang="en-US">
                <a:sym typeface="Symbol" pitchFamily="18" charset="2"/>
              </a:rPr>
              <a:t>bingen</a:t>
            </a:r>
          </a:p>
          <a:p>
            <a:pPr lvl="1"/>
            <a:r>
              <a:rPr lang="en-US">
                <a:sym typeface="Symbol" pitchFamily="18" charset="2"/>
              </a:rPr>
              <a:t>Should be equivalent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9362-77A0-42FA-A374-3E58FC752561}" type="slidenum">
              <a:rPr lang="en-US"/>
              <a:pPr/>
              <a:t>13</a:t>
            </a:fld>
            <a:endParaRPr lang="en-US"/>
          </a:p>
        </p:txBody>
      </p:sp>
      <p:cxnSp>
        <p:nvCxnSpPr>
          <p:cNvPr id="5" name="AutoShape 45"/>
          <p:cNvCxnSpPr>
            <a:cxnSpLocks noChangeShapeType="1"/>
          </p:cNvCxnSpPr>
          <p:nvPr/>
        </p:nvCxnSpPr>
        <p:spPr bwMode="auto">
          <a:xfrm flipV="1">
            <a:off x="4343400" y="5183833"/>
            <a:ext cx="260350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2829-A9C5-4DCB-9AB3-52B10AC6EE1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 of IR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42910" y="1989138"/>
            <a:ext cx="7894665" cy="835025"/>
          </a:xfrm>
        </p:spPr>
        <p:txBody>
          <a:bodyPr/>
          <a:lstStyle/>
          <a:p>
            <a:pPr marL="669925" indent="-282575">
              <a:lnSpc>
                <a:spcPct val="90000"/>
              </a:lnSpc>
            </a:pPr>
            <a:r>
              <a:rPr lang="en-US" sz="2400" b="1" dirty="0"/>
              <a:t>Goal</a:t>
            </a:r>
            <a:r>
              <a:rPr lang="en-US" sz="2400" dirty="0"/>
              <a:t> = find documents </a:t>
            </a:r>
            <a:r>
              <a:rPr lang="en-US" sz="2400" i="1" dirty="0"/>
              <a:t>relevant</a:t>
            </a:r>
            <a:r>
              <a:rPr lang="en-US" sz="2400" dirty="0"/>
              <a:t> </a:t>
            </a:r>
            <a:r>
              <a:rPr lang="en-US" sz="2400" dirty="0" smtClean="0"/>
              <a:t> to </a:t>
            </a:r>
            <a:r>
              <a:rPr lang="en-US" sz="2400" dirty="0"/>
              <a:t>an information need from a large document set</a:t>
            </a:r>
          </a:p>
          <a:p>
            <a:pPr marL="669925" indent="-282575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marL="669925" indent="-282575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marL="669925" indent="-282575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marL="669925" indent="-282575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99B-34EE-4F56-B1D4-2E57EF597E68}" type="slidenum">
              <a:rPr lang="en-AU"/>
              <a:pPr/>
              <a:t>15</a:t>
            </a:fld>
            <a:endParaRPr lang="en-AU"/>
          </a:p>
        </p:txBody>
      </p:sp>
      <p:pic>
        <p:nvPicPr>
          <p:cNvPr id="38918" name="Picture 10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2997200"/>
            <a:ext cx="1371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9" name="AutoShape 1031"/>
          <p:cNvSpPr>
            <a:spLocks noChangeArrowheads="1"/>
          </p:cNvSpPr>
          <p:nvPr/>
        </p:nvSpPr>
        <p:spPr bwMode="auto">
          <a:xfrm>
            <a:off x="1219200" y="4005263"/>
            <a:ext cx="1371599" cy="1223962"/>
          </a:xfrm>
          <a:prstGeom prst="can">
            <a:avLst>
              <a:gd name="adj" fmla="val 265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AU" dirty="0"/>
              <a:t>Document </a:t>
            </a:r>
          </a:p>
          <a:p>
            <a:pPr algn="ctr"/>
            <a:r>
              <a:rPr lang="en-AU" dirty="0"/>
              <a:t>collection</a:t>
            </a:r>
          </a:p>
        </p:txBody>
      </p:sp>
      <p:sp>
        <p:nvSpPr>
          <p:cNvPr id="38920" name="Line 1032"/>
          <p:cNvSpPr>
            <a:spLocks noChangeShapeType="1"/>
          </p:cNvSpPr>
          <p:nvPr/>
        </p:nvSpPr>
        <p:spPr bwMode="auto">
          <a:xfrm flipH="1">
            <a:off x="5508625" y="3860800"/>
            <a:ext cx="15240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38921" name="Picture 10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850" y="5157788"/>
            <a:ext cx="9842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23" name="Line 1035"/>
          <p:cNvSpPr>
            <a:spLocks noChangeShapeType="1"/>
          </p:cNvSpPr>
          <p:nvPr/>
        </p:nvSpPr>
        <p:spPr bwMode="auto">
          <a:xfrm>
            <a:off x="2590800" y="4648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24" name="Line 1036"/>
          <p:cNvSpPr>
            <a:spLocks noChangeShapeType="1"/>
          </p:cNvSpPr>
          <p:nvPr/>
        </p:nvSpPr>
        <p:spPr bwMode="auto">
          <a:xfrm>
            <a:off x="5508625" y="4581525"/>
            <a:ext cx="18002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26" name="Rectangle 1038"/>
          <p:cNvSpPr>
            <a:spLocks noChangeArrowheads="1"/>
          </p:cNvSpPr>
          <p:nvPr/>
        </p:nvSpPr>
        <p:spPr bwMode="auto">
          <a:xfrm>
            <a:off x="755650" y="4941888"/>
            <a:ext cx="79248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t"/>
            </a:pPr>
            <a:endParaRPr lang="en-AU" sz="2400">
              <a:latin typeface="Arial Narrow" pitchFamily="34" charset="0"/>
            </a:endParaRPr>
          </a:p>
        </p:txBody>
      </p:sp>
      <p:sp>
        <p:nvSpPr>
          <p:cNvPr id="38928" name="Text Box 1040"/>
          <p:cNvSpPr txBox="1">
            <a:spLocks noChangeArrowheads="1"/>
          </p:cNvSpPr>
          <p:nvPr/>
        </p:nvSpPr>
        <p:spPr bwMode="auto">
          <a:xfrm>
            <a:off x="6858000" y="25908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AU" dirty="0"/>
              <a:t>Info. need</a:t>
            </a:r>
          </a:p>
        </p:txBody>
      </p:sp>
      <p:sp>
        <p:nvSpPr>
          <p:cNvPr id="38929" name="Text Box 1041"/>
          <p:cNvSpPr txBox="1">
            <a:spLocks noChangeArrowheads="1"/>
          </p:cNvSpPr>
          <p:nvPr/>
        </p:nvSpPr>
        <p:spPr bwMode="auto">
          <a:xfrm>
            <a:off x="5867400" y="3716338"/>
            <a:ext cx="790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/>
              <a:t>Query</a:t>
            </a:r>
          </a:p>
        </p:txBody>
      </p:sp>
      <p:sp>
        <p:nvSpPr>
          <p:cNvPr id="38932" name="Text Box 1044"/>
          <p:cNvSpPr txBox="1">
            <a:spLocks noChangeArrowheads="1"/>
          </p:cNvSpPr>
          <p:nvPr/>
        </p:nvSpPr>
        <p:spPr bwMode="auto">
          <a:xfrm>
            <a:off x="5940425" y="443706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/>
              <a:t>Answer list</a:t>
            </a:r>
          </a:p>
        </p:txBody>
      </p:sp>
      <p:sp>
        <p:nvSpPr>
          <p:cNvPr id="38935" name="laptop"/>
          <p:cNvSpPr>
            <a:spLocks noEditPoints="1" noChangeArrowheads="1"/>
          </p:cNvSpPr>
          <p:nvPr/>
        </p:nvSpPr>
        <p:spPr bwMode="auto">
          <a:xfrm>
            <a:off x="3657600" y="3933825"/>
            <a:ext cx="1981200" cy="14001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AU" dirty="0"/>
              <a:t>IR system</a:t>
            </a:r>
          </a:p>
        </p:txBody>
      </p:sp>
      <p:sp>
        <p:nvSpPr>
          <p:cNvPr id="38940" name="Text Box 1052"/>
          <p:cNvSpPr txBox="1">
            <a:spLocks noChangeArrowheads="1"/>
          </p:cNvSpPr>
          <p:nvPr/>
        </p:nvSpPr>
        <p:spPr bwMode="auto">
          <a:xfrm>
            <a:off x="2590800" y="4191000"/>
            <a:ext cx="1065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/>
              <a:t>Retrieval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  <p:bldP spid="38920" grpId="0" animBg="1"/>
      <p:bldP spid="38923" grpId="0" animBg="1"/>
      <p:bldP spid="38924" grpId="0" animBg="1"/>
      <p:bldP spid="38928" grpId="0"/>
      <p:bldP spid="38929" grpId="0"/>
      <p:bldP spid="38932" grpId="0"/>
      <p:bldP spid="38935" grpId="0" animBg="1"/>
      <p:bldP spid="389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Example</a:t>
            </a:r>
          </a:p>
        </p:txBody>
      </p:sp>
      <p:pic>
        <p:nvPicPr>
          <p:cNvPr id="1679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1673225"/>
            <a:ext cx="3768725" cy="4995863"/>
          </a:xfrm>
          <a:noFill/>
          <a:ln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013F-FA63-455B-95F9-84B8694923AD}" type="slidenum">
              <a:rPr lang="en-AU"/>
              <a:pPr/>
              <a:t>16</a:t>
            </a:fld>
            <a:endParaRPr lang="en-AU"/>
          </a:p>
        </p:txBody>
      </p:sp>
      <p:pic>
        <p:nvPicPr>
          <p:cNvPr id="16793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003800" y="188913"/>
            <a:ext cx="4140200" cy="2992437"/>
          </a:xfrm>
        </p:spPr>
      </p:pic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6516688" y="4149725"/>
            <a:ext cx="1560512" cy="46166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AU" b="1" dirty="0">
                <a:solidFill>
                  <a:schemeClr val="folHlink"/>
                </a:solidFill>
              </a:rPr>
              <a:t>G</a:t>
            </a:r>
            <a:r>
              <a:rPr lang="en-AU" b="1" dirty="0">
                <a:solidFill>
                  <a:schemeClr val="hlink"/>
                </a:solidFill>
              </a:rPr>
              <a:t>o</a:t>
            </a:r>
            <a:r>
              <a:rPr lang="en-AU" b="1" dirty="0">
                <a:solidFill>
                  <a:schemeClr val="accent2"/>
                </a:solidFill>
              </a:rPr>
              <a:t>o</a:t>
            </a:r>
            <a:r>
              <a:rPr lang="en-AU" b="1" dirty="0">
                <a:solidFill>
                  <a:schemeClr val="folHlink"/>
                </a:solidFill>
              </a:rPr>
              <a:t>g</a:t>
            </a:r>
            <a:r>
              <a:rPr lang="en-AU" b="1" dirty="0">
                <a:solidFill>
                  <a:srgbClr val="009900"/>
                </a:solidFill>
              </a:rPr>
              <a:t>l</a:t>
            </a:r>
            <a:r>
              <a:rPr lang="en-AU" b="1" dirty="0">
                <a:solidFill>
                  <a:schemeClr val="hlink"/>
                </a:solidFill>
              </a:rPr>
              <a:t>e</a:t>
            </a:r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>
            <a:off x="6948488" y="3141663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 flipH="1">
            <a:off x="4356100" y="4292600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6948488" y="450850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6" name="AutoShape 10"/>
          <p:cNvSpPr>
            <a:spLocks noChangeArrowheads="1"/>
          </p:cNvSpPr>
          <p:nvPr/>
        </p:nvSpPr>
        <p:spPr bwMode="auto">
          <a:xfrm>
            <a:off x="5940425" y="5013325"/>
            <a:ext cx="2087563" cy="1439863"/>
          </a:xfrm>
          <a:prstGeom prst="cloudCallout">
            <a:avLst>
              <a:gd name="adj1" fmla="val -34259"/>
              <a:gd name="adj2" fmla="val 3478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AU" sz="2000" b="1">
                <a:solidFill>
                  <a:schemeClr val="folHlink"/>
                </a:solidFill>
              </a:rPr>
              <a:t>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approaches</a:t>
            </a:r>
            <a:endParaRPr lang="en-AU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989138"/>
            <a:ext cx="7772400" cy="41148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/>
              <a:t>1.	String matching (linear search in documents)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- Slow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- Difficult to improve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2.	Indexing (*)</a:t>
            </a:r>
          </a:p>
          <a:p>
            <a:pPr lvl="2">
              <a:buFont typeface="Wingdings" pitchFamily="2" charset="2"/>
              <a:buNone/>
            </a:pPr>
            <a:r>
              <a:rPr lang="en-US" sz="2800"/>
              <a:t>- Fast</a:t>
            </a:r>
          </a:p>
          <a:p>
            <a:pPr lvl="2">
              <a:buFont typeface="Wingdings" pitchFamily="2" charset="2"/>
              <a:buNone/>
            </a:pPr>
            <a:r>
              <a:rPr lang="en-US" sz="2800"/>
              <a:t>- Flexible to further improvement</a:t>
            </a:r>
          </a:p>
          <a:p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0CE7-377C-4F56-9232-4ACED5349992}" type="slidenum">
              <a:rPr lang="en-AU"/>
              <a:pPr/>
              <a:t>17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indexing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99804" y="1844675"/>
            <a:ext cx="8844196" cy="4537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Goal = Find the important </a:t>
            </a:r>
            <a:r>
              <a:rPr lang="en-US" sz="2400" dirty="0">
                <a:solidFill>
                  <a:schemeClr val="folHlink"/>
                </a:solidFill>
              </a:rPr>
              <a:t>meanings</a:t>
            </a:r>
            <a:r>
              <a:rPr lang="en-US" sz="2400" dirty="0"/>
              <a:t> and create an internal representation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Factors to consider: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Accuracy to represent meanings (semantics)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Exhaustiveness (cover all the contents)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Facility for computer to manipulate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 is the best representation of contents?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Word</a:t>
            </a:r>
            <a:r>
              <a:rPr lang="en-US" sz="2000" dirty="0"/>
              <a:t>: good coverage, not precise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Phrase</a:t>
            </a:r>
            <a:r>
              <a:rPr lang="en-US" sz="2000" dirty="0"/>
              <a:t>: poor coverage, more precise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Concept</a:t>
            </a:r>
            <a:r>
              <a:rPr lang="en-US" sz="2000" dirty="0"/>
              <a:t>: </a:t>
            </a:r>
            <a:r>
              <a:rPr lang="en-US" sz="2000" dirty="0" smtClean="0"/>
              <a:t>good coverage</a:t>
            </a:r>
            <a:r>
              <a:rPr lang="en-US" sz="2000" dirty="0"/>
              <a:t>, </a:t>
            </a:r>
            <a:r>
              <a:rPr lang="en-US" sz="2000" dirty="0" smtClean="0"/>
              <a:t>precise (outliers)</a:t>
            </a:r>
            <a:endParaRPr lang="en-US" sz="16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3095-0054-4B05-BB3E-224682A8C685}" type="slidenum">
              <a:rPr lang="en-AU"/>
              <a:pPr/>
              <a:t>19</a:t>
            </a:fld>
            <a:endParaRPr lang="en-AU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547813" y="5805488"/>
            <a:ext cx="5688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0" y="5562600"/>
            <a:ext cx="1262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chemeClr val="folHlink"/>
                </a:solidFill>
              </a:rPr>
              <a:t>Coverage</a:t>
            </a:r>
          </a:p>
          <a:p>
            <a:r>
              <a:rPr lang="en-AU" b="1" dirty="0">
                <a:solidFill>
                  <a:schemeClr val="folHlink"/>
                </a:solidFill>
              </a:rPr>
              <a:t>(Recall)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467600" y="5334000"/>
            <a:ext cx="1438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chemeClr val="folHlink"/>
                </a:solidFill>
              </a:rPr>
              <a:t>Accuracy</a:t>
            </a:r>
          </a:p>
          <a:p>
            <a:r>
              <a:rPr lang="en-AU" b="1" dirty="0">
                <a:solidFill>
                  <a:schemeClr val="folHlink"/>
                </a:solidFill>
              </a:rPr>
              <a:t>(Precision)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195513" y="5949950"/>
            <a:ext cx="4327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folHlink"/>
                </a:solidFill>
              </a:rPr>
              <a:t>Word       </a:t>
            </a:r>
            <a:r>
              <a:rPr lang="en-AU" b="1" dirty="0">
                <a:solidFill>
                  <a:schemeClr val="folHlink"/>
                </a:solidFill>
              </a:rPr>
              <a:t>Phrase      Concept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09600"/>
          </a:xfrm>
        </p:spPr>
        <p:txBody>
          <a:bodyPr>
            <a:normAutofit fontScale="90000"/>
          </a:bodyPr>
          <a:lstStyle/>
          <a:p>
            <a:endParaRPr lang="en-US" sz="3600" dirty="0"/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Which plays of Shakespeare contain the words </a:t>
            </a:r>
            <a:r>
              <a:rPr lang="en-US" b="1" i="1" dirty="0"/>
              <a:t>Brutus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b="1" i="1" dirty="0"/>
              <a:t>Caesar</a:t>
            </a:r>
            <a:r>
              <a:rPr lang="en-US" dirty="0"/>
              <a:t> </a:t>
            </a:r>
            <a:r>
              <a:rPr lang="en-US" dirty="0" smtClean="0"/>
              <a:t> but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b="1" i="1" dirty="0" err="1"/>
              <a:t>Calpurnia</a:t>
            </a:r>
            <a:r>
              <a:rPr lang="en-US" dirty="0"/>
              <a:t>?</a:t>
            </a:r>
          </a:p>
          <a:p>
            <a:pPr algn="just"/>
            <a:r>
              <a:rPr lang="en-US" dirty="0"/>
              <a:t>One could </a:t>
            </a:r>
            <a:r>
              <a:rPr lang="en-US" sz="3000" dirty="0" err="1">
                <a:latin typeface="Times New Roman" pitchFamily="18" charset="0"/>
              </a:rPr>
              <a:t>grep</a:t>
            </a:r>
            <a:r>
              <a:rPr lang="en-US" dirty="0"/>
              <a:t> all of Shakespeare’s plays for </a:t>
            </a:r>
            <a:r>
              <a:rPr lang="en-US" b="1" i="1" dirty="0"/>
              <a:t>Brutus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b="1" i="1" dirty="0"/>
              <a:t>Caesar,</a:t>
            </a:r>
            <a:r>
              <a:rPr lang="en-US" dirty="0"/>
              <a:t> then strip out lines containing </a:t>
            </a:r>
            <a:r>
              <a:rPr lang="en-US" b="1" i="1" dirty="0" err="1"/>
              <a:t>Calpurnia</a:t>
            </a:r>
            <a:r>
              <a:rPr lang="en-US" dirty="0"/>
              <a:t>?</a:t>
            </a:r>
          </a:p>
          <a:p>
            <a:pPr lvl="1" algn="just"/>
            <a:r>
              <a:rPr lang="en-US" dirty="0"/>
              <a:t>Slow (for large corpora)</a:t>
            </a:r>
          </a:p>
          <a:p>
            <a:pPr lvl="1" algn="just"/>
            <a:r>
              <a:rPr lang="en-US" i="1" u="sng" dirty="0"/>
              <a:t>NOT</a:t>
            </a:r>
            <a:r>
              <a:rPr lang="en-US" dirty="0"/>
              <a:t> </a:t>
            </a:r>
            <a:r>
              <a:rPr lang="en-US" b="1" i="1" dirty="0" err="1"/>
              <a:t>Calpurnia</a:t>
            </a:r>
            <a:r>
              <a:rPr lang="en-US" dirty="0"/>
              <a:t> is non-trivial</a:t>
            </a:r>
          </a:p>
          <a:p>
            <a:pPr lvl="1" algn="just"/>
            <a:r>
              <a:rPr lang="en-US" dirty="0" smtClean="0"/>
              <a:t>Ranked </a:t>
            </a:r>
            <a:r>
              <a:rPr lang="en-US" dirty="0"/>
              <a:t>retrieval (best documents to return)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94DE-1DC8-49CD-AB8A-99C895A8B58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Parameters of </a:t>
            </a:r>
            <a:br>
              <a:rPr lang="en-US" altLang="zh-TW"/>
            </a:br>
            <a:r>
              <a:rPr lang="en-US" altLang="zh-TW"/>
              <a:t>retrieval effectiveness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Recall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endParaRPr lang="en-US" altLang="zh-TW"/>
          </a:p>
          <a:p>
            <a:r>
              <a:rPr lang="en-US" altLang="zh-TW"/>
              <a:t>Precision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endParaRPr lang="en-US" altLang="zh-TW"/>
          </a:p>
          <a:p>
            <a:r>
              <a:rPr lang="en-US" altLang="zh-TW" i="1">
                <a:solidFill>
                  <a:srgbClr val="CC0000"/>
                </a:solidFill>
              </a:rPr>
              <a:t>Goal</a:t>
            </a:r>
            <a:r>
              <a:rPr lang="en-US" altLang="zh-TW" i="1"/>
              <a:t/>
            </a:r>
            <a:br>
              <a:rPr lang="en-US" altLang="zh-TW" i="1"/>
            </a:br>
            <a:r>
              <a:rPr lang="en-US" altLang="zh-TW"/>
              <a:t>	high recall and high precision</a:t>
            </a:r>
          </a:p>
        </p:txBody>
      </p:sp>
      <p:graphicFrame>
        <p:nvGraphicFramePr>
          <p:cNvPr id="108544" name="Object 1024"/>
          <p:cNvGraphicFramePr>
            <a:graphicFrameLocks/>
          </p:cNvGraphicFramePr>
          <p:nvPr/>
        </p:nvGraphicFramePr>
        <p:xfrm>
          <a:off x="2016125" y="3624263"/>
          <a:ext cx="4729163" cy="674687"/>
        </p:xfrm>
        <a:graphic>
          <a:graphicData uri="http://schemas.openxmlformats.org/presentationml/2006/ole">
            <p:oleObj spid="_x0000_s1254402" name="Equation" r:id="rId3" imgW="2450880" imgH="393480" progId="Equation.3">
              <p:embed/>
            </p:oleObj>
          </a:graphicData>
        </a:graphic>
      </p:graphicFrame>
      <p:graphicFrame>
        <p:nvGraphicFramePr>
          <p:cNvPr id="108545" name="Object 1025"/>
          <p:cNvGraphicFramePr>
            <a:graphicFrameLocks/>
          </p:cNvGraphicFramePr>
          <p:nvPr/>
        </p:nvGraphicFramePr>
        <p:xfrm>
          <a:off x="1676400" y="2362200"/>
          <a:ext cx="6629400" cy="762000"/>
        </p:xfrm>
        <a:graphic>
          <a:graphicData uri="http://schemas.openxmlformats.org/presentationml/2006/ole">
            <p:oleObj spid="_x0000_s1254403" name="方程式" r:id="rId4" imgW="3504960" imgH="444240" progId="Equation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pPr algn="ctr"/>
            <a:r>
              <a:rPr lang="en-US" sz="3600" dirty="0"/>
              <a:t>Big(</a:t>
            </a:r>
            <a:r>
              <a:rPr lang="en-US" sz="3600" dirty="0" err="1"/>
              <a:t>ger</a:t>
            </a:r>
            <a:r>
              <a:rPr lang="en-US" sz="3600" dirty="0"/>
              <a:t>) corpora</a:t>
            </a:r>
          </a:p>
        </p:txBody>
      </p:sp>
      <p:sp>
        <p:nvSpPr>
          <p:cNvPr id="13527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Consider </a:t>
            </a:r>
            <a:r>
              <a:rPr lang="en-US" i="1" dirty="0"/>
              <a:t>N </a:t>
            </a:r>
            <a:r>
              <a:rPr lang="en-US" dirty="0"/>
              <a:t>= 1M documents, each with about 1K terms.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~6 bytes/term including spaces/punctuation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6GB of data in the documents.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Say there are </a:t>
            </a:r>
            <a:r>
              <a:rPr lang="en-US" i="1" dirty="0"/>
              <a:t>m </a:t>
            </a:r>
            <a:r>
              <a:rPr lang="en-US" dirty="0"/>
              <a:t>= 500K </a:t>
            </a:r>
            <a:r>
              <a:rPr lang="en-US" i="1" u="sng" dirty="0"/>
              <a:t>distinct</a:t>
            </a:r>
            <a:r>
              <a:rPr lang="en-US" dirty="0"/>
              <a:t>  terms among these.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500K x 1M matrix has half-a-trillion 0’s and 1’s.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But it has no more than one billion 1’s.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matrix is extremely sparse.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What’s a better representation?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We only record the 1 positions.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BA78-C130-4418-A068-C40E27BFC811}" type="slidenum">
              <a:rPr lang="en-US"/>
              <a:pPr/>
              <a:t>21</a:t>
            </a:fld>
            <a:endParaRPr lang="en-US"/>
          </a:p>
        </p:txBody>
      </p:sp>
      <p:sp>
        <p:nvSpPr>
          <p:cNvPr id="1352708" name="AutoShape 4"/>
          <p:cNvSpPr>
            <a:spLocks noChangeArrowheads="1"/>
          </p:cNvSpPr>
          <p:nvPr/>
        </p:nvSpPr>
        <p:spPr bwMode="auto">
          <a:xfrm>
            <a:off x="7086600" y="48768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>
                <a:latin typeface="Calibri" pitchFamily="34" charset="0"/>
              </a:rPr>
              <a:t>Inverted index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47180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The inverted index of a document collection is basically a data structure that 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attaches each distinctive term with a list of all documents that contains the term.</a:t>
            </a:r>
          </a:p>
          <a:p>
            <a:pPr eaLnBrk="1" hangingPunct="1"/>
            <a:r>
              <a:rPr lang="en-US" dirty="0" smtClean="0">
                <a:latin typeface="Calibri" pitchFamily="34" charset="0"/>
              </a:rPr>
              <a:t>Thus, in retrieval, it takes time to 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find the documents that contains a query term. 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multiple query terms are also easy to handle soon.</a:t>
            </a:r>
          </a:p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7475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07A3ECA-990B-4D85-BD53-10407073931A}" type="slidenum">
              <a:rPr lang="en-US" sz="1200">
                <a:solidFill>
                  <a:srgbClr val="898989"/>
                </a:solidFill>
                <a:latin typeface="Arial" charset="0"/>
              </a:rPr>
              <a:pPr/>
              <a:t>22</a:t>
            </a:fld>
            <a:endParaRPr lang="en-US" sz="120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pPr algn="ctr"/>
            <a:r>
              <a:rPr lang="en-US" sz="3600" dirty="0"/>
              <a:t>Inverted index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each term </a:t>
            </a:r>
            <a:r>
              <a:rPr lang="en-US" i="1" dirty="0"/>
              <a:t>T</a:t>
            </a:r>
            <a:r>
              <a:rPr lang="en-US" dirty="0"/>
              <a:t>, we must store a list of all documents that contain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Do we use an array or a list for this?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647F-A974-4611-A849-EC2027D527CF}" type="slidenum">
              <a:rPr lang="en-US"/>
              <a:pPr/>
              <a:t>23</a:t>
            </a:fld>
            <a:endParaRPr lang="en-US"/>
          </a:p>
        </p:txBody>
      </p:sp>
      <p:sp>
        <p:nvSpPr>
          <p:cNvPr id="1199108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Brutus</a:t>
            </a:r>
          </a:p>
        </p:txBody>
      </p:sp>
      <p:sp>
        <p:nvSpPr>
          <p:cNvPr id="1199109" name="Text Box 5"/>
          <p:cNvSpPr txBox="1">
            <a:spLocks noChangeArrowheads="1"/>
          </p:cNvSpPr>
          <p:nvPr/>
        </p:nvSpPr>
        <p:spPr bwMode="auto">
          <a:xfrm>
            <a:off x="381000" y="4267200"/>
            <a:ext cx="16144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Calpurnia</a:t>
            </a:r>
          </a:p>
        </p:txBody>
      </p:sp>
      <p:sp>
        <p:nvSpPr>
          <p:cNvPr id="1199110" name="Text Box 6"/>
          <p:cNvSpPr txBox="1">
            <a:spLocks noChangeArrowheads="1"/>
          </p:cNvSpPr>
          <p:nvPr/>
        </p:nvSpPr>
        <p:spPr bwMode="auto">
          <a:xfrm>
            <a:off x="381000" y="4800600"/>
            <a:ext cx="1212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/>
              <a:t>Caesar</a:t>
            </a:r>
          </a:p>
        </p:txBody>
      </p:sp>
      <p:sp>
        <p:nvSpPr>
          <p:cNvPr id="1199111" name="AutoShape 7"/>
          <p:cNvSpPr>
            <a:spLocks noChangeArrowheads="1"/>
          </p:cNvSpPr>
          <p:nvPr/>
        </p:nvSpPr>
        <p:spPr bwMode="auto">
          <a:xfrm>
            <a:off x="2057400" y="3810000"/>
            <a:ext cx="11430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9112" name="AutoShape 8"/>
          <p:cNvSpPr>
            <a:spLocks noChangeArrowheads="1"/>
          </p:cNvSpPr>
          <p:nvPr/>
        </p:nvSpPr>
        <p:spPr bwMode="auto">
          <a:xfrm>
            <a:off x="2057400" y="4343400"/>
            <a:ext cx="11430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199130" name="Group 26"/>
          <p:cNvGrpSpPr>
            <a:grpSpLocks/>
          </p:cNvGrpSpPr>
          <p:nvPr/>
        </p:nvGrpSpPr>
        <p:grpSpPr bwMode="auto">
          <a:xfrm>
            <a:off x="3276600" y="4876800"/>
            <a:ext cx="4876800" cy="304800"/>
            <a:chOff x="2064" y="2448"/>
            <a:chExt cx="3072" cy="192"/>
          </a:xfrm>
        </p:grpSpPr>
        <p:sp>
          <p:nvSpPr>
            <p:cNvPr id="1199131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99132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99133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99134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99135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99155" name="Group 51"/>
          <p:cNvGrpSpPr>
            <a:grpSpLocks/>
          </p:cNvGrpSpPr>
          <p:nvPr/>
        </p:nvGrpSpPr>
        <p:grpSpPr bwMode="auto">
          <a:xfrm>
            <a:off x="3276600" y="4267200"/>
            <a:ext cx="4943475" cy="457200"/>
            <a:chOff x="2064" y="2688"/>
            <a:chExt cx="3114" cy="288"/>
          </a:xfrm>
        </p:grpSpPr>
        <p:grpSp>
          <p:nvGrpSpPr>
            <p:cNvPr id="1199124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1199125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9126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9127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9128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9129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199136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99137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9913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9913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19914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9914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1199142" name="Text Box 38"/>
            <p:cNvSpPr txBox="1">
              <a:spLocks noChangeArrowheads="1"/>
            </p:cNvSpPr>
            <p:nvPr/>
          </p:nvSpPr>
          <p:spPr bwMode="auto">
            <a:xfrm>
              <a:off x="4464" y="268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1199143" name="Text Box 39"/>
            <p:cNvSpPr txBox="1">
              <a:spLocks noChangeArrowheads="1"/>
            </p:cNvSpPr>
            <p:nvPr/>
          </p:nvSpPr>
          <p:spPr bwMode="auto">
            <a:xfrm>
              <a:off x="4848" y="268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34</a:t>
              </a:r>
            </a:p>
          </p:txBody>
        </p:sp>
      </p:grpSp>
      <p:grpSp>
        <p:nvGrpSpPr>
          <p:cNvPr id="1199156" name="Group 52"/>
          <p:cNvGrpSpPr>
            <a:grpSpLocks/>
          </p:cNvGrpSpPr>
          <p:nvPr/>
        </p:nvGrpSpPr>
        <p:grpSpPr bwMode="auto">
          <a:xfrm>
            <a:off x="3276600" y="3733800"/>
            <a:ext cx="4876800" cy="457200"/>
            <a:chOff x="2064" y="2400"/>
            <a:chExt cx="3072" cy="288"/>
          </a:xfrm>
        </p:grpSpPr>
        <p:grpSp>
          <p:nvGrpSpPr>
            <p:cNvPr id="1199123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1199115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9117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9119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9120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9122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199144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99145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199146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99147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16</a:t>
              </a:r>
            </a:p>
          </p:txBody>
        </p:sp>
        <p:sp>
          <p:nvSpPr>
            <p:cNvPr id="1199148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32</a:t>
              </a:r>
            </a:p>
          </p:txBody>
        </p:sp>
        <p:sp>
          <p:nvSpPr>
            <p:cNvPr id="1199149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1199150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128</a:t>
              </a:r>
            </a:p>
          </p:txBody>
        </p:sp>
        <p:sp>
          <p:nvSpPr>
            <p:cNvPr id="1199151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199152" name="Text Box 48"/>
          <p:cNvSpPr txBox="1">
            <a:spLocks noChangeArrowheads="1"/>
          </p:cNvSpPr>
          <p:nvPr/>
        </p:nvSpPr>
        <p:spPr bwMode="auto">
          <a:xfrm>
            <a:off x="3276600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1199153" name="AutoShape 49"/>
          <p:cNvSpPr>
            <a:spLocks noChangeArrowheads="1"/>
          </p:cNvSpPr>
          <p:nvPr/>
        </p:nvSpPr>
        <p:spPr bwMode="auto">
          <a:xfrm>
            <a:off x="2057400" y="4876800"/>
            <a:ext cx="11430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9154" name="Text Box 50"/>
          <p:cNvSpPr txBox="1">
            <a:spLocks noChangeArrowheads="1"/>
          </p:cNvSpPr>
          <p:nvPr/>
        </p:nvSpPr>
        <p:spPr bwMode="auto">
          <a:xfrm>
            <a:off x="3895725" y="4800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057400" y="5562600"/>
            <a:ext cx="5334000" cy="8223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What happens if the word </a:t>
            </a:r>
            <a:r>
              <a:rPr lang="en-US" b="1" i="1"/>
              <a:t>Caesar</a:t>
            </a:r>
            <a:r>
              <a:rPr lang="en-US"/>
              <a:t> is added to document 14?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5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algn="ctr"/>
            <a:r>
              <a:rPr lang="en-US" sz="3600" dirty="0"/>
              <a:t>Inverted index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generally preferred to arrays</a:t>
            </a:r>
          </a:p>
          <a:p>
            <a:pPr lvl="1"/>
            <a:r>
              <a:rPr lang="en-US" dirty="0"/>
              <a:t>Dynamic space allocation</a:t>
            </a:r>
          </a:p>
          <a:p>
            <a:pPr lvl="1"/>
            <a:r>
              <a:rPr lang="en-US" dirty="0"/>
              <a:t>Insertion of terms into documents easy</a:t>
            </a:r>
          </a:p>
          <a:p>
            <a:pPr lvl="1"/>
            <a:r>
              <a:rPr lang="en-US" dirty="0"/>
              <a:t>Space overhead of pointers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75D2-B56F-4DA0-808A-5ABA366AD0D9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1200177" name="Group 49"/>
          <p:cNvGrpSpPr>
            <a:grpSpLocks/>
          </p:cNvGrpSpPr>
          <p:nvPr/>
        </p:nvGrpSpPr>
        <p:grpSpPr bwMode="auto">
          <a:xfrm>
            <a:off x="762000" y="3962400"/>
            <a:ext cx="2819400" cy="1533525"/>
            <a:chOff x="528" y="2634"/>
            <a:chExt cx="1776" cy="966"/>
          </a:xfrm>
        </p:grpSpPr>
        <p:sp>
          <p:nvSpPr>
            <p:cNvPr id="1200132" name="Text Box 4"/>
            <p:cNvSpPr txBox="1">
              <a:spLocks noChangeArrowheads="1"/>
            </p:cNvSpPr>
            <p:nvPr/>
          </p:nvSpPr>
          <p:spPr bwMode="auto">
            <a:xfrm>
              <a:off x="528" y="2634"/>
              <a:ext cx="74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/>
                <a:t>Brutus</a:t>
              </a:r>
            </a:p>
          </p:txBody>
        </p:sp>
        <p:sp>
          <p:nvSpPr>
            <p:cNvPr id="1200133" name="Text Box 5"/>
            <p:cNvSpPr txBox="1">
              <a:spLocks noChangeArrowheads="1"/>
            </p:cNvSpPr>
            <p:nvPr/>
          </p:nvSpPr>
          <p:spPr bwMode="auto">
            <a:xfrm>
              <a:off x="528" y="2970"/>
              <a:ext cx="101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/>
                <a:t>Calpurnia</a:t>
              </a:r>
            </a:p>
          </p:txBody>
        </p:sp>
        <p:sp>
          <p:nvSpPr>
            <p:cNvPr id="1200134" name="Text Box 6"/>
            <p:cNvSpPr txBox="1">
              <a:spLocks noChangeArrowheads="1"/>
            </p:cNvSpPr>
            <p:nvPr/>
          </p:nvSpPr>
          <p:spPr bwMode="auto">
            <a:xfrm>
              <a:off x="528" y="3306"/>
              <a:ext cx="7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/>
                <a:t>Caesar</a:t>
              </a:r>
            </a:p>
          </p:txBody>
        </p:sp>
        <p:sp>
          <p:nvSpPr>
            <p:cNvPr id="1200135" name="AutoShape 7"/>
            <p:cNvSpPr>
              <a:spLocks noChangeArrowheads="1"/>
            </p:cNvSpPr>
            <p:nvPr/>
          </p:nvSpPr>
          <p:spPr bwMode="auto">
            <a:xfrm>
              <a:off x="1584" y="2682"/>
              <a:ext cx="720" cy="14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0136" name="AutoShape 8"/>
            <p:cNvSpPr>
              <a:spLocks noChangeArrowheads="1"/>
            </p:cNvSpPr>
            <p:nvPr/>
          </p:nvSpPr>
          <p:spPr bwMode="auto">
            <a:xfrm>
              <a:off x="1584" y="3018"/>
              <a:ext cx="720" cy="14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0137" name="AutoShape 9"/>
            <p:cNvSpPr>
              <a:spLocks noChangeArrowheads="1"/>
            </p:cNvSpPr>
            <p:nvPr/>
          </p:nvSpPr>
          <p:spPr bwMode="auto">
            <a:xfrm>
              <a:off x="1584" y="3354"/>
              <a:ext cx="720" cy="14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00138" name="Text Box 10"/>
          <p:cNvSpPr txBox="1">
            <a:spLocks noChangeArrowheads="1"/>
          </p:cNvSpPr>
          <p:nvPr/>
        </p:nvSpPr>
        <p:spPr bwMode="auto">
          <a:xfrm>
            <a:off x="3713163" y="38862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00139" name="Text Box 11"/>
          <p:cNvSpPr txBox="1">
            <a:spLocks noChangeArrowheads="1"/>
          </p:cNvSpPr>
          <p:nvPr/>
        </p:nvSpPr>
        <p:spPr bwMode="auto">
          <a:xfrm>
            <a:off x="4360863" y="38862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00140" name="Text Box 12"/>
          <p:cNvSpPr txBox="1">
            <a:spLocks noChangeArrowheads="1"/>
          </p:cNvSpPr>
          <p:nvPr/>
        </p:nvSpPr>
        <p:spPr bwMode="auto">
          <a:xfrm>
            <a:off x="5029200" y="38862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200141" name="Text Box 13"/>
          <p:cNvSpPr txBox="1">
            <a:spLocks noChangeArrowheads="1"/>
          </p:cNvSpPr>
          <p:nvPr/>
        </p:nvSpPr>
        <p:spPr bwMode="auto">
          <a:xfrm>
            <a:off x="56388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1200142" name="Text Box 14"/>
          <p:cNvSpPr txBox="1">
            <a:spLocks noChangeArrowheads="1"/>
          </p:cNvSpPr>
          <p:nvPr/>
        </p:nvSpPr>
        <p:spPr bwMode="auto">
          <a:xfrm>
            <a:off x="64008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1200143" name="Text Box 15"/>
          <p:cNvSpPr txBox="1">
            <a:spLocks noChangeArrowheads="1"/>
          </p:cNvSpPr>
          <p:nvPr/>
        </p:nvSpPr>
        <p:spPr bwMode="auto">
          <a:xfrm>
            <a:off x="72390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1200144" name="Text Box 16"/>
          <p:cNvSpPr txBox="1">
            <a:spLocks noChangeArrowheads="1"/>
          </p:cNvSpPr>
          <p:nvPr/>
        </p:nvSpPr>
        <p:spPr bwMode="auto">
          <a:xfrm>
            <a:off x="8077200" y="3886200"/>
            <a:ext cx="703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1200146" name="Text Box 18"/>
          <p:cNvSpPr txBox="1">
            <a:spLocks noChangeArrowheads="1"/>
          </p:cNvSpPr>
          <p:nvPr/>
        </p:nvSpPr>
        <p:spPr bwMode="auto">
          <a:xfrm>
            <a:off x="4381500" y="44196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00147" name="Text Box 19"/>
          <p:cNvSpPr txBox="1">
            <a:spLocks noChangeArrowheads="1"/>
          </p:cNvSpPr>
          <p:nvPr/>
        </p:nvSpPr>
        <p:spPr bwMode="auto">
          <a:xfrm>
            <a:off x="5029200" y="44196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00148" name="Text Box 20"/>
          <p:cNvSpPr txBox="1">
            <a:spLocks noChangeArrowheads="1"/>
          </p:cNvSpPr>
          <p:nvPr/>
        </p:nvSpPr>
        <p:spPr bwMode="auto">
          <a:xfrm>
            <a:off x="5659438" y="44196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00149" name="Text Box 21"/>
          <p:cNvSpPr txBox="1">
            <a:spLocks noChangeArrowheads="1"/>
          </p:cNvSpPr>
          <p:nvPr/>
        </p:nvSpPr>
        <p:spPr bwMode="auto">
          <a:xfrm>
            <a:off x="6265863" y="44196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200150" name="Text Box 22"/>
          <p:cNvSpPr txBox="1">
            <a:spLocks noChangeArrowheads="1"/>
          </p:cNvSpPr>
          <p:nvPr/>
        </p:nvSpPr>
        <p:spPr bwMode="auto">
          <a:xfrm>
            <a:off x="6858000" y="4419600"/>
            <a:ext cx="609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1200151" name="Text Box 23"/>
          <p:cNvSpPr txBox="1">
            <a:spLocks noChangeArrowheads="1"/>
          </p:cNvSpPr>
          <p:nvPr/>
        </p:nvSpPr>
        <p:spPr bwMode="auto">
          <a:xfrm>
            <a:off x="7620000" y="4419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21</a:t>
            </a:r>
          </a:p>
        </p:txBody>
      </p:sp>
      <p:sp>
        <p:nvSpPr>
          <p:cNvPr id="1200152" name="Text Box 24"/>
          <p:cNvSpPr txBox="1">
            <a:spLocks noChangeArrowheads="1"/>
          </p:cNvSpPr>
          <p:nvPr/>
        </p:nvSpPr>
        <p:spPr bwMode="auto">
          <a:xfrm>
            <a:off x="8382000" y="4419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34</a:t>
            </a:r>
          </a:p>
        </p:txBody>
      </p:sp>
      <p:sp>
        <p:nvSpPr>
          <p:cNvPr id="1200153" name="Text Box 25"/>
          <p:cNvSpPr txBox="1">
            <a:spLocks noChangeArrowheads="1"/>
          </p:cNvSpPr>
          <p:nvPr/>
        </p:nvSpPr>
        <p:spPr bwMode="auto">
          <a:xfrm>
            <a:off x="3733800" y="4953000"/>
            <a:ext cx="609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200154" name="Text Box 26"/>
          <p:cNvSpPr txBox="1">
            <a:spLocks noChangeArrowheads="1"/>
          </p:cNvSpPr>
          <p:nvPr/>
        </p:nvSpPr>
        <p:spPr bwMode="auto">
          <a:xfrm>
            <a:off x="4603750" y="4953000"/>
            <a:ext cx="52770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200156" name="AutoShape 28"/>
          <p:cNvCxnSpPr>
            <a:cxnSpLocks noChangeShapeType="1"/>
            <a:stCxn id="1200138" idx="3"/>
            <a:endCxn id="1200139" idx="1"/>
          </p:cNvCxnSpPr>
          <p:nvPr/>
        </p:nvCxnSpPr>
        <p:spPr bwMode="auto">
          <a:xfrm>
            <a:off x="4076700" y="4119563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57" name="AutoShape 29"/>
          <p:cNvCxnSpPr>
            <a:cxnSpLocks noChangeShapeType="1"/>
            <a:stCxn id="1200139" idx="3"/>
            <a:endCxn id="1200140" idx="1"/>
          </p:cNvCxnSpPr>
          <p:nvPr/>
        </p:nvCxnSpPr>
        <p:spPr bwMode="auto">
          <a:xfrm>
            <a:off x="4724400" y="41195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58" name="AutoShape 30"/>
          <p:cNvCxnSpPr>
            <a:cxnSpLocks noChangeShapeType="1"/>
            <a:stCxn id="1200140" idx="3"/>
            <a:endCxn id="1200141" idx="1"/>
          </p:cNvCxnSpPr>
          <p:nvPr/>
        </p:nvCxnSpPr>
        <p:spPr bwMode="auto">
          <a:xfrm>
            <a:off x="5392738" y="4119563"/>
            <a:ext cx="246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59" name="AutoShape 31"/>
          <p:cNvCxnSpPr>
            <a:cxnSpLocks noChangeShapeType="1"/>
            <a:stCxn id="1200141" idx="3"/>
            <a:endCxn id="1200142" idx="1"/>
          </p:cNvCxnSpPr>
          <p:nvPr/>
        </p:nvCxnSpPr>
        <p:spPr bwMode="auto">
          <a:xfrm>
            <a:off x="6172200" y="411956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61" name="AutoShape 33"/>
          <p:cNvCxnSpPr>
            <a:cxnSpLocks noChangeShapeType="1"/>
            <a:stCxn id="1200142" idx="3"/>
            <a:endCxn id="1200143" idx="1"/>
          </p:cNvCxnSpPr>
          <p:nvPr/>
        </p:nvCxnSpPr>
        <p:spPr bwMode="auto">
          <a:xfrm>
            <a:off x="6934200" y="41195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62" name="AutoShape 34"/>
          <p:cNvCxnSpPr>
            <a:cxnSpLocks noChangeShapeType="1"/>
            <a:stCxn id="1200143" idx="3"/>
            <a:endCxn id="1200144" idx="1"/>
          </p:cNvCxnSpPr>
          <p:nvPr/>
        </p:nvCxnSpPr>
        <p:spPr bwMode="auto">
          <a:xfrm>
            <a:off x="7772400" y="41195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00164" name="Text Box 36"/>
          <p:cNvSpPr txBox="1">
            <a:spLocks noChangeArrowheads="1"/>
          </p:cNvSpPr>
          <p:nvPr/>
        </p:nvSpPr>
        <p:spPr bwMode="auto">
          <a:xfrm>
            <a:off x="3733800" y="44196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200165" name="AutoShape 37"/>
          <p:cNvCxnSpPr>
            <a:cxnSpLocks noChangeShapeType="1"/>
            <a:stCxn id="1200164" idx="3"/>
            <a:endCxn id="1200146" idx="1"/>
          </p:cNvCxnSpPr>
          <p:nvPr/>
        </p:nvCxnSpPr>
        <p:spPr bwMode="auto">
          <a:xfrm>
            <a:off x="4097338" y="4652963"/>
            <a:ext cx="284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66" name="AutoShape 38"/>
          <p:cNvCxnSpPr>
            <a:cxnSpLocks noChangeShapeType="1"/>
            <a:stCxn id="1200146" idx="3"/>
            <a:endCxn id="1200147" idx="1"/>
          </p:cNvCxnSpPr>
          <p:nvPr/>
        </p:nvCxnSpPr>
        <p:spPr bwMode="auto">
          <a:xfrm>
            <a:off x="4745038" y="4652963"/>
            <a:ext cx="284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67" name="AutoShape 39"/>
          <p:cNvCxnSpPr>
            <a:cxnSpLocks noChangeShapeType="1"/>
            <a:stCxn id="1200147" idx="3"/>
            <a:endCxn id="1200148" idx="1"/>
          </p:cNvCxnSpPr>
          <p:nvPr/>
        </p:nvCxnSpPr>
        <p:spPr bwMode="auto">
          <a:xfrm>
            <a:off x="5392738" y="4652963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68" name="AutoShape 40"/>
          <p:cNvCxnSpPr>
            <a:cxnSpLocks noChangeShapeType="1"/>
            <a:stCxn id="1200148" idx="3"/>
            <a:endCxn id="1200149" idx="1"/>
          </p:cNvCxnSpPr>
          <p:nvPr/>
        </p:nvCxnSpPr>
        <p:spPr bwMode="auto">
          <a:xfrm>
            <a:off x="6022975" y="4652963"/>
            <a:ext cx="242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69" name="AutoShape 41"/>
          <p:cNvCxnSpPr>
            <a:cxnSpLocks noChangeShapeType="1"/>
            <a:stCxn id="1200149" idx="3"/>
            <a:endCxn id="1200150" idx="1"/>
          </p:cNvCxnSpPr>
          <p:nvPr/>
        </p:nvCxnSpPr>
        <p:spPr bwMode="auto">
          <a:xfrm>
            <a:off x="6629400" y="465296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70" name="AutoShape 42"/>
          <p:cNvCxnSpPr>
            <a:cxnSpLocks noChangeShapeType="1"/>
            <a:stCxn id="1200150" idx="3"/>
            <a:endCxn id="1200151" idx="1"/>
          </p:cNvCxnSpPr>
          <p:nvPr/>
        </p:nvCxnSpPr>
        <p:spPr bwMode="auto">
          <a:xfrm>
            <a:off x="7467600" y="4652963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71" name="AutoShape 43"/>
          <p:cNvCxnSpPr>
            <a:cxnSpLocks noChangeShapeType="1"/>
            <a:stCxn id="1200151" idx="3"/>
            <a:endCxn id="1200152" idx="1"/>
          </p:cNvCxnSpPr>
          <p:nvPr/>
        </p:nvCxnSpPr>
        <p:spPr bwMode="auto">
          <a:xfrm>
            <a:off x="8153400" y="465296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00173" name="AutoShape 45"/>
          <p:cNvCxnSpPr>
            <a:cxnSpLocks noChangeShapeType="1"/>
            <a:stCxn id="1200153" idx="3"/>
            <a:endCxn id="1200154" idx="1"/>
          </p:cNvCxnSpPr>
          <p:nvPr/>
        </p:nvCxnSpPr>
        <p:spPr bwMode="auto">
          <a:xfrm flipV="1">
            <a:off x="4343400" y="5183833"/>
            <a:ext cx="260350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20018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1200174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0175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Tahoma" charset="0"/>
                </a:rPr>
                <a:t>Dictionary</a:t>
              </a:r>
            </a:p>
          </p:txBody>
        </p:sp>
        <p:cxnSp>
          <p:nvCxnSpPr>
            <p:cNvPr id="1200176" name="AutoShape 48"/>
            <p:cNvCxnSpPr>
              <a:cxnSpLocks noChangeShapeType="1"/>
              <a:stCxn id="1200175" idx="1"/>
              <a:endCxn id="1200174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1200181" name="Group 53"/>
          <p:cNvGrpSpPr>
            <a:grpSpLocks/>
          </p:cNvGrpSpPr>
          <p:nvPr/>
        </p:nvGrpSpPr>
        <p:grpSpPr bwMode="auto">
          <a:xfrm>
            <a:off x="3657600" y="5495925"/>
            <a:ext cx="5334000" cy="798513"/>
            <a:chOff x="2352" y="3600"/>
            <a:chExt cx="3360" cy="503"/>
          </a:xfrm>
        </p:grpSpPr>
        <p:sp>
          <p:nvSpPr>
            <p:cNvPr id="1200179" name="AutoShape 51"/>
            <p:cNvSpPr>
              <a:spLocks/>
            </p:cNvSpPr>
            <p:nvPr/>
          </p:nvSpPr>
          <p:spPr bwMode="auto">
            <a:xfrm rot="162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00180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1203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Tahoma" charset="0"/>
                </a:rPr>
                <a:t>Postings lists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Sorted by </a:t>
            </a:r>
            <a:r>
              <a:rPr lang="en-US" dirty="0" err="1"/>
              <a:t>docID</a:t>
            </a:r>
            <a:r>
              <a:rPr lang="en-US" dirty="0"/>
              <a:t> (more later on why).</a:t>
            </a:r>
          </a:p>
        </p:txBody>
      </p:sp>
      <p:sp>
        <p:nvSpPr>
          <p:cNvPr id="1201225" name="Rectangle 73"/>
          <p:cNvSpPr>
            <a:spLocks noChangeArrowheads="1"/>
          </p:cNvSpPr>
          <p:nvPr/>
        </p:nvSpPr>
        <p:spPr bwMode="auto">
          <a:xfrm>
            <a:off x="3840480" y="5791200"/>
            <a:ext cx="1143000" cy="406400"/>
          </a:xfrm>
          <a:prstGeom prst="rect">
            <a:avLst/>
          </a:prstGeom>
          <a:solidFill>
            <a:srgbClr val="00A000"/>
          </a:solidFill>
          <a:ln w="9525">
            <a:solidFill>
              <a:srgbClr val="00A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 i="1" dirty="0"/>
              <a:t>Posting</a:t>
            </a:r>
          </a:p>
        </p:txBody>
      </p:sp>
      <p:sp>
        <p:nvSpPr>
          <p:cNvPr id="1201227" name="Line 75"/>
          <p:cNvSpPr>
            <a:spLocks noChangeShapeType="1"/>
          </p:cNvSpPr>
          <p:nvPr/>
        </p:nvSpPr>
        <p:spPr bwMode="auto">
          <a:xfrm flipH="1">
            <a:off x="4648200" y="5410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5364480" y="4983480"/>
            <a:ext cx="52770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54" name="AutoShape 45"/>
          <p:cNvCxnSpPr>
            <a:cxnSpLocks noChangeShapeType="1"/>
          </p:cNvCxnSpPr>
          <p:nvPr/>
        </p:nvCxnSpPr>
        <p:spPr bwMode="auto">
          <a:xfrm flipV="1">
            <a:off x="5105400" y="5181600"/>
            <a:ext cx="260350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5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pPr algn="ctr"/>
            <a:r>
              <a:rPr lang="en-US" sz="3600" dirty="0"/>
              <a:t>Indexer steps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Sequence of (Modified token, Document ID) pairs.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E2E-7ED7-4911-954D-319E157AC1E6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I did enact Julius</a:t>
            </a:r>
          </a:p>
          <a:p>
            <a:pPr algn="ctr"/>
            <a:r>
              <a:rPr lang="en-US">
                <a:latin typeface="Arial" charset="0"/>
              </a:rPr>
              <a:t>Caesar I was killed </a:t>
            </a:r>
          </a:p>
          <a:p>
            <a:pPr algn="ctr"/>
            <a:r>
              <a:rPr lang="en-US">
                <a:latin typeface="Arial" charset="0"/>
              </a:rPr>
              <a:t>i' the Capitol; </a:t>
            </a:r>
          </a:p>
          <a:p>
            <a:pPr algn="ctr"/>
            <a:r>
              <a:rPr lang="en-US">
                <a:latin typeface="Arial" charset="0"/>
              </a:rPr>
              <a:t>Brutus killed me.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latin typeface="Arial" charset="0"/>
              </a:rPr>
              <a:t>Caesar was ambitious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1226756" name="Object 4"/>
          <p:cNvGraphicFramePr>
            <a:graphicFrameLocks noChangeAspect="1"/>
          </p:cNvGraphicFramePr>
          <p:nvPr/>
        </p:nvGraphicFramePr>
        <p:xfrm>
          <a:off x="7391400" y="1724025"/>
          <a:ext cx="1223963" cy="5210175"/>
        </p:xfrm>
        <a:graphic>
          <a:graphicData uri="http://schemas.openxmlformats.org/presentationml/2006/ole">
            <p:oleObj spid="_x0000_s1226756" name="Worksheet" r:id="rId3" imgW="1451160" imgH="6356160" progId="Excel.Sheet.8">
              <p:embed/>
            </p:oleObj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/>
          <a:lstStyle/>
          <a:p>
            <a:r>
              <a:rPr lang="en-US" sz="3400"/>
              <a:t>Sort by terms.</a:t>
            </a:r>
            <a:r>
              <a:rPr lang="en-US" sz="2200"/>
              <a:t>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FEF-182F-4D32-90A8-BF7F9EE03429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1250307" name="Object 3"/>
          <p:cNvGraphicFramePr>
            <a:graphicFrameLocks noChangeAspect="1"/>
          </p:cNvGraphicFramePr>
          <p:nvPr/>
        </p:nvGraphicFramePr>
        <p:xfrm>
          <a:off x="7620000" y="1577975"/>
          <a:ext cx="1223963" cy="5280025"/>
        </p:xfrm>
        <a:graphic>
          <a:graphicData uri="http://schemas.openxmlformats.org/presentationml/2006/ole">
            <p:oleObj spid="_x0000_s1250307" name="Worksheet" r:id="rId3" imgW="1451160" imgH="6997680" progId="Excel.Sheet.8">
              <p:embed/>
            </p:oleObj>
          </a:graphicData>
        </a:graphic>
      </p:graphicFrame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50308" name="Object 4"/>
          <p:cNvGraphicFramePr>
            <a:graphicFrameLocks noChangeAspect="1"/>
          </p:cNvGraphicFramePr>
          <p:nvPr/>
        </p:nvGraphicFramePr>
        <p:xfrm>
          <a:off x="5943600" y="1577975"/>
          <a:ext cx="1223963" cy="5356225"/>
        </p:xfrm>
        <a:graphic>
          <a:graphicData uri="http://schemas.openxmlformats.org/presentationml/2006/ole">
            <p:oleObj spid="_x0000_s1250308" name="Worksheet" r:id="rId4" imgW="1451160" imgH="6322680" progId="Excel.Sheet.8">
              <p:embed/>
            </p:oleObj>
          </a:graphicData>
        </a:graphic>
      </p:graphicFrame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846138" y="2300288"/>
            <a:ext cx="3127375" cy="742950"/>
          </a:xfrm>
          <a:prstGeom prst="upArrowCallout">
            <a:avLst>
              <a:gd name="adj1" fmla="val 105235"/>
              <a:gd name="adj2" fmla="val 105235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b="1" u="sng">
                <a:latin typeface="Times New Roman" pitchFamily="18" charset="0"/>
              </a:rPr>
              <a:t>Core indexing step.</a:t>
            </a:r>
          </a:p>
        </p:txBody>
      </p:sp>
      <p:sp>
        <p:nvSpPr>
          <p:cNvPr id="1250306" name="Rectangle 2"/>
          <p:cNvSpPr>
            <a:spLocks noChangeArrowheads="1"/>
          </p:cNvSpPr>
          <p:nvPr/>
        </p:nvSpPr>
        <p:spPr bwMode="auto">
          <a:xfrm>
            <a:off x="533400" y="3810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Indexer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4343400" cy="1676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Multiple term entries in a single document are merged.</a:t>
            </a:r>
          </a:p>
          <a:p>
            <a:pPr>
              <a:lnSpc>
                <a:spcPct val="90000"/>
              </a:lnSpc>
            </a:pPr>
            <a:r>
              <a:rPr lang="en-US"/>
              <a:t>Frequency information is added.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5093-0FDE-4672-9301-94D9413F3812}" type="slidenum">
              <a:rPr lang="en-US"/>
              <a:pPr/>
              <a:t>27</a:t>
            </a:fld>
            <a:endParaRPr lang="en-US"/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7008813" y="1676400"/>
          <a:ext cx="1857375" cy="4927600"/>
        </p:xfrm>
        <a:graphic>
          <a:graphicData uri="http://schemas.openxmlformats.org/presentationml/2006/ole">
            <p:oleObj spid="_x0000_s114690" name="Worksheet" r:id="rId3" imgW="1838249" imgH="4867351" progId="Excel.Sheet.8">
              <p:embed/>
            </p:oleObj>
          </a:graphicData>
        </a:graphic>
      </p:graphicFrame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61722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4719638" y="1654175"/>
          <a:ext cx="1223962" cy="5280025"/>
        </p:xfrm>
        <a:graphic>
          <a:graphicData uri="http://schemas.openxmlformats.org/presentationml/2006/ole">
            <p:oleObj spid="_x0000_s114689" name="Worksheet" r:id="rId4" imgW="1451160" imgH="6997680" progId="Excel.Sheet.8">
              <p:embed/>
            </p:oleObj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990600" y="3581400"/>
            <a:ext cx="2770188" cy="119697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Why frequency?</a:t>
            </a:r>
          </a:p>
          <a:p>
            <a:pPr algn="ctr"/>
            <a:r>
              <a:rPr lang="en-US"/>
              <a:t>Will discuss later.</a:t>
            </a:r>
          </a:p>
        </p:txBody>
      </p:sp>
      <p:sp>
        <p:nvSpPr>
          <p:cNvPr id="114722" name="Rectangle 34"/>
          <p:cNvSpPr>
            <a:spLocks noChangeArrowheads="1"/>
          </p:cNvSpPr>
          <p:nvPr/>
        </p:nvSpPr>
        <p:spPr bwMode="auto">
          <a:xfrm>
            <a:off x="533400" y="3810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Indexer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19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010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result is split into a </a:t>
            </a:r>
            <a:r>
              <a:rPr lang="en-US" i="1" dirty="0"/>
              <a:t>Dictionary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645E-CB72-4DB8-A5B2-39E24C12AE4A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1223684" name="Object 4"/>
          <p:cNvGraphicFramePr>
            <a:graphicFrameLocks noChangeAspect="1"/>
          </p:cNvGraphicFramePr>
          <p:nvPr/>
        </p:nvGraphicFramePr>
        <p:xfrm>
          <a:off x="7391400" y="1806575"/>
          <a:ext cx="1223963" cy="4700588"/>
        </p:xfrm>
        <a:graphic>
          <a:graphicData uri="http://schemas.openxmlformats.org/presentationml/2006/ole">
            <p:oleObj spid="_x0000_s1223684" name="Worksheet" r:id="rId3" imgW="1451160" imgH="5557680" progId="Excel.Sheet.8">
              <p:embed/>
            </p:oleObj>
          </a:graphicData>
        </a:graphic>
      </p:graphicFrame>
      <p:graphicFrame>
        <p:nvGraphicFramePr>
          <p:cNvPr id="1223685" name="Object 5"/>
          <p:cNvGraphicFramePr>
            <a:graphicFrameLocks noChangeAspect="1"/>
          </p:cNvGraphicFramePr>
          <p:nvPr/>
        </p:nvGraphicFramePr>
        <p:xfrm>
          <a:off x="3657600" y="1981200"/>
          <a:ext cx="1635125" cy="3976688"/>
        </p:xfrm>
        <a:graphic>
          <a:graphicData uri="http://schemas.openxmlformats.org/presentationml/2006/ole">
            <p:oleObj spid="_x0000_s1223685" name="Worksheet" r:id="rId4" imgW="1981200" imgH="4962449" progId="Excel.Sheet.8">
              <p:embed/>
            </p:oleObj>
          </a:graphicData>
        </a:graphic>
      </p:graphicFrame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5638800" y="39624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V="1">
            <a:off x="5638800" y="2057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V="1">
            <a:off x="5638800" y="22098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 flipV="1">
            <a:off x="5638800" y="23622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 flipV="1">
            <a:off x="5638800" y="2514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5638800" y="2667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5638800" y="2819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5638800" y="28194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5638800" y="30480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5638800" y="3200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>
            <a:off x="5638800" y="33528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>
            <a:off x="5638800" y="35052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5638800" y="3657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5638800" y="38100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>
            <a:off x="5638800" y="41148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>
            <a:off x="5638800" y="42672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>
            <a:off x="5638800" y="44196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5638800" y="45720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>
            <a:off x="5638800" y="47244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>
            <a:off x="5638800" y="48768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>
            <a:off x="5638800" y="48768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>
            <a:off x="5638800" y="50292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Line 27"/>
          <p:cNvSpPr>
            <a:spLocks noChangeShapeType="1"/>
          </p:cNvSpPr>
          <p:nvPr/>
        </p:nvSpPr>
        <p:spPr bwMode="auto">
          <a:xfrm>
            <a:off x="5638800" y="52578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>
            <a:off x="5638800" y="5410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>
            <a:off x="5638800" y="55626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>
            <a:off x="2895600" y="37338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3686" name="Object 6"/>
          <p:cNvGraphicFramePr>
            <a:graphicFrameLocks noChangeAspect="1"/>
          </p:cNvGraphicFramePr>
          <p:nvPr/>
        </p:nvGraphicFramePr>
        <p:xfrm>
          <a:off x="733425" y="1701800"/>
          <a:ext cx="1857375" cy="4927600"/>
        </p:xfrm>
        <a:graphic>
          <a:graphicData uri="http://schemas.openxmlformats.org/presentationml/2006/ole">
            <p:oleObj spid="_x0000_s1223686" name="Worksheet" r:id="rId5" imgW="2171160" imgH="5748840" progId="Excel.Sheet.8">
              <p:embed/>
            </p:oleObj>
          </a:graphicData>
        </a:graphic>
      </p:graphicFrame>
      <p:sp>
        <p:nvSpPr>
          <p:cNvPr id="114721" name="Line 33"/>
          <p:cNvSpPr>
            <a:spLocks noChangeShapeType="1"/>
          </p:cNvSpPr>
          <p:nvPr/>
        </p:nvSpPr>
        <p:spPr bwMode="auto">
          <a:xfrm>
            <a:off x="5638800" y="54102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4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28600"/>
            <a:ext cx="7543800" cy="99060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  <a:buNone/>
            </a:pPr>
            <a:endParaRPr lang="en-US" dirty="0" smtClean="0"/>
          </a:p>
          <a:p>
            <a:pPr algn="ctr">
              <a:lnSpc>
                <a:spcPct val="80000"/>
              </a:lnSpc>
              <a:buNone/>
            </a:pPr>
            <a:r>
              <a:rPr lang="en-US" sz="3600" dirty="0" smtClean="0"/>
              <a:t>Where </a:t>
            </a:r>
            <a:r>
              <a:rPr lang="en-US" sz="3600" dirty="0"/>
              <a:t>do we pay in storage?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7481A-8019-4D5F-9EF2-8284ACD8C2A7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115747" name="Group 35"/>
          <p:cNvGrpSpPr>
            <a:grpSpLocks/>
          </p:cNvGrpSpPr>
          <p:nvPr/>
        </p:nvGrpSpPr>
        <p:grpSpPr bwMode="auto">
          <a:xfrm>
            <a:off x="2133600" y="1624013"/>
            <a:ext cx="4953000" cy="4759325"/>
            <a:chOff x="1344" y="1023"/>
            <a:chExt cx="3120" cy="2998"/>
          </a:xfrm>
        </p:grpSpPr>
        <p:graphicFrame>
          <p:nvGraphicFramePr>
            <p:cNvPr id="115715" name="Object 3"/>
            <p:cNvGraphicFramePr>
              <a:graphicFrameLocks noChangeAspect="1"/>
            </p:cNvGraphicFramePr>
            <p:nvPr/>
          </p:nvGraphicFramePr>
          <p:xfrm>
            <a:off x="3693" y="1023"/>
            <a:ext cx="771" cy="2961"/>
          </p:xfrm>
          <a:graphic>
            <a:graphicData uri="http://schemas.openxmlformats.org/presentationml/2006/ole">
              <p:oleObj spid="_x0000_s115715" name="Worksheet" r:id="rId3" imgW="1451160" imgH="5557680" progId="Excel.Sheet.8">
                <p:embed/>
              </p:oleObj>
            </a:graphicData>
          </a:graphic>
        </p:graphicFrame>
        <p:graphicFrame>
          <p:nvGraphicFramePr>
            <p:cNvPr id="115716" name="Object 4"/>
            <p:cNvGraphicFramePr>
              <a:graphicFrameLocks noChangeAspect="1"/>
            </p:cNvGraphicFramePr>
            <p:nvPr/>
          </p:nvGraphicFramePr>
          <p:xfrm>
            <a:off x="1344" y="1135"/>
            <a:ext cx="1248" cy="2886"/>
          </p:xfrm>
          <a:graphic>
            <a:graphicData uri="http://schemas.openxmlformats.org/presentationml/2006/ole">
              <p:oleObj spid="_x0000_s115716" name="Worksheet" r:id="rId4" imgW="1981200" imgH="4581449" progId="Excel.Sheet.8">
                <p:embed/>
              </p:oleObj>
            </a:graphicData>
          </a:graphic>
        </p:graphicFrame>
        <p:sp>
          <p:nvSpPr>
            <p:cNvPr id="115717" name="Line 5"/>
            <p:cNvSpPr>
              <a:spLocks noChangeShapeType="1"/>
            </p:cNvSpPr>
            <p:nvPr/>
          </p:nvSpPr>
          <p:spPr bwMode="auto">
            <a:xfrm>
              <a:off x="2589" y="2381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8" name="Line 6"/>
            <p:cNvSpPr>
              <a:spLocks noChangeShapeType="1"/>
            </p:cNvSpPr>
            <p:nvPr/>
          </p:nvSpPr>
          <p:spPr bwMode="auto">
            <a:xfrm flipV="1">
              <a:off x="2589" y="1181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9" name="Line 7"/>
            <p:cNvSpPr>
              <a:spLocks noChangeShapeType="1"/>
            </p:cNvSpPr>
            <p:nvPr/>
          </p:nvSpPr>
          <p:spPr bwMode="auto">
            <a:xfrm flipV="1">
              <a:off x="2589" y="1277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Line 8"/>
            <p:cNvSpPr>
              <a:spLocks noChangeShapeType="1"/>
            </p:cNvSpPr>
            <p:nvPr/>
          </p:nvSpPr>
          <p:spPr bwMode="auto">
            <a:xfrm flipV="1">
              <a:off x="2589" y="1373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 flipV="1">
              <a:off x="2589" y="1469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2589" y="156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2589" y="1661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2589" y="1661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>
              <a:off x="2589" y="1805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>
              <a:off x="2589" y="1901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7" name="Line 15"/>
            <p:cNvSpPr>
              <a:spLocks noChangeShapeType="1"/>
            </p:cNvSpPr>
            <p:nvPr/>
          </p:nvSpPr>
          <p:spPr bwMode="auto">
            <a:xfrm>
              <a:off x="2589" y="1997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8" name="Line 16"/>
            <p:cNvSpPr>
              <a:spLocks noChangeShapeType="1"/>
            </p:cNvSpPr>
            <p:nvPr/>
          </p:nvSpPr>
          <p:spPr bwMode="auto">
            <a:xfrm>
              <a:off x="2589" y="2093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9" name="Line 17"/>
            <p:cNvSpPr>
              <a:spLocks noChangeShapeType="1"/>
            </p:cNvSpPr>
            <p:nvPr/>
          </p:nvSpPr>
          <p:spPr bwMode="auto">
            <a:xfrm>
              <a:off x="2589" y="2189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0" name="Line 18"/>
            <p:cNvSpPr>
              <a:spLocks noChangeShapeType="1"/>
            </p:cNvSpPr>
            <p:nvPr/>
          </p:nvSpPr>
          <p:spPr bwMode="auto">
            <a:xfrm>
              <a:off x="2589" y="2285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1" name="Line 19"/>
            <p:cNvSpPr>
              <a:spLocks noChangeShapeType="1"/>
            </p:cNvSpPr>
            <p:nvPr/>
          </p:nvSpPr>
          <p:spPr bwMode="auto">
            <a:xfrm>
              <a:off x="2589" y="2477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2" name="Line 20"/>
            <p:cNvSpPr>
              <a:spLocks noChangeShapeType="1"/>
            </p:cNvSpPr>
            <p:nvPr/>
          </p:nvSpPr>
          <p:spPr bwMode="auto">
            <a:xfrm>
              <a:off x="2589" y="2573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3" name="Line 21"/>
            <p:cNvSpPr>
              <a:spLocks noChangeShapeType="1"/>
            </p:cNvSpPr>
            <p:nvPr/>
          </p:nvSpPr>
          <p:spPr bwMode="auto">
            <a:xfrm>
              <a:off x="2589" y="2669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4" name="Line 22"/>
            <p:cNvSpPr>
              <a:spLocks noChangeShapeType="1"/>
            </p:cNvSpPr>
            <p:nvPr/>
          </p:nvSpPr>
          <p:spPr bwMode="auto">
            <a:xfrm>
              <a:off x="2589" y="2765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5" name="Line 23"/>
            <p:cNvSpPr>
              <a:spLocks noChangeShapeType="1"/>
            </p:cNvSpPr>
            <p:nvPr/>
          </p:nvSpPr>
          <p:spPr bwMode="auto">
            <a:xfrm>
              <a:off x="2589" y="2861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6" name="Line 24"/>
            <p:cNvSpPr>
              <a:spLocks noChangeShapeType="1"/>
            </p:cNvSpPr>
            <p:nvPr/>
          </p:nvSpPr>
          <p:spPr bwMode="auto">
            <a:xfrm>
              <a:off x="2589" y="2957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7" name="Line 25"/>
            <p:cNvSpPr>
              <a:spLocks noChangeShapeType="1"/>
            </p:cNvSpPr>
            <p:nvPr/>
          </p:nvSpPr>
          <p:spPr bwMode="auto">
            <a:xfrm>
              <a:off x="2589" y="2957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Line 26"/>
            <p:cNvSpPr>
              <a:spLocks noChangeShapeType="1"/>
            </p:cNvSpPr>
            <p:nvPr/>
          </p:nvSpPr>
          <p:spPr bwMode="auto">
            <a:xfrm>
              <a:off x="2589" y="3053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9" name="Line 27"/>
            <p:cNvSpPr>
              <a:spLocks noChangeShapeType="1"/>
            </p:cNvSpPr>
            <p:nvPr/>
          </p:nvSpPr>
          <p:spPr bwMode="auto">
            <a:xfrm>
              <a:off x="2589" y="3197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0" name="Line 28"/>
            <p:cNvSpPr>
              <a:spLocks noChangeShapeType="1"/>
            </p:cNvSpPr>
            <p:nvPr/>
          </p:nvSpPr>
          <p:spPr bwMode="auto">
            <a:xfrm>
              <a:off x="2589" y="3293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1" name="Line 29"/>
            <p:cNvSpPr>
              <a:spLocks noChangeShapeType="1"/>
            </p:cNvSpPr>
            <p:nvPr/>
          </p:nvSpPr>
          <p:spPr bwMode="auto">
            <a:xfrm>
              <a:off x="2589" y="3389"/>
              <a:ext cx="11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3" name="Line 31"/>
            <p:cNvSpPr>
              <a:spLocks noChangeShapeType="1"/>
            </p:cNvSpPr>
            <p:nvPr/>
          </p:nvSpPr>
          <p:spPr bwMode="auto">
            <a:xfrm>
              <a:off x="2589" y="3293"/>
              <a:ext cx="11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744" name="AutoShape 32"/>
          <p:cNvSpPr>
            <a:spLocks noChangeArrowheads="1"/>
          </p:cNvSpPr>
          <p:nvPr/>
        </p:nvSpPr>
        <p:spPr bwMode="auto">
          <a:xfrm>
            <a:off x="4343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Pointers</a:t>
            </a:r>
          </a:p>
        </p:txBody>
      </p:sp>
      <p:sp>
        <p:nvSpPr>
          <p:cNvPr id="115745" name="AutoShape 33"/>
          <p:cNvSpPr>
            <a:spLocks noChangeArrowheads="1"/>
          </p:cNvSpPr>
          <p:nvPr/>
        </p:nvSpPr>
        <p:spPr bwMode="auto">
          <a:xfrm>
            <a:off x="685800" y="3733800"/>
            <a:ext cx="1371600" cy="60960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Terms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algn="ctr"/>
            <a:r>
              <a:rPr lang="en-US" sz="3600" dirty="0"/>
              <a:t>Term-document </a:t>
            </a:r>
            <a:r>
              <a:rPr lang="en-US" sz="3600" dirty="0" smtClean="0"/>
              <a:t>incidence Matrix</a:t>
            </a:r>
            <a:endParaRPr lang="en-US" sz="3600" dirty="0"/>
          </a:p>
        </p:txBody>
      </p:sp>
      <p:graphicFrame>
        <p:nvGraphicFramePr>
          <p:cNvPr id="108548" name="Object 1028"/>
          <p:cNvGraphicFramePr>
            <a:graphicFrameLocks noChangeAspect="1"/>
          </p:cNvGraphicFramePr>
          <p:nvPr>
            <p:ph idx="1"/>
          </p:nvPr>
        </p:nvGraphicFramePr>
        <p:xfrm>
          <a:off x="762000" y="2282825"/>
          <a:ext cx="7637463" cy="2846388"/>
        </p:xfrm>
        <a:graphic>
          <a:graphicData uri="http://schemas.openxmlformats.org/presentationml/2006/ole">
            <p:oleObj spid="_x0000_s108548" name="Worksheet" r:id="rId3" imgW="11250000" imgH="4185000" progId="Excel.Sheet.8">
              <p:embed/>
            </p:oleObj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D49-FC83-4E85-B595-92D706101537}" type="slidenum">
              <a:rPr lang="en-US"/>
              <a:pPr/>
              <a:t>3</a:t>
            </a:fld>
            <a:endParaRPr lang="en-US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1 if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play</a:t>
            </a:r>
            <a:r>
              <a:rPr lang="en-US">
                <a:latin typeface="Arial" charset="0"/>
              </a:rPr>
              <a:t> contains </a:t>
            </a:r>
            <a:r>
              <a:rPr lang="en-US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>
                <a:latin typeface="Arial" charset="0"/>
              </a:rPr>
              <a:t>, 0 otherwise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but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processing: AND</a:t>
            </a:r>
          </a:p>
        </p:txBody>
      </p:sp>
      <p:sp>
        <p:nvSpPr>
          <p:cNvPr id="7987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 processing the query: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i="1" dirty="0" smtClean="0"/>
              <a:t>Brutus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</a:t>
            </a:r>
            <a:r>
              <a:rPr lang="en-US" b="1" i="1" dirty="0" smtClean="0"/>
              <a:t>Caesar</a:t>
            </a:r>
            <a:endParaRPr lang="en-US" dirty="0" smtClean="0"/>
          </a:p>
          <a:p>
            <a:pPr lvl="1" eaLnBrk="1" hangingPunct="1"/>
            <a:r>
              <a:rPr lang="en-US" dirty="0" smtClean="0"/>
              <a:t>Locate </a:t>
            </a:r>
            <a:r>
              <a:rPr lang="en-US" b="1" i="1" dirty="0" smtClean="0"/>
              <a:t>Brutus</a:t>
            </a:r>
            <a:r>
              <a:rPr lang="en-US" dirty="0" smtClean="0"/>
              <a:t> in the Dictionary;</a:t>
            </a:r>
          </a:p>
          <a:p>
            <a:pPr lvl="2" eaLnBrk="1" hangingPunct="1"/>
            <a:r>
              <a:rPr lang="en-US" dirty="0" smtClean="0"/>
              <a:t>Retrieve its postings.</a:t>
            </a:r>
          </a:p>
          <a:p>
            <a:pPr lvl="1" eaLnBrk="1" hangingPunct="1"/>
            <a:r>
              <a:rPr lang="en-US" dirty="0" smtClean="0"/>
              <a:t>Locate </a:t>
            </a:r>
            <a:r>
              <a:rPr lang="en-US" i="1" dirty="0" smtClean="0"/>
              <a:t>Caesar</a:t>
            </a:r>
            <a:r>
              <a:rPr lang="en-US" dirty="0" smtClean="0"/>
              <a:t> in the Dictionary;</a:t>
            </a:r>
          </a:p>
          <a:p>
            <a:pPr lvl="2" eaLnBrk="1" hangingPunct="1"/>
            <a:r>
              <a:rPr lang="en-US" dirty="0" smtClean="0"/>
              <a:t>Retrieve its postings.</a:t>
            </a:r>
          </a:p>
          <a:p>
            <a:pPr lvl="1" eaLnBrk="1" hangingPunct="1"/>
            <a:r>
              <a:rPr lang="ja-JP" altLang="en-US" smtClean="0"/>
              <a:t>“</a:t>
            </a:r>
            <a:r>
              <a:rPr lang="en-US" altLang="ja-JP" dirty="0" smtClean="0"/>
              <a:t>Merge</a:t>
            </a:r>
            <a:r>
              <a:rPr lang="ja-JP" altLang="en-US" smtClean="0"/>
              <a:t>”</a:t>
            </a:r>
            <a:r>
              <a:rPr lang="en-US" altLang="ja-JP" dirty="0" smtClean="0"/>
              <a:t> the two postings:</a:t>
            </a:r>
            <a:endParaRPr lang="en-US" dirty="0" smtClean="0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99368C-A4EE-405E-86B3-94904F7FABDE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30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9877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128</a:t>
            </a:r>
          </a:p>
        </p:txBody>
      </p:sp>
      <p:sp>
        <p:nvSpPr>
          <p:cNvPr id="79878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34</a:t>
            </a:r>
          </a:p>
        </p:txBody>
      </p:sp>
      <p:grpSp>
        <p:nvGrpSpPr>
          <p:cNvPr id="2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79920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79921" name="AutoShape 2066"/>
            <p:cNvCxnSpPr>
              <a:cxnSpLocks noChangeShapeType="1"/>
              <a:stCxn id="79920" idx="3"/>
              <a:endCxn id="79918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3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79918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4</a:t>
              </a:r>
            </a:p>
          </p:txBody>
        </p:sp>
        <p:cxnSp>
          <p:nvCxnSpPr>
            <p:cNvPr id="79919" name="AutoShape 2067"/>
            <p:cNvCxnSpPr>
              <a:cxnSpLocks noChangeShapeType="1"/>
              <a:stCxn id="79918" idx="3"/>
              <a:endCxn id="79916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4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79916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79917" name="AutoShape 2068"/>
            <p:cNvCxnSpPr>
              <a:cxnSpLocks noChangeShapeType="1"/>
              <a:stCxn id="79916" idx="3"/>
              <a:endCxn id="79914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5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79914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16</a:t>
              </a:r>
            </a:p>
          </p:txBody>
        </p:sp>
        <p:cxnSp>
          <p:nvCxnSpPr>
            <p:cNvPr id="79915" name="AutoShape 2069"/>
            <p:cNvCxnSpPr>
              <a:cxnSpLocks noChangeShapeType="1"/>
              <a:stCxn id="79914" idx="3"/>
              <a:endCxn id="79912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6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79912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32</a:t>
              </a:r>
            </a:p>
          </p:txBody>
        </p:sp>
        <p:cxnSp>
          <p:nvCxnSpPr>
            <p:cNvPr id="79913" name="AutoShape 2070"/>
            <p:cNvCxnSpPr>
              <a:cxnSpLocks noChangeShapeType="1"/>
              <a:stCxn id="79912" idx="3"/>
              <a:endCxn id="79910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7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79910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79911" name="AutoShape 2071"/>
            <p:cNvCxnSpPr>
              <a:cxnSpLocks noChangeShapeType="1"/>
              <a:stCxn id="79910" idx="3"/>
              <a:endCxn id="79877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8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79908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cxnSp>
          <p:nvCxnSpPr>
            <p:cNvPr id="79909" name="AutoShape 2073"/>
            <p:cNvCxnSpPr>
              <a:cxnSpLocks noChangeShapeType="1"/>
              <a:stCxn id="79908" idx="3"/>
              <a:endCxn id="79906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9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79906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79907" name="AutoShape 2074"/>
            <p:cNvCxnSpPr>
              <a:cxnSpLocks noChangeShapeType="1"/>
              <a:stCxn id="79906" idx="3"/>
              <a:endCxn id="79904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0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79904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3</a:t>
              </a:r>
            </a:p>
          </p:txBody>
        </p:sp>
        <p:cxnSp>
          <p:nvCxnSpPr>
            <p:cNvPr id="79905" name="AutoShape 2075"/>
            <p:cNvCxnSpPr>
              <a:cxnSpLocks noChangeShapeType="1"/>
              <a:stCxn id="79904" idx="3"/>
              <a:endCxn id="79902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1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79902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5</a:t>
              </a:r>
            </a:p>
          </p:txBody>
        </p:sp>
        <p:cxnSp>
          <p:nvCxnSpPr>
            <p:cNvPr id="79903" name="AutoShape 2076"/>
            <p:cNvCxnSpPr>
              <a:cxnSpLocks noChangeShapeType="1"/>
              <a:stCxn id="79902" idx="3"/>
              <a:endCxn id="79900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2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79900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79901" name="AutoShape 2077"/>
            <p:cNvCxnSpPr>
              <a:cxnSpLocks noChangeShapeType="1"/>
              <a:stCxn id="79900" idx="3"/>
              <a:endCxn id="79898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3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79898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13</a:t>
              </a:r>
            </a:p>
          </p:txBody>
        </p:sp>
        <p:cxnSp>
          <p:nvCxnSpPr>
            <p:cNvPr id="79899" name="AutoShape 2078"/>
            <p:cNvCxnSpPr>
              <a:cxnSpLocks noChangeShapeType="1"/>
              <a:stCxn id="79898" idx="3"/>
              <a:endCxn id="79896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4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79896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79897" name="AutoShape 2079"/>
            <p:cNvCxnSpPr>
              <a:cxnSpLocks noChangeShapeType="1"/>
              <a:stCxn id="79896" idx="3"/>
              <a:endCxn id="79878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79892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en-US" sz="2400" b="1" i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Brutus</a:t>
            </a:r>
          </a:p>
        </p:txBody>
      </p:sp>
      <p:sp>
        <p:nvSpPr>
          <p:cNvPr id="79893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en-US" sz="2400" b="1" i="1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Caesar</a:t>
            </a:r>
          </a:p>
        </p:txBody>
      </p:sp>
      <p:sp>
        <p:nvSpPr>
          <p:cNvPr id="79894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endParaRPr lang="en-US" sz="3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95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merge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Walk through the two postings simultaneously, in time linear in the total number of postings entries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D2489C-AF58-4B24-8AD3-5E07D1A536F1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31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80953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B2B2B2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3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80975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>
                  <a:spcBef>
                    <a:spcPct val="20000"/>
                  </a:spcBef>
                  <a:buClr>
                    <a:srgbClr val="4F81BD"/>
                  </a:buClr>
                  <a:buSzPct val="65000"/>
                  <a:buFont typeface="Wingdings" pitchFamily="2" charset="2"/>
                  <a:buNone/>
                </a:pPr>
                <a:r>
                  <a:rPr lang="en-US" sz="2400">
                    <a:solidFill>
                      <a:srgbClr val="B2B2B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128</a:t>
                </a:r>
              </a:p>
            </p:txBody>
          </p:sp>
          <p:grpSp>
            <p:nvGrpSpPr>
              <p:cNvPr id="4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8099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>
                    <a:spcBef>
                      <a:spcPct val="20000"/>
                    </a:spcBef>
                    <a:buClr>
                      <a:srgbClr val="4F81BD"/>
                    </a:buClr>
                    <a:buSzPct val="65000"/>
                    <a:buFont typeface="Wingdings" pitchFamily="2" charset="2"/>
                    <a:buNone/>
                  </a:pPr>
                  <a:r>
                    <a:rPr lang="en-US" sz="2400">
                      <a:solidFill>
                        <a:srgbClr val="B2B2B2"/>
                      </a:solidFill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2</a:t>
                  </a:r>
                </a:p>
              </p:txBody>
            </p:sp>
            <p:cxnSp>
              <p:nvCxnSpPr>
                <p:cNvPr id="80993" name="AutoShape 57"/>
                <p:cNvCxnSpPr>
                  <a:cxnSpLocks noChangeShapeType="1"/>
                  <a:stCxn id="80992" idx="3"/>
                  <a:endCxn id="80990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  <p:grpSp>
            <p:nvGrpSpPr>
              <p:cNvPr id="5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80990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>
                    <a:spcBef>
                      <a:spcPct val="20000"/>
                    </a:spcBef>
                    <a:buClr>
                      <a:srgbClr val="4F81BD"/>
                    </a:buClr>
                    <a:buSzPct val="65000"/>
                    <a:buFont typeface="Wingdings" pitchFamily="2" charset="2"/>
                    <a:buNone/>
                  </a:pPr>
                  <a:r>
                    <a:rPr lang="en-US" sz="2400">
                      <a:solidFill>
                        <a:srgbClr val="B2B2B2"/>
                      </a:solidFill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4</a:t>
                  </a:r>
                </a:p>
              </p:txBody>
            </p:sp>
            <p:cxnSp>
              <p:nvCxnSpPr>
                <p:cNvPr id="80991" name="AutoShape 60"/>
                <p:cNvCxnSpPr>
                  <a:cxnSpLocks noChangeShapeType="1"/>
                  <a:stCxn id="80990" idx="3"/>
                  <a:endCxn id="80988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  <p:grpSp>
            <p:nvGrpSpPr>
              <p:cNvPr id="6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8098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>
                    <a:spcBef>
                      <a:spcPct val="20000"/>
                    </a:spcBef>
                    <a:buClr>
                      <a:srgbClr val="4F81BD"/>
                    </a:buClr>
                    <a:buSzPct val="65000"/>
                    <a:buFont typeface="Wingdings" pitchFamily="2" charset="2"/>
                    <a:buNone/>
                  </a:pPr>
                  <a:r>
                    <a:rPr lang="en-US" sz="2400">
                      <a:solidFill>
                        <a:srgbClr val="B2B2B2"/>
                      </a:solidFill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8</a:t>
                  </a:r>
                </a:p>
              </p:txBody>
            </p:sp>
            <p:cxnSp>
              <p:nvCxnSpPr>
                <p:cNvPr id="80989" name="AutoShape 63"/>
                <p:cNvCxnSpPr>
                  <a:cxnSpLocks noChangeShapeType="1"/>
                  <a:stCxn id="80988" idx="3"/>
                  <a:endCxn id="80986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  <p:grpSp>
            <p:nvGrpSpPr>
              <p:cNvPr id="7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8098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>
                    <a:spcBef>
                      <a:spcPct val="20000"/>
                    </a:spcBef>
                    <a:buClr>
                      <a:srgbClr val="4F81BD"/>
                    </a:buClr>
                    <a:buSzPct val="65000"/>
                    <a:buFont typeface="Wingdings" pitchFamily="2" charset="2"/>
                    <a:buNone/>
                  </a:pPr>
                  <a:r>
                    <a:rPr lang="en-US" sz="2400">
                      <a:solidFill>
                        <a:srgbClr val="B2B2B2"/>
                      </a:solidFill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16</a:t>
                  </a:r>
                </a:p>
              </p:txBody>
            </p:sp>
            <p:cxnSp>
              <p:nvCxnSpPr>
                <p:cNvPr id="80987" name="AutoShape 66"/>
                <p:cNvCxnSpPr>
                  <a:cxnSpLocks noChangeShapeType="1"/>
                  <a:stCxn id="80986" idx="3"/>
                  <a:endCxn id="80984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  <p:grpSp>
            <p:nvGrpSpPr>
              <p:cNvPr id="8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8098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>
                    <a:spcBef>
                      <a:spcPct val="20000"/>
                    </a:spcBef>
                    <a:buClr>
                      <a:srgbClr val="4F81BD"/>
                    </a:buClr>
                    <a:buSzPct val="65000"/>
                    <a:buFont typeface="Wingdings" pitchFamily="2" charset="2"/>
                    <a:buNone/>
                  </a:pPr>
                  <a:r>
                    <a:rPr lang="en-US" sz="2400">
                      <a:solidFill>
                        <a:srgbClr val="B2B2B2"/>
                      </a:solidFill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32</a:t>
                  </a:r>
                </a:p>
              </p:txBody>
            </p:sp>
            <p:cxnSp>
              <p:nvCxnSpPr>
                <p:cNvPr id="80985" name="AutoShape 69"/>
                <p:cNvCxnSpPr>
                  <a:cxnSpLocks noChangeShapeType="1"/>
                  <a:stCxn id="80984" idx="3"/>
                  <a:endCxn id="80982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  <p:grpSp>
            <p:nvGrpSpPr>
              <p:cNvPr id="9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8098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4400">
                    <a:spcBef>
                      <a:spcPct val="20000"/>
                    </a:spcBef>
                    <a:buClr>
                      <a:srgbClr val="4F81BD"/>
                    </a:buClr>
                    <a:buSzPct val="65000"/>
                    <a:buFont typeface="Wingdings" pitchFamily="2" charset="2"/>
                    <a:buNone/>
                  </a:pPr>
                  <a:r>
                    <a:rPr lang="en-US" sz="2400">
                      <a:solidFill>
                        <a:srgbClr val="B2B2B2"/>
                      </a:solidFill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64</a:t>
                  </a:r>
                </a:p>
              </p:txBody>
            </p:sp>
            <p:cxnSp>
              <p:nvCxnSpPr>
                <p:cNvPr id="80983" name="AutoShape 72"/>
                <p:cNvCxnSpPr>
                  <a:cxnSpLocks noChangeShapeType="1"/>
                  <a:stCxn id="80982" idx="3"/>
                  <a:endCxn id="80975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</p:grpSp>
        <p:grpSp>
          <p:nvGrpSpPr>
            <p:cNvPr id="10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80973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>
                  <a:spcBef>
                    <a:spcPct val="20000"/>
                  </a:spcBef>
                  <a:buClr>
                    <a:srgbClr val="4F81BD"/>
                  </a:buClr>
                  <a:buSzPct val="65000"/>
                  <a:buFont typeface="Wingdings" pitchFamily="2" charset="2"/>
                  <a:buNone/>
                </a:pPr>
                <a:r>
                  <a:rPr lang="en-US" sz="2400">
                    <a:solidFill>
                      <a:srgbClr val="B2B2B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80974" name="AutoShape 75"/>
              <p:cNvCxnSpPr>
                <a:cxnSpLocks noChangeShapeType="1"/>
                <a:stCxn id="80973" idx="3"/>
                <a:endCxn id="80971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80971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>
                  <a:spcBef>
                    <a:spcPct val="20000"/>
                  </a:spcBef>
                  <a:buClr>
                    <a:srgbClr val="4F81BD"/>
                  </a:buClr>
                  <a:buSzPct val="65000"/>
                  <a:buFont typeface="Wingdings" pitchFamily="2" charset="2"/>
                  <a:buNone/>
                </a:pPr>
                <a:r>
                  <a:rPr lang="en-US" sz="2400">
                    <a:solidFill>
                      <a:srgbClr val="B2B2B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0972" name="AutoShape 78"/>
              <p:cNvCxnSpPr>
                <a:cxnSpLocks noChangeShapeType="1"/>
                <a:stCxn id="80971" idx="3"/>
                <a:endCxn id="80969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2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80969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>
                  <a:spcBef>
                    <a:spcPct val="20000"/>
                  </a:spcBef>
                  <a:buClr>
                    <a:srgbClr val="4F81BD"/>
                  </a:buClr>
                  <a:buSzPct val="65000"/>
                  <a:buFont typeface="Wingdings" pitchFamily="2" charset="2"/>
                  <a:buNone/>
                </a:pPr>
                <a:r>
                  <a:rPr lang="en-US" sz="2400">
                    <a:solidFill>
                      <a:srgbClr val="B2B2B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80970" name="AutoShape 81"/>
              <p:cNvCxnSpPr>
                <a:cxnSpLocks noChangeShapeType="1"/>
                <a:stCxn id="80969" idx="3"/>
                <a:endCxn id="80967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3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80967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>
                  <a:spcBef>
                    <a:spcPct val="20000"/>
                  </a:spcBef>
                  <a:buClr>
                    <a:srgbClr val="4F81BD"/>
                  </a:buClr>
                  <a:buSzPct val="65000"/>
                  <a:buFont typeface="Wingdings" pitchFamily="2" charset="2"/>
                  <a:buNone/>
                </a:pPr>
                <a:r>
                  <a:rPr lang="en-US" sz="2400">
                    <a:solidFill>
                      <a:srgbClr val="B2B2B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80968" name="AutoShape 84"/>
              <p:cNvCxnSpPr>
                <a:cxnSpLocks noChangeShapeType="1"/>
                <a:stCxn id="80967" idx="3"/>
                <a:endCxn id="80965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4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80965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>
                  <a:spcBef>
                    <a:spcPct val="20000"/>
                  </a:spcBef>
                  <a:buClr>
                    <a:srgbClr val="4F81BD"/>
                  </a:buClr>
                  <a:buSzPct val="65000"/>
                  <a:buFont typeface="Wingdings" pitchFamily="2" charset="2"/>
                  <a:buNone/>
                </a:pPr>
                <a:r>
                  <a:rPr lang="en-US" sz="2400">
                    <a:solidFill>
                      <a:srgbClr val="B2B2B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80966" name="AutoShape 87"/>
              <p:cNvCxnSpPr>
                <a:cxnSpLocks noChangeShapeType="1"/>
                <a:stCxn id="80965" idx="3"/>
                <a:endCxn id="8096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80960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B2B2B2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13</a:t>
              </a:r>
            </a:p>
          </p:txBody>
        </p:sp>
        <p:cxnSp>
          <p:nvCxnSpPr>
            <p:cNvPr id="80961" name="AutoShape 90"/>
            <p:cNvCxnSpPr>
              <a:cxnSpLocks noChangeShapeType="1"/>
              <a:stCxn id="80960" idx="3"/>
              <a:endCxn id="80963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80963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>
                  <a:spcBef>
                    <a:spcPct val="20000"/>
                  </a:spcBef>
                  <a:buClr>
                    <a:srgbClr val="4F81BD"/>
                  </a:buClr>
                  <a:buSzPct val="65000"/>
                  <a:buFont typeface="Wingdings" pitchFamily="2" charset="2"/>
                  <a:buNone/>
                </a:pPr>
                <a:r>
                  <a:rPr lang="en-US" sz="2400">
                    <a:solidFill>
                      <a:srgbClr val="B2B2B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80964" name="AutoShape 93"/>
              <p:cNvCxnSpPr>
                <a:cxnSpLocks noChangeShapeType="1"/>
                <a:stCxn id="80963" idx="3"/>
                <a:endCxn id="80953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3970338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430588"/>
            <a:ext cx="647700" cy="466725"/>
            <a:chOff x="1584" y="3162"/>
            <a:chExt cx="408" cy="294"/>
          </a:xfrm>
        </p:grpSpPr>
        <p:sp>
          <p:nvSpPr>
            <p:cNvPr id="80951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80952" name="AutoShape 8"/>
            <p:cNvCxnSpPr>
              <a:cxnSpLocks noChangeShapeType="1"/>
              <a:stCxn id="80951" idx="3"/>
              <a:endCxn id="80949" idx="1"/>
            </p:cNvCxnSpPr>
            <p:nvPr/>
          </p:nvCxnSpPr>
          <p:spPr bwMode="auto">
            <a:xfrm flipV="1">
              <a:off x="1813" y="3308"/>
              <a:ext cx="17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80949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4</a:t>
              </a:r>
            </a:p>
          </p:txBody>
        </p:sp>
        <p:cxnSp>
          <p:nvCxnSpPr>
            <p:cNvPr id="80950" name="AutoShape 11"/>
            <p:cNvCxnSpPr>
              <a:cxnSpLocks noChangeShapeType="1"/>
              <a:stCxn id="80949" idx="3"/>
              <a:endCxn id="80947" idx="1"/>
            </p:cNvCxnSpPr>
            <p:nvPr/>
          </p:nvCxnSpPr>
          <p:spPr bwMode="auto">
            <a:xfrm>
              <a:off x="2221" y="3309"/>
              <a:ext cx="19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430588"/>
            <a:ext cx="609600" cy="466725"/>
            <a:chOff x="2413" y="3162"/>
            <a:chExt cx="384" cy="294"/>
          </a:xfrm>
        </p:grpSpPr>
        <p:sp>
          <p:nvSpPr>
            <p:cNvPr id="80947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80948" name="AutoShape 14"/>
            <p:cNvCxnSpPr>
              <a:cxnSpLocks noChangeShapeType="1"/>
              <a:stCxn id="80947" idx="3"/>
              <a:endCxn id="80945" idx="1"/>
            </p:cNvCxnSpPr>
            <p:nvPr/>
          </p:nvCxnSpPr>
          <p:spPr bwMode="auto">
            <a:xfrm flipV="1">
              <a:off x="2642" y="3308"/>
              <a:ext cx="15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80945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16</a:t>
              </a:r>
            </a:p>
          </p:txBody>
        </p:sp>
        <p:cxnSp>
          <p:nvCxnSpPr>
            <p:cNvPr id="80946" name="AutoShape 17"/>
            <p:cNvCxnSpPr>
              <a:cxnSpLocks noChangeShapeType="1"/>
              <a:stCxn id="80945" idx="3"/>
              <a:endCxn id="80943" idx="1"/>
            </p:cNvCxnSpPr>
            <p:nvPr/>
          </p:nvCxnSpPr>
          <p:spPr bwMode="auto">
            <a:xfrm>
              <a:off x="3133" y="3309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430588"/>
            <a:ext cx="838200" cy="466725"/>
            <a:chOff x="3277" y="3162"/>
            <a:chExt cx="528" cy="294"/>
          </a:xfrm>
        </p:grpSpPr>
        <p:sp>
          <p:nvSpPr>
            <p:cNvPr id="80943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32</a:t>
              </a:r>
            </a:p>
          </p:txBody>
        </p:sp>
        <p:cxnSp>
          <p:nvCxnSpPr>
            <p:cNvPr id="80944" name="AutoShape 20"/>
            <p:cNvCxnSpPr>
              <a:cxnSpLocks noChangeShapeType="1"/>
              <a:stCxn id="80943" idx="3"/>
              <a:endCxn id="80941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430588"/>
            <a:ext cx="838200" cy="466725"/>
            <a:chOff x="3805" y="3162"/>
            <a:chExt cx="528" cy="294"/>
          </a:xfrm>
        </p:grpSpPr>
        <p:sp>
          <p:nvSpPr>
            <p:cNvPr id="80941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80942" name="AutoShape 23"/>
            <p:cNvCxnSpPr>
              <a:cxnSpLocks noChangeShapeType="1"/>
              <a:stCxn id="80941" idx="3"/>
              <a:endCxn id="1211396" idx="1"/>
            </p:cNvCxnSpPr>
            <p:nvPr/>
          </p:nvCxnSpPr>
          <p:spPr bwMode="auto">
            <a:xfrm flipV="1">
              <a:off x="4141" y="3308"/>
              <a:ext cx="19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3970338"/>
            <a:ext cx="647700" cy="466725"/>
            <a:chOff x="1597" y="3498"/>
            <a:chExt cx="408" cy="294"/>
          </a:xfrm>
        </p:grpSpPr>
        <p:sp>
          <p:nvSpPr>
            <p:cNvPr id="80939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cxnSp>
          <p:nvCxnSpPr>
            <p:cNvPr id="80940" name="AutoShape 26"/>
            <p:cNvCxnSpPr>
              <a:cxnSpLocks noChangeShapeType="1"/>
              <a:stCxn id="80939" idx="3"/>
              <a:endCxn id="80937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3970338"/>
            <a:ext cx="647700" cy="466725"/>
            <a:chOff x="2005" y="3498"/>
            <a:chExt cx="408" cy="294"/>
          </a:xfrm>
        </p:grpSpPr>
        <p:sp>
          <p:nvSpPr>
            <p:cNvPr id="80937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80938" name="AutoShape 29"/>
            <p:cNvCxnSpPr>
              <a:cxnSpLocks noChangeShapeType="1"/>
              <a:stCxn id="80937" idx="3"/>
              <a:endCxn id="80935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3970338"/>
            <a:ext cx="630237" cy="466725"/>
            <a:chOff x="2413" y="3498"/>
            <a:chExt cx="397" cy="294"/>
          </a:xfrm>
        </p:grpSpPr>
        <p:sp>
          <p:nvSpPr>
            <p:cNvPr id="80935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3</a:t>
              </a:r>
            </a:p>
          </p:txBody>
        </p:sp>
        <p:cxnSp>
          <p:nvCxnSpPr>
            <p:cNvPr id="80936" name="AutoShape 32"/>
            <p:cNvCxnSpPr>
              <a:cxnSpLocks noChangeShapeType="1"/>
              <a:stCxn id="80935" idx="3"/>
              <a:endCxn id="80933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75" y="3970338"/>
            <a:ext cx="606425" cy="466725"/>
            <a:chOff x="2810" y="3498"/>
            <a:chExt cx="382" cy="294"/>
          </a:xfrm>
        </p:grpSpPr>
        <p:sp>
          <p:nvSpPr>
            <p:cNvPr id="80933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5</a:t>
              </a:r>
            </a:p>
          </p:txBody>
        </p:sp>
        <p:cxnSp>
          <p:nvCxnSpPr>
            <p:cNvPr id="80934" name="AutoShape 35"/>
            <p:cNvCxnSpPr>
              <a:cxnSpLocks noChangeShapeType="1"/>
              <a:stCxn id="80933" idx="3"/>
              <a:endCxn id="80931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3970338"/>
            <a:ext cx="592138" cy="466725"/>
            <a:chOff x="3192" y="3498"/>
            <a:chExt cx="373" cy="294"/>
          </a:xfrm>
        </p:grpSpPr>
        <p:sp>
          <p:nvSpPr>
            <p:cNvPr id="80931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80932" name="AutoShape 38"/>
            <p:cNvCxnSpPr>
              <a:cxnSpLocks noChangeShapeType="1"/>
              <a:stCxn id="80931" idx="3"/>
              <a:endCxn id="80929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3970338"/>
            <a:ext cx="762000" cy="466725"/>
            <a:chOff x="3565" y="2496"/>
            <a:chExt cx="480" cy="294"/>
          </a:xfrm>
        </p:grpSpPr>
        <p:sp>
          <p:nvSpPr>
            <p:cNvPr id="80929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13</a:t>
              </a:r>
            </a:p>
          </p:txBody>
        </p:sp>
        <p:cxnSp>
          <p:nvCxnSpPr>
            <p:cNvPr id="80930" name="AutoShape 41"/>
            <p:cNvCxnSpPr>
              <a:cxnSpLocks noChangeShapeType="1"/>
              <a:stCxn id="80929" idx="3"/>
              <a:endCxn id="80927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3970338"/>
            <a:ext cx="762000" cy="466725"/>
            <a:chOff x="4045" y="3498"/>
            <a:chExt cx="480" cy="294"/>
          </a:xfrm>
        </p:grpSpPr>
        <p:sp>
          <p:nvSpPr>
            <p:cNvPr id="80927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80928" name="AutoShape 44"/>
            <p:cNvCxnSpPr>
              <a:cxnSpLocks noChangeShapeType="1"/>
              <a:stCxn id="80927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9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80925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 b="1" i="1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Brutus</a:t>
              </a:r>
            </a:p>
          </p:txBody>
        </p:sp>
        <p:sp>
          <p:nvSpPr>
            <p:cNvPr id="80926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 b="1" i="1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endParaRPr lang="en-US" sz="3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92138" y="3743325"/>
            <a:ext cx="627062" cy="466725"/>
            <a:chOff x="373" y="3360"/>
            <a:chExt cx="395" cy="294"/>
          </a:xfrm>
        </p:grpSpPr>
        <p:cxnSp>
          <p:nvCxnSpPr>
            <p:cNvPr id="80923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80924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spcBef>
                  <a:spcPct val="20000"/>
                </a:spcBef>
                <a:buClr>
                  <a:srgbClr val="4F81BD"/>
                </a:buClr>
                <a:buSzPct val="65000"/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45463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C0504D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If the list lengths are </a:t>
            </a:r>
            <a:r>
              <a:rPr lang="en-US" sz="2400" i="1">
                <a:solidFill>
                  <a:srgbClr val="C0504D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sz="2400">
                <a:solidFill>
                  <a:srgbClr val="C0504D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sz="2400" i="1">
                <a:solidFill>
                  <a:srgbClr val="C0504D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>
                <a:solidFill>
                  <a:srgbClr val="C0504D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, the merge takes O(</a:t>
            </a:r>
            <a:r>
              <a:rPr lang="en-US" sz="2400" i="1">
                <a:solidFill>
                  <a:srgbClr val="C0504D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x+y</a:t>
            </a:r>
            <a:r>
              <a:rPr lang="en-US" sz="2400">
                <a:solidFill>
                  <a:srgbClr val="C0504D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C0504D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operations.</a:t>
            </a:r>
          </a:p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en-US" sz="2400" u="sng">
                <a:solidFill>
                  <a:srgbClr val="357E69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Crucial</a:t>
            </a:r>
            <a:r>
              <a:rPr lang="en-US" sz="2400">
                <a:solidFill>
                  <a:srgbClr val="357E69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: postings sorted by docID.</a:t>
            </a:r>
          </a:p>
        </p:txBody>
      </p:sp>
      <p:sp>
        <p:nvSpPr>
          <p:cNvPr id="80922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>
              <a:spcBef>
                <a:spcPct val="20000"/>
              </a:spcBef>
              <a:buClr>
                <a:srgbClr val="4F81BD"/>
              </a:buClr>
              <a:buSzPct val="65000"/>
              <a:buFont typeface="Wingdings" pitchFamily="2" charset="2"/>
              <a:buChar char="n"/>
            </a:pPr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algn="ctr"/>
            <a:r>
              <a:rPr lang="en-US" sz="3600" dirty="0"/>
              <a:t>Incidence vectors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 we have a 0/1 vector for each term.</a:t>
            </a:r>
          </a:p>
          <a:p>
            <a:pPr algn="just"/>
            <a:r>
              <a:rPr lang="en-US" dirty="0"/>
              <a:t>To answer query: take the rows for </a:t>
            </a:r>
            <a:r>
              <a:rPr lang="en-US" b="1" i="1" dirty="0"/>
              <a:t>Brutus, Caesar</a:t>
            </a:r>
            <a:r>
              <a:rPr lang="en-US" dirty="0"/>
              <a:t> and </a:t>
            </a:r>
            <a:r>
              <a:rPr lang="en-US" b="1" i="1" dirty="0" err="1"/>
              <a:t>Calpurnia</a:t>
            </a:r>
            <a:r>
              <a:rPr lang="en-US" dirty="0"/>
              <a:t> (complemented) </a:t>
            </a:r>
            <a:r>
              <a:rPr lang="en-US" dirty="0">
                <a:sym typeface="ZapfDingbats" pitchFamily="82" charset="2"/>
              </a:rPr>
              <a:t></a:t>
            </a:r>
            <a:r>
              <a:rPr lang="en-US" dirty="0"/>
              <a:t> bitwise </a:t>
            </a:r>
            <a:r>
              <a:rPr lang="en-US" i="1" dirty="0"/>
              <a:t>AND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110100 </a:t>
            </a:r>
            <a:r>
              <a:rPr lang="en-US" i="1" dirty="0"/>
              <a:t>AND</a:t>
            </a:r>
            <a:r>
              <a:rPr lang="en-US" dirty="0"/>
              <a:t> 110111 </a:t>
            </a:r>
            <a:r>
              <a:rPr lang="en-US" i="1" dirty="0"/>
              <a:t>AND</a:t>
            </a:r>
            <a:r>
              <a:rPr lang="en-US" dirty="0"/>
              <a:t> 101111 = 100100.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173F-04C6-43B5-B6A1-E3713299958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algn="ctr"/>
            <a:r>
              <a:rPr lang="en-US" sz="3600" dirty="0"/>
              <a:t>Answers to query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r>
              <a:rPr lang="en-US" sz="3400" dirty="0">
                <a:latin typeface="Arial" charset="0"/>
              </a:rPr>
              <a:t>Antony and Cleopatra,</a:t>
            </a:r>
            <a:r>
              <a:rPr lang="en-US" sz="3400" dirty="0"/>
              <a:t> </a:t>
            </a:r>
            <a:r>
              <a:rPr lang="en-US" sz="3400" dirty="0">
                <a:latin typeface="Arial" charset="0"/>
              </a:rPr>
              <a:t>Act III, Scene ii</a:t>
            </a:r>
          </a:p>
          <a:p>
            <a:pPr algn="just"/>
            <a:r>
              <a:rPr lang="en-US" sz="1800" i="1" dirty="0">
                <a:latin typeface="Arial" charset="0"/>
              </a:rPr>
              <a:t>Agrippa</a:t>
            </a:r>
            <a:r>
              <a:rPr lang="en-US" sz="1800" dirty="0">
                <a:latin typeface="Arial" charset="0"/>
              </a:rPr>
              <a:t> [Aside to DOMITIUS ENOBARBUS]: Why, </a:t>
            </a:r>
            <a:r>
              <a:rPr lang="en-US" sz="1800" dirty="0" err="1">
                <a:latin typeface="Arial" charset="0"/>
              </a:rPr>
              <a:t>Enobarbus</a:t>
            </a:r>
            <a:r>
              <a:rPr lang="en-US" sz="1800" dirty="0">
                <a:latin typeface="Arial" charset="0"/>
              </a:rPr>
              <a:t>,</a:t>
            </a:r>
          </a:p>
          <a:p>
            <a:pPr algn="just"/>
            <a:r>
              <a:rPr lang="en-US" sz="1800" dirty="0">
                <a:latin typeface="Arial" charset="0"/>
              </a:rPr>
              <a:t>                           When Antony found Julius </a:t>
            </a:r>
            <a:r>
              <a:rPr lang="en-US" sz="1800" b="1" i="1" dirty="0">
                <a:latin typeface="Arial" charset="0"/>
              </a:rPr>
              <a:t>Caesar</a:t>
            </a:r>
            <a:r>
              <a:rPr lang="en-US" sz="1800" dirty="0">
                <a:latin typeface="Arial" charset="0"/>
              </a:rPr>
              <a:t> dead,</a:t>
            </a:r>
          </a:p>
          <a:p>
            <a:pPr algn="just"/>
            <a:r>
              <a:rPr lang="en-US" sz="1800" dirty="0">
                <a:latin typeface="Arial" charset="0"/>
              </a:rPr>
              <a:t>                           He cried almost to roaring; and he wept</a:t>
            </a:r>
          </a:p>
          <a:p>
            <a:pPr algn="just"/>
            <a:r>
              <a:rPr lang="en-US" sz="1800" dirty="0">
                <a:latin typeface="Arial" charset="0"/>
              </a:rPr>
              <a:t>                           When at Philippi he found </a:t>
            </a:r>
            <a:r>
              <a:rPr lang="en-US" sz="1800" b="1" i="1" dirty="0">
                <a:latin typeface="Arial" charset="0"/>
              </a:rPr>
              <a:t>Brutus</a:t>
            </a:r>
            <a:r>
              <a:rPr lang="en-US" sz="1800" dirty="0">
                <a:latin typeface="Arial" charset="0"/>
              </a:rPr>
              <a:t> slain.</a:t>
            </a:r>
          </a:p>
          <a:p>
            <a:endParaRPr lang="en-US" sz="1800" dirty="0">
              <a:latin typeface="Arial" charset="0"/>
            </a:endParaRPr>
          </a:p>
          <a:p>
            <a:r>
              <a:rPr lang="en-US" sz="3400" dirty="0">
                <a:latin typeface="Arial" charset="0"/>
              </a:rPr>
              <a:t>Ha</a:t>
            </a:r>
            <a:r>
              <a:rPr lang="en-US" sz="3400" b="1" dirty="0">
                <a:latin typeface="Arial" charset="0"/>
              </a:rPr>
              <a:t>m</a:t>
            </a:r>
            <a:r>
              <a:rPr lang="en-US" sz="3400" dirty="0">
                <a:latin typeface="Arial" charset="0"/>
              </a:rPr>
              <a:t>let, Act III, Scene ii</a:t>
            </a:r>
            <a:endParaRPr lang="en-US" sz="1700" dirty="0">
              <a:latin typeface="Arial" charset="0"/>
            </a:endParaRPr>
          </a:p>
          <a:p>
            <a:r>
              <a:rPr lang="en-US" sz="1800" i="1" dirty="0">
                <a:latin typeface="Arial" charset="0"/>
              </a:rPr>
              <a:t>Lord Polonius:</a:t>
            </a:r>
            <a:r>
              <a:rPr lang="en-US" sz="1800" dirty="0">
                <a:latin typeface="Arial" charset="0"/>
              </a:rPr>
              <a:t> I did enact Julius </a:t>
            </a:r>
            <a:r>
              <a:rPr lang="en-US" sz="1800" b="1" i="1" dirty="0">
                <a:latin typeface="Arial" charset="0"/>
              </a:rPr>
              <a:t>Caesar</a:t>
            </a:r>
            <a:r>
              <a:rPr lang="en-US" sz="1800" dirty="0">
                <a:latin typeface="Arial" charset="0"/>
              </a:rPr>
              <a:t> I was killed </a:t>
            </a:r>
            <a:r>
              <a:rPr lang="en-US" sz="1800" dirty="0" err="1">
                <a:latin typeface="Arial" charset="0"/>
              </a:rPr>
              <a:t>i</a:t>
            </a:r>
            <a:r>
              <a:rPr lang="en-US" sz="1800" dirty="0">
                <a:latin typeface="Arial" charset="0"/>
              </a:rPr>
              <a:t>' the</a:t>
            </a:r>
          </a:p>
          <a:p>
            <a:r>
              <a:rPr lang="en-US" sz="1800" dirty="0">
                <a:latin typeface="Arial" charset="0"/>
              </a:rPr>
              <a:t>                       Capitol; </a:t>
            </a:r>
            <a:r>
              <a:rPr lang="en-US" sz="1800" b="1" i="1" dirty="0">
                <a:latin typeface="Arial" charset="0"/>
              </a:rPr>
              <a:t>Brutus</a:t>
            </a:r>
            <a:r>
              <a:rPr lang="en-US" sz="1800" dirty="0">
                <a:latin typeface="Arial" charset="0"/>
              </a:rPr>
              <a:t> killed me.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CC69-D506-4593-B8C9-981B633F514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Search index construction</a:t>
            </a: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BEF-33D8-4971-8D92-4D0836BF72EB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1201218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1201165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1201169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01172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Token stream.</a:t>
              </a:r>
            </a:p>
          </p:txBody>
        </p:sp>
        <p:sp>
          <p:nvSpPr>
            <p:cNvPr id="1201178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Friends</a:t>
              </a:r>
            </a:p>
          </p:txBody>
        </p:sp>
        <p:sp>
          <p:nvSpPr>
            <p:cNvPr id="1201179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Romans</a:t>
              </a:r>
            </a:p>
          </p:txBody>
        </p:sp>
        <p:sp>
          <p:nvSpPr>
            <p:cNvPr id="1201180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Countrymen</a:t>
              </a:r>
            </a:p>
          </p:txBody>
        </p:sp>
      </p:grpSp>
      <p:grpSp>
        <p:nvGrpSpPr>
          <p:cNvPr id="1201222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120116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1201170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01173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Modified tokens.</a:t>
              </a:r>
            </a:p>
          </p:txBody>
        </p:sp>
        <p:sp>
          <p:nvSpPr>
            <p:cNvPr id="1201181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friend</a:t>
              </a:r>
            </a:p>
          </p:txBody>
        </p:sp>
        <p:sp>
          <p:nvSpPr>
            <p:cNvPr id="1201182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roman</a:t>
              </a:r>
            </a:p>
          </p:txBody>
        </p:sp>
        <p:sp>
          <p:nvSpPr>
            <p:cNvPr id="1201183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countryman</a:t>
              </a:r>
            </a:p>
          </p:txBody>
        </p:sp>
      </p:grpSp>
      <p:grpSp>
        <p:nvGrpSpPr>
          <p:cNvPr id="1201224" name="Group 72"/>
          <p:cNvGrpSpPr>
            <a:grpSpLocks/>
          </p:cNvGrpSpPr>
          <p:nvPr/>
        </p:nvGrpSpPr>
        <p:grpSpPr bwMode="auto">
          <a:xfrm>
            <a:off x="762000" y="5172075"/>
            <a:ext cx="8350250" cy="1609725"/>
            <a:chOff x="480" y="3258"/>
            <a:chExt cx="5260" cy="1014"/>
          </a:xfrm>
        </p:grpSpPr>
        <p:sp>
          <p:nvSpPr>
            <p:cNvPr id="1201167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1201174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1175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Inverted index.</a:t>
              </a:r>
            </a:p>
          </p:txBody>
        </p:sp>
        <p:grpSp>
          <p:nvGrpSpPr>
            <p:cNvPr id="1201223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4"/>
              <a:chOff x="3024" y="3258"/>
              <a:chExt cx="2716" cy="1014"/>
            </a:xfrm>
          </p:grpSpPr>
          <p:grpSp>
            <p:nvGrpSpPr>
              <p:cNvPr id="1201184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6"/>
                <a:chOff x="528" y="2634"/>
                <a:chExt cx="1776" cy="966"/>
              </a:xfrm>
            </p:grpSpPr>
            <p:sp>
              <p:nvSpPr>
                <p:cNvPr id="120118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75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/>
                    <a:t>friend</a:t>
                  </a:r>
                </a:p>
              </p:txBody>
            </p:sp>
            <p:sp>
              <p:nvSpPr>
                <p:cNvPr id="120118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723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/>
                    <a:t>roman</a:t>
                  </a:r>
                </a:p>
              </p:txBody>
            </p:sp>
            <p:sp>
              <p:nvSpPr>
                <p:cNvPr id="120118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231" cy="29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i="1"/>
                    <a:t>countryman</a:t>
                  </a:r>
                </a:p>
              </p:txBody>
            </p:sp>
            <p:sp>
              <p:nvSpPr>
                <p:cNvPr id="1201188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G0" fmla="+- 16200 0 0"/>
                    <a:gd name="G1" fmla="+- 5400 0 0"/>
                    <a:gd name="G2" fmla="+- 21600 0 5400"/>
                    <a:gd name="G3" fmla="+- 10800 0 5400"/>
                    <a:gd name="G4" fmla="+- 21600 0 16200"/>
                    <a:gd name="G5" fmla="*/ G4 G3 10800"/>
                    <a:gd name="G6" fmla="+- 21600 0 G5"/>
                    <a:gd name="T0" fmla="*/ 16200 w 21600"/>
                    <a:gd name="T1" fmla="*/ 0 h 21600"/>
                    <a:gd name="T2" fmla="*/ 0 w 21600"/>
                    <a:gd name="T3" fmla="*/ 10800 h 21600"/>
                    <a:gd name="T4" fmla="*/ 16200 w 21600"/>
                    <a:gd name="T5" fmla="*/ 21600 h 21600"/>
                    <a:gd name="T6" fmla="*/ 21600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75 w 21600"/>
                    <a:gd name="T13" fmla="*/ G1 h 21600"/>
                    <a:gd name="T14" fmla="*/ G6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1189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G0" fmla="+- 16200 0 0"/>
                    <a:gd name="G1" fmla="+- 5400 0 0"/>
                    <a:gd name="G2" fmla="+- 21600 0 5400"/>
                    <a:gd name="G3" fmla="+- 10800 0 5400"/>
                    <a:gd name="G4" fmla="+- 21600 0 16200"/>
                    <a:gd name="G5" fmla="*/ G4 G3 10800"/>
                    <a:gd name="G6" fmla="+- 21600 0 G5"/>
                    <a:gd name="T0" fmla="*/ 16200 w 21600"/>
                    <a:gd name="T1" fmla="*/ 0 h 21600"/>
                    <a:gd name="T2" fmla="*/ 0 w 21600"/>
                    <a:gd name="T3" fmla="*/ 10800 h 21600"/>
                    <a:gd name="T4" fmla="*/ 16200 w 21600"/>
                    <a:gd name="T5" fmla="*/ 21600 h 21600"/>
                    <a:gd name="T6" fmla="*/ 21600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75 w 21600"/>
                    <a:gd name="T13" fmla="*/ G1 h 21600"/>
                    <a:gd name="T14" fmla="*/ G6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1190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G0" fmla="+- 16200 0 0"/>
                    <a:gd name="G1" fmla="+- 5400 0 0"/>
                    <a:gd name="G2" fmla="+- 21600 0 5400"/>
                    <a:gd name="G3" fmla="+- 10800 0 5400"/>
                    <a:gd name="G4" fmla="+- 21600 0 16200"/>
                    <a:gd name="G5" fmla="*/ G4 G3 10800"/>
                    <a:gd name="G6" fmla="+- 21600 0 G5"/>
                    <a:gd name="T0" fmla="*/ 16200 w 21600"/>
                    <a:gd name="T1" fmla="*/ 0 h 21600"/>
                    <a:gd name="T2" fmla="*/ 0 w 21600"/>
                    <a:gd name="T3" fmla="*/ 10800 h 21600"/>
                    <a:gd name="T4" fmla="*/ 16200 w 21600"/>
                    <a:gd name="T5" fmla="*/ 21600 h 21600"/>
                    <a:gd name="T6" fmla="*/ 21600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75 w 21600"/>
                    <a:gd name="T13" fmla="*/ G1 h 21600"/>
                    <a:gd name="T14" fmla="*/ G6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01191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1201192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1201193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1201194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13</a:t>
                </a:r>
              </a:p>
            </p:txBody>
          </p:sp>
          <p:sp>
            <p:nvSpPr>
              <p:cNvPr id="1201195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16</a:t>
                </a:r>
              </a:p>
            </p:txBody>
          </p:sp>
          <p:cxnSp>
            <p:nvCxnSpPr>
              <p:cNvPr id="1201196" name="AutoShape 44"/>
              <p:cNvCxnSpPr>
                <a:cxnSpLocks noChangeShapeType="1"/>
                <a:stCxn id="1201191" idx="3"/>
                <a:endCxn id="1201192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1201197" name="AutoShape 45"/>
              <p:cNvCxnSpPr>
                <a:cxnSpLocks noChangeShapeType="1"/>
                <a:stCxn id="1201192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1201198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cxnSp>
            <p:nvCxnSpPr>
              <p:cNvPr id="1201199" name="AutoShape 47"/>
              <p:cNvCxnSpPr>
                <a:cxnSpLocks noChangeShapeType="1"/>
                <a:stCxn id="1201198" idx="3"/>
                <a:endCxn id="1201193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1201200" name="AutoShape 48"/>
              <p:cNvCxnSpPr>
                <a:cxnSpLocks noChangeShapeType="1"/>
                <a:stCxn id="1201193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1201201" name="AutoShape 49"/>
              <p:cNvCxnSpPr>
                <a:cxnSpLocks noChangeShapeType="1"/>
                <a:stCxn id="1201194" idx="3"/>
                <a:endCxn id="1201195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1201156" name="Group 4"/>
          <p:cNvGrpSpPr>
            <a:grpSpLocks/>
          </p:cNvGrpSpPr>
          <p:nvPr/>
        </p:nvGrpSpPr>
        <p:grpSpPr bwMode="auto">
          <a:xfrm>
            <a:off x="3451225" y="1752600"/>
            <a:ext cx="1196975" cy="406400"/>
            <a:chOff x="399" y="1488"/>
            <a:chExt cx="849" cy="288"/>
          </a:xfrm>
        </p:grpSpPr>
        <p:pic>
          <p:nvPicPr>
            <p:cNvPr id="1201157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20115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201159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201160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201161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1201168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01171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Documents to</a:t>
            </a:r>
          </a:p>
          <a:p>
            <a:r>
              <a:rPr lang="en-US" sz="2000"/>
              <a:t>be indexed.</a:t>
            </a:r>
          </a:p>
        </p:txBody>
      </p:sp>
      <p:sp>
        <p:nvSpPr>
          <p:cNvPr id="1201176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Friends, Romans, countrymen.</a:t>
            </a:r>
          </a:p>
        </p:txBody>
      </p:sp>
      <p:sp>
        <p:nvSpPr>
          <p:cNvPr id="1201214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1215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1216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Tokenization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A40508"/>
                </a:solidFill>
              </a:rPr>
              <a:t>Input</a:t>
            </a:r>
            <a:r>
              <a:rPr lang="en-US" dirty="0"/>
              <a:t>: “</a:t>
            </a:r>
            <a:r>
              <a:rPr lang="en-US" b="1" i="1" dirty="0"/>
              <a:t>Friends, Romans and Countrymen</a:t>
            </a:r>
            <a:r>
              <a:rPr lang="en-US" dirty="0"/>
              <a:t>”</a:t>
            </a:r>
          </a:p>
          <a:p>
            <a:r>
              <a:rPr lang="en-US" u="sng" dirty="0">
                <a:solidFill>
                  <a:srgbClr val="A40508"/>
                </a:solidFill>
              </a:rPr>
              <a:t>Output</a:t>
            </a:r>
            <a:r>
              <a:rPr lang="en-US" dirty="0"/>
              <a:t>: Tokens</a:t>
            </a:r>
          </a:p>
          <a:p>
            <a:pPr lvl="1"/>
            <a:r>
              <a:rPr lang="en-US" b="1" i="1" dirty="0"/>
              <a:t>Friends</a:t>
            </a:r>
          </a:p>
          <a:p>
            <a:pPr lvl="1"/>
            <a:r>
              <a:rPr lang="en-US" b="1" i="1" dirty="0"/>
              <a:t>Romans</a:t>
            </a:r>
          </a:p>
          <a:p>
            <a:pPr lvl="1"/>
            <a:r>
              <a:rPr lang="en-US" b="1" i="1" dirty="0"/>
              <a:t>and</a:t>
            </a:r>
          </a:p>
          <a:p>
            <a:pPr lvl="1"/>
            <a:r>
              <a:rPr lang="en-US" b="1" i="1" dirty="0"/>
              <a:t>Countrymen</a:t>
            </a:r>
          </a:p>
          <a:p>
            <a:pPr algn="just"/>
            <a:r>
              <a:rPr lang="en-US" dirty="0"/>
              <a:t>Each token is candidate for an index entry, after </a:t>
            </a:r>
            <a:r>
              <a:rPr lang="en-US" u="sng" dirty="0"/>
              <a:t>further processing</a:t>
            </a:r>
            <a:endParaRPr lang="en-US" dirty="0"/>
          </a:p>
          <a:p>
            <a:pPr algn="just"/>
            <a:r>
              <a:rPr lang="en-US" dirty="0"/>
              <a:t>But what are valid tokens to emit?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C436-A97E-42AB-8894-8BD8F389875E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Tokenization: tricky cases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/>
              <a:t>Finland’s </a:t>
            </a:r>
            <a:r>
              <a:rPr lang="en-US" sz="2400" i="1" dirty="0">
                <a:sym typeface="Symbol" pitchFamily="18" charset="2"/>
              </a:rPr>
              <a:t> Finland? </a:t>
            </a:r>
            <a:r>
              <a:rPr lang="en-US" sz="2400" i="1" dirty="0" err="1">
                <a:sym typeface="Symbol" pitchFamily="18" charset="2"/>
              </a:rPr>
              <a:t>Finlands</a:t>
            </a:r>
            <a:r>
              <a:rPr lang="en-US" sz="2400" i="1" dirty="0">
                <a:sym typeface="Symbol" pitchFamily="18" charset="2"/>
              </a:rPr>
              <a:t>? Finland’s</a:t>
            </a:r>
            <a:r>
              <a:rPr lang="en-US" sz="2400" dirty="0">
                <a:sym typeface="Symbol" pitchFamily="18" charset="2"/>
              </a:rPr>
              <a:t>?</a:t>
            </a:r>
          </a:p>
          <a:p>
            <a:r>
              <a:rPr lang="en-US" sz="2400" i="1" dirty="0">
                <a:sym typeface="Symbol" pitchFamily="18" charset="2"/>
              </a:rPr>
              <a:t>Hewlett-Packard</a:t>
            </a:r>
            <a:r>
              <a:rPr lang="en-US" sz="2400" dirty="0">
                <a:sym typeface="Symbol" pitchFamily="18" charset="2"/>
              </a:rPr>
              <a:t>  </a:t>
            </a:r>
            <a:r>
              <a:rPr lang="en-US" sz="2400" i="1" dirty="0">
                <a:sym typeface="Symbol" pitchFamily="18" charset="2"/>
              </a:rPr>
              <a:t>Hewlett</a:t>
            </a:r>
            <a:r>
              <a:rPr lang="en-US" sz="2400" dirty="0">
                <a:sym typeface="Symbol" pitchFamily="18" charset="2"/>
              </a:rPr>
              <a:t>  and </a:t>
            </a:r>
            <a:r>
              <a:rPr lang="en-US" sz="2400" i="1" dirty="0">
                <a:sym typeface="Symbol" pitchFamily="18" charset="2"/>
              </a:rPr>
              <a:t>Packard</a:t>
            </a:r>
            <a:r>
              <a:rPr lang="en-US" sz="2400" dirty="0">
                <a:sym typeface="Symbol" pitchFamily="18" charset="2"/>
              </a:rPr>
              <a:t> as one or two tokens?</a:t>
            </a:r>
          </a:p>
          <a:p>
            <a:pPr lvl="2"/>
            <a:r>
              <a:rPr lang="en-US" sz="1700" b="1" i="1" dirty="0">
                <a:sym typeface="Symbol" pitchFamily="18" charset="2"/>
              </a:rPr>
              <a:t>the hold-him-back-and-drag-him-away-maneuver</a:t>
            </a:r>
            <a:r>
              <a:rPr lang="en-US" sz="1700" dirty="0">
                <a:sym typeface="Symbol" pitchFamily="18" charset="2"/>
              </a:rPr>
              <a:t> ?</a:t>
            </a:r>
          </a:p>
          <a:p>
            <a:r>
              <a:rPr lang="en-US" dirty="0">
                <a:sym typeface="Symbol" pitchFamily="18" charset="2"/>
              </a:rPr>
              <a:t>Numbers: unique token for every number?</a:t>
            </a:r>
          </a:p>
          <a:p>
            <a:r>
              <a:rPr lang="en-US" sz="2200" b="1" i="1" dirty="0" err="1"/>
              <a:t>L'ensemble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 one token or two?</a:t>
            </a:r>
          </a:p>
          <a:p>
            <a:pPr lvl="1"/>
            <a:r>
              <a:rPr lang="en-US" sz="2000" b="1" i="1" dirty="0">
                <a:sym typeface="Symbol" pitchFamily="18" charset="2"/>
              </a:rPr>
              <a:t>L </a:t>
            </a:r>
            <a:r>
              <a:rPr lang="en-US" sz="2000" dirty="0">
                <a:sym typeface="Symbol" pitchFamily="18" charset="2"/>
              </a:rPr>
              <a:t>? </a:t>
            </a:r>
            <a:r>
              <a:rPr lang="en-US" sz="2000" b="1" i="1" dirty="0">
                <a:sym typeface="Symbol" pitchFamily="18" charset="2"/>
              </a:rPr>
              <a:t>L’ </a:t>
            </a:r>
            <a:r>
              <a:rPr lang="en-US" sz="2000" dirty="0">
                <a:sym typeface="Symbol" pitchFamily="18" charset="2"/>
              </a:rPr>
              <a:t>? </a:t>
            </a:r>
            <a:r>
              <a:rPr lang="en-US" sz="2000" b="1" i="1" dirty="0">
                <a:sym typeface="Symbol" pitchFamily="18" charset="2"/>
              </a:rPr>
              <a:t>Le </a:t>
            </a:r>
            <a:r>
              <a:rPr lang="en-US" sz="2000" dirty="0">
                <a:sym typeface="Symbol" pitchFamily="18" charset="2"/>
              </a:rPr>
              <a:t>?</a:t>
            </a:r>
          </a:p>
          <a:p>
            <a:r>
              <a:rPr lang="en-US" sz="2200" dirty="0">
                <a:sym typeface="Symbol" pitchFamily="18" charset="2"/>
              </a:rPr>
              <a:t>German noun compounds are not segmented</a:t>
            </a:r>
          </a:p>
          <a:p>
            <a:pPr lvl="1"/>
            <a:r>
              <a:rPr lang="en-US" sz="1800" dirty="0" err="1">
                <a:sym typeface="Symbol" pitchFamily="18" charset="2"/>
              </a:rPr>
              <a:t>Lebensversicherungsgesellschaftsangestellter</a:t>
            </a:r>
            <a:endParaRPr lang="en-US" sz="1800" dirty="0">
              <a:sym typeface="Symbol" pitchFamily="18" charset="2"/>
            </a:endParaRPr>
          </a:p>
          <a:p>
            <a:pPr lvl="1"/>
            <a:r>
              <a:rPr lang="en-US" sz="1800" dirty="0">
                <a:sym typeface="Symbol" pitchFamily="18" charset="2"/>
              </a:rPr>
              <a:t>‘life insurance company employee’</a:t>
            </a:r>
          </a:p>
          <a:p>
            <a:r>
              <a:rPr lang="en-US" sz="2200" dirty="0">
                <a:sym typeface="Symbol" pitchFamily="18" charset="2"/>
              </a:rPr>
              <a:t>Chinese and Japanese have no spaces between words:</a:t>
            </a:r>
          </a:p>
          <a:p>
            <a:pPr lvl="1"/>
            <a:r>
              <a:rPr lang="ja-JP" altLang="en-US" sz="2000">
                <a:ea typeface="ＭＳ Ｐゴシック" pitchFamily="50" charset="-128"/>
                <a:sym typeface="Symbol" pitchFamily="18" charset="2"/>
              </a:rPr>
              <a:t>莎拉波娃现在居住在美国东南部的佛罗里达。</a:t>
            </a:r>
          </a:p>
          <a:p>
            <a:pPr lvl="1"/>
            <a:endParaRPr lang="en-US" sz="1800" dirty="0">
              <a:sym typeface="Symbol" pitchFamily="18" charset="2"/>
            </a:endParaRPr>
          </a:p>
          <a:p>
            <a:endParaRPr lang="en-US" i="1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18E2-BEAB-4F42-B6C3-783BFB137CB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pPr algn="ctr"/>
            <a:r>
              <a:rPr lang="en-US" sz="3600" dirty="0"/>
              <a:t>Normalization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305800" cy="4876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Symbol" pitchFamily="18" charset="2"/>
              </a:rPr>
              <a:t>Need to “normalize” terms in indexed text as well as query terms into the same form</a:t>
            </a:r>
          </a:p>
          <a:p>
            <a:pPr lvl="1"/>
            <a:r>
              <a:rPr lang="en-US" dirty="0">
                <a:sym typeface="Symbol" pitchFamily="18" charset="2"/>
              </a:rPr>
              <a:t>We want to match </a:t>
            </a:r>
            <a:r>
              <a:rPr lang="en-US" b="1" i="1" dirty="0">
                <a:sym typeface="Symbol" pitchFamily="18" charset="2"/>
              </a:rPr>
              <a:t>U.S.A.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i="1" dirty="0">
                <a:sym typeface="Symbol" pitchFamily="18" charset="2"/>
              </a:rPr>
              <a:t>USA</a:t>
            </a:r>
          </a:p>
          <a:p>
            <a:r>
              <a:rPr lang="en-US" dirty="0">
                <a:sym typeface="Symbol" pitchFamily="18" charset="2"/>
              </a:rPr>
              <a:t>We most commonly implicitly define equivalence classes of terms</a:t>
            </a:r>
          </a:p>
          <a:p>
            <a:pPr lvl="1"/>
            <a:r>
              <a:rPr lang="en-US" dirty="0">
                <a:sym typeface="Symbol" pitchFamily="18" charset="2"/>
              </a:rPr>
              <a:t>e.g., by deleting periods in a term</a:t>
            </a:r>
          </a:p>
          <a:p>
            <a:r>
              <a:rPr lang="en-US" dirty="0">
                <a:sym typeface="Symbol" pitchFamily="18" charset="2"/>
              </a:rPr>
              <a:t>Alternative is to do asymmetric expansion:</a:t>
            </a:r>
          </a:p>
          <a:p>
            <a:pPr lvl="1"/>
            <a:r>
              <a:rPr lang="en-US" sz="2000" dirty="0">
                <a:sym typeface="Symbol" pitchFamily="18" charset="2"/>
              </a:rPr>
              <a:t>Enter: </a:t>
            </a:r>
            <a:r>
              <a:rPr lang="en-US" sz="2000" b="1" i="1" dirty="0">
                <a:sym typeface="Symbol" pitchFamily="18" charset="2"/>
              </a:rPr>
              <a:t>window</a:t>
            </a:r>
            <a:r>
              <a:rPr lang="en-US" sz="2000" dirty="0">
                <a:sym typeface="Symbol" pitchFamily="18" charset="2"/>
              </a:rPr>
              <a:t>	Search: </a:t>
            </a:r>
            <a:r>
              <a:rPr lang="en-US" sz="2000" b="1" i="1" dirty="0">
                <a:sym typeface="Symbol" pitchFamily="18" charset="2"/>
              </a:rPr>
              <a:t>window, windows</a:t>
            </a:r>
          </a:p>
          <a:p>
            <a:pPr lvl="1"/>
            <a:r>
              <a:rPr lang="en-US" sz="2000" dirty="0">
                <a:sym typeface="Symbol" pitchFamily="18" charset="2"/>
              </a:rPr>
              <a:t>Enter: </a:t>
            </a:r>
            <a:r>
              <a:rPr lang="en-US" sz="2000" b="1" i="1" dirty="0">
                <a:sym typeface="Symbol" pitchFamily="18" charset="2"/>
              </a:rPr>
              <a:t>windows</a:t>
            </a:r>
            <a:r>
              <a:rPr lang="en-US" sz="2000" dirty="0">
                <a:sym typeface="Symbol" pitchFamily="18" charset="2"/>
              </a:rPr>
              <a:t>	Search: </a:t>
            </a:r>
            <a:r>
              <a:rPr lang="en-US" sz="2000" b="1" i="1" dirty="0">
                <a:sym typeface="Symbol" pitchFamily="18" charset="2"/>
              </a:rPr>
              <a:t>Windows, windows</a:t>
            </a:r>
          </a:p>
          <a:p>
            <a:pPr lvl="1"/>
            <a:r>
              <a:rPr lang="en-US" sz="2000" dirty="0">
                <a:sym typeface="Symbol" pitchFamily="18" charset="2"/>
              </a:rPr>
              <a:t>Enter: </a:t>
            </a:r>
            <a:r>
              <a:rPr lang="en-US" sz="2000" b="1" i="1" dirty="0">
                <a:sym typeface="Symbol" pitchFamily="18" charset="2"/>
              </a:rPr>
              <a:t>Windows</a:t>
            </a:r>
            <a:r>
              <a:rPr lang="en-US" sz="2000" dirty="0">
                <a:sym typeface="Symbol" pitchFamily="18" charset="2"/>
              </a:rPr>
              <a:t>	Search: </a:t>
            </a:r>
            <a:r>
              <a:rPr lang="en-US" sz="2000" b="1" i="1" dirty="0">
                <a:sym typeface="Symbol" pitchFamily="18" charset="2"/>
              </a:rPr>
              <a:t>Windows</a:t>
            </a:r>
          </a:p>
          <a:p>
            <a:r>
              <a:rPr lang="en-US" sz="2200" dirty="0">
                <a:sym typeface="Symbol" pitchFamily="18" charset="2"/>
              </a:rPr>
              <a:t>Potentially more powerful, but less efficient</a:t>
            </a:r>
          </a:p>
          <a:p>
            <a:pPr lvl="1"/>
            <a:endParaRPr lang="en-US" sz="2000" dirty="0">
              <a:sym typeface="Symbol" pitchFamily="18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E19-CEDB-4B04-ACFC-215C03EB437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16722</TotalTime>
  <Words>1348</Words>
  <Application>Microsoft PowerPoint</Application>
  <PresentationFormat>On-screen Show (4:3)</PresentationFormat>
  <Paragraphs>360</Paragraphs>
  <Slides>31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Office Theme</vt:lpstr>
      <vt:lpstr>Worksheet</vt:lpstr>
      <vt:lpstr>Equation</vt:lpstr>
      <vt:lpstr>方程式</vt:lpstr>
      <vt:lpstr>Tokenization and Indexing</vt:lpstr>
      <vt:lpstr>Slide 2</vt:lpstr>
      <vt:lpstr>Term-document incidence Matrix</vt:lpstr>
      <vt:lpstr>Incidence vectors</vt:lpstr>
      <vt:lpstr>Answers to query</vt:lpstr>
      <vt:lpstr>Search index construction</vt:lpstr>
      <vt:lpstr>Tokenization</vt:lpstr>
      <vt:lpstr>Tokenization: tricky cases</vt:lpstr>
      <vt:lpstr>Normalization</vt:lpstr>
      <vt:lpstr>Case folding</vt:lpstr>
      <vt:lpstr>Stop words</vt:lpstr>
      <vt:lpstr>Stemming</vt:lpstr>
      <vt:lpstr>Normalization: other languages</vt:lpstr>
      <vt:lpstr>Indexing</vt:lpstr>
      <vt:lpstr>The problem of IR</vt:lpstr>
      <vt:lpstr>Example</vt:lpstr>
      <vt:lpstr>Possible approaches</vt:lpstr>
      <vt:lpstr>Indexing</vt:lpstr>
      <vt:lpstr>Document indexing</vt:lpstr>
      <vt:lpstr>Parameters of  retrieval effectiveness</vt:lpstr>
      <vt:lpstr>Big(ger) corpora</vt:lpstr>
      <vt:lpstr>Inverted index</vt:lpstr>
      <vt:lpstr>Inverted index</vt:lpstr>
      <vt:lpstr>Inverted index</vt:lpstr>
      <vt:lpstr>Indexer steps</vt:lpstr>
      <vt:lpstr> </vt:lpstr>
      <vt:lpstr> </vt:lpstr>
      <vt:lpstr> </vt:lpstr>
      <vt:lpstr> </vt:lpstr>
      <vt:lpstr>Query processing: AND</vt:lpstr>
      <vt:lpstr>The merge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lnmiit</cp:lastModifiedBy>
  <cp:revision>394</cp:revision>
  <cp:lastPrinted>1601-01-01T00:00:00Z</cp:lastPrinted>
  <dcterms:created xsi:type="dcterms:W3CDTF">2002-09-18T16:13:07Z</dcterms:created>
  <dcterms:modified xsi:type="dcterms:W3CDTF">2018-08-08T05:42:15Z</dcterms:modified>
</cp:coreProperties>
</file>