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38"/>
  </p:notesMasterIdLst>
  <p:handoutMasterIdLst>
    <p:handoutMasterId r:id="rId39"/>
  </p:handoutMasterIdLst>
  <p:sldIdLst>
    <p:sldId id="891" r:id="rId2"/>
    <p:sldId id="886" r:id="rId3"/>
    <p:sldId id="837" r:id="rId4"/>
    <p:sldId id="838" r:id="rId5"/>
    <p:sldId id="839" r:id="rId6"/>
    <p:sldId id="840" r:id="rId7"/>
    <p:sldId id="889" r:id="rId8"/>
    <p:sldId id="841" r:id="rId9"/>
    <p:sldId id="842" r:id="rId10"/>
    <p:sldId id="843" r:id="rId11"/>
    <p:sldId id="847" r:id="rId12"/>
    <p:sldId id="850" r:id="rId13"/>
    <p:sldId id="854" r:id="rId14"/>
    <p:sldId id="890" r:id="rId15"/>
    <p:sldId id="857" r:id="rId16"/>
    <p:sldId id="858" r:id="rId17"/>
    <p:sldId id="859" r:id="rId18"/>
    <p:sldId id="860" r:id="rId19"/>
    <p:sldId id="861" r:id="rId20"/>
    <p:sldId id="887" r:id="rId21"/>
    <p:sldId id="862" r:id="rId22"/>
    <p:sldId id="863" r:id="rId23"/>
    <p:sldId id="888" r:id="rId24"/>
    <p:sldId id="865" r:id="rId25"/>
    <p:sldId id="898" r:id="rId26"/>
    <p:sldId id="899" r:id="rId27"/>
    <p:sldId id="900" r:id="rId28"/>
    <p:sldId id="901" r:id="rId29"/>
    <p:sldId id="902" r:id="rId30"/>
    <p:sldId id="903" r:id="rId31"/>
    <p:sldId id="905" r:id="rId32"/>
    <p:sldId id="908" r:id="rId33"/>
    <p:sldId id="907" r:id="rId34"/>
    <p:sldId id="906" r:id="rId35"/>
    <p:sldId id="909" r:id="rId36"/>
    <p:sldId id="910" r:id="rId3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A000"/>
    <a:srgbClr val="FFFF00"/>
    <a:srgbClr val="66CCFF"/>
    <a:srgbClr val="F4F3EB"/>
    <a:srgbClr val="F0EEEB"/>
    <a:srgbClr val="A40508"/>
    <a:srgbClr val="A50021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5340" autoAdjust="0"/>
  </p:normalViewPr>
  <p:slideViewPr>
    <p:cSldViewPr>
      <p:cViewPr>
        <p:scale>
          <a:sx n="84" d="100"/>
          <a:sy n="84" d="100"/>
        </p:scale>
        <p:origin x="-882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84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fld id="{6C167397-893F-432B-8702-A018992C1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Lucida San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ucida San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Lucida San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ucida Sans" charset="0"/>
                <a:ea typeface="ＭＳ Ｐゴシック" charset="-128"/>
              </a:defRPr>
            </a:lvl1pPr>
          </a:lstStyle>
          <a:p>
            <a:pPr>
              <a:defRPr/>
            </a:pPr>
            <a:fld id="{50321644-11A6-438E-8B4D-2773349AB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MS PGothic" pitchFamily="34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A622A9-AC71-44A0-9B31-0548CB339857}" type="slidenum">
              <a:rPr lang="en-US" smtClean="0">
                <a:ea typeface="MS PGothic" pitchFamily="34" charset="-128"/>
              </a:rPr>
              <a:pPr/>
              <a:t>1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t"/>
            <a:r>
              <a:rPr lang="en-US" smtClean="0">
                <a:latin typeface="Arial" pitchFamily="34" charset="0"/>
              </a:rPr>
              <a:t>http://en.wikipedia.org/wiki/Singular_value_decomposition</a:t>
            </a:r>
          </a:p>
          <a:p>
            <a:pPr fontAlgn="t"/>
            <a:r>
              <a:rPr lang="en-US" smtClean="0">
                <a:latin typeface="Arial" pitchFamily="34" charset="0"/>
              </a:rPr>
              <a:t>http://www.uwlax.edu/faculty/will/svd/</a:t>
            </a:r>
          </a:p>
          <a:p>
            <a:pPr fontAlgn="t"/>
            <a:r>
              <a:rPr lang="en-US" smtClean="0">
                <a:latin typeface="Arial" pitchFamily="34" charset="0"/>
              </a:rPr>
              <a:t>http://irthoughts.wordpress.com/2007/05/01/irwatch-may-issue-demystifying-lsi/</a:t>
            </a:r>
          </a:p>
          <a:p>
            <a:pPr fontAlgn="t"/>
            <a:r>
              <a:rPr lang="en-US" smtClean="0">
                <a:latin typeface="Arial" pitchFamily="34" charset="0"/>
              </a:rPr>
              <a:t>http://www.miislita.com/information-retrieval-tutorial/svd-lsi-tutorial-1-understanding.html</a:t>
            </a:r>
          </a:p>
          <a:p>
            <a:pPr fontAlgn="t"/>
            <a:r>
              <a:rPr lang="en-US" smtClean="0">
                <a:latin typeface="Arial" pitchFamily="34" charset="0"/>
              </a:rPr>
              <a:t>http://www.miislita.com/information-retrieval-tutorial/svd-lsi-tutorial-2-computing-singular-values.html</a:t>
            </a:r>
          </a:p>
          <a:p>
            <a:pPr fontAlgn="t"/>
            <a:r>
              <a:rPr lang="en-US" smtClean="0">
                <a:latin typeface="Arial" pitchFamily="34" charset="0"/>
              </a:rPr>
              <a:t>http://www.miislita.com/information-retrieval-tutorial/svd-lsi-tutorial-3-full-svd.html</a:t>
            </a:r>
          </a:p>
          <a:p>
            <a:pPr fontAlgn="t"/>
            <a:r>
              <a:rPr lang="en-US" i="1" smtClean="0">
                <a:latin typeface="Arial" pitchFamily="34" charset="0"/>
              </a:rPr>
              <a:t>With examples:</a:t>
            </a:r>
          </a:p>
          <a:p>
            <a:pPr fontAlgn="t"/>
            <a:r>
              <a:rPr lang="en-US" i="1" smtClean="0">
                <a:latin typeface="Arial" pitchFamily="34" charset="0"/>
              </a:rPr>
              <a:t>www.cs.nmsu.edu/~mmartin/LSA_Intro_AI_Seminar.</a:t>
            </a:r>
            <a:r>
              <a:rPr lang="en-US" b="1" i="1" smtClean="0">
                <a:latin typeface="Arial" pitchFamily="34" charset="0"/>
              </a:rPr>
              <a:t>ppt</a:t>
            </a:r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In text retrieval application, lower rank approximation maps 10,000 term-space into 200-dimensional space.</a:t>
            </a:r>
          </a:p>
          <a:p>
            <a:r>
              <a:rPr lang="en-US" smtClean="0">
                <a:latin typeface="Arial" pitchFamily="34" charset="0"/>
              </a:rPr>
              <a:t>Instead of transmitting 10K x 1M doc/bit matrix, we can obtain 10K x 200 + 200 + 200 x 1M data compression,</a:t>
            </a:r>
          </a:p>
          <a:p>
            <a:r>
              <a:rPr lang="en-US" smtClean="0">
                <a:latin typeface="Arial" pitchFamily="34" charset="0"/>
              </a:rPr>
              <a:t>or abstraction to better reflect concepts. Terms, documents and queries mapped into 200-dim space and </a:t>
            </a:r>
          </a:p>
          <a:p>
            <a:r>
              <a:rPr lang="en-US" smtClean="0">
                <a:latin typeface="Arial" pitchFamily="34" charset="0"/>
              </a:rPr>
              <a:t>distance/similarity compared/ranked gives better results.</a:t>
            </a:r>
          </a:p>
          <a:p>
            <a:endParaRPr lang="en-US" smtClean="0">
              <a:latin typeface="Arial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D24D0C-D9C7-4A7B-8420-13E5CB15E5A6}" type="slidenum">
              <a:rPr lang="en-US" smtClean="0">
                <a:ea typeface="MS PGothic" pitchFamily="34" charset="-128"/>
              </a:rPr>
              <a:pPr/>
              <a:t>14</a:t>
            </a:fld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284B0-C4A7-447A-8C96-C0E068A7DDEC}" type="slidenum">
              <a:rPr lang="en-US" smtClean="0">
                <a:ea typeface="MS PGothic" pitchFamily="34" charset="-128"/>
              </a:rPr>
              <a:pPr/>
              <a:t>16</a:t>
            </a:fld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Ak is an M x N matrix but of rank k (while A is an M x N matrix with rank r)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61B6B1-9104-4D29-94AA-BB8A7008E22E}" type="slidenum">
              <a:rPr lang="en-US" smtClean="0">
                <a:ea typeface="MS PGothic" pitchFamily="34" charset="-128"/>
              </a:rPr>
              <a:pPr/>
              <a:t>17</a:t>
            </a:fld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697989-57D5-4442-BC1B-3270DEF72AE1}" type="slidenum">
              <a:rPr lang="en-US" smtClean="0">
                <a:ea typeface="MS PGothic" pitchFamily="34" charset="-128"/>
              </a:rPr>
              <a:pPr/>
              <a:t>18</a:t>
            </a:fld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Distance reduction among similar terms in the new space!</a:t>
            </a:r>
          </a:p>
          <a:p>
            <a:r>
              <a:rPr lang="en-US" smtClean="0">
                <a:latin typeface="Arial" pitchFamily="34" charset="0"/>
              </a:rPr>
              <a:t>In text retrieval application,  representing terms, documents and queries on reduced dimensional space </a:t>
            </a:r>
          </a:p>
          <a:p>
            <a:r>
              <a:rPr lang="en-US" smtClean="0">
                <a:latin typeface="Arial" pitchFamily="34" charset="0"/>
              </a:rPr>
              <a:t>brings “semantically” related entities closer driven by other CORRELATED terms.</a:t>
            </a:r>
          </a:p>
          <a:p>
            <a:r>
              <a:rPr lang="en-US" smtClean="0">
                <a:latin typeface="Arial" pitchFamily="34" charset="0"/>
              </a:rPr>
              <a:t>It is ROBUST wrt synonyms because they may appear in similar context, and </a:t>
            </a:r>
          </a:p>
          <a:p>
            <a:r>
              <a:rPr lang="en-US" smtClean="0">
                <a:latin typeface="Arial" pitchFamily="34" charset="0"/>
              </a:rPr>
              <a:t>wrt polysymy because it picks up documents with the same context.</a:t>
            </a:r>
          </a:p>
          <a:p>
            <a:endParaRPr lang="en-US" smtClean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6C80DB-E1CF-43EA-A7BA-B82CDE5061B4}" type="slidenum">
              <a:rPr lang="en-US" smtClean="0">
                <a:ea typeface="MS PGothic" pitchFamily="34" charset="-128"/>
              </a:rPr>
              <a:pPr/>
              <a:t>23</a:t>
            </a:fld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Measure distance of query vector to all the documents in LSS to rank them.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B63818-A0D1-4DC7-88AE-24E28F6989D6}" type="slidenum">
              <a:rPr lang="en-US" smtClean="0">
                <a:ea typeface="MS PGothic" pitchFamily="34" charset="-128"/>
              </a:rPr>
              <a:pPr/>
              <a:t>24</a:t>
            </a:fld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151AD0-4876-4C26-9810-BBA3D344249F}" type="slidenum">
              <a:rPr lang="en-US" smtClean="0">
                <a:ea typeface="MS PGothic" pitchFamily="34" charset="-128"/>
              </a:rPr>
              <a:pPr/>
              <a:t>25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6612" cy="3486150"/>
          </a:xfrm>
          <a:solidFill>
            <a:srgbClr val="FFFFFF"/>
          </a:solidFill>
          <a:ln/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6025" cy="4178300"/>
          </a:xfrm>
          <a:noFill/>
          <a:ln/>
        </p:spPr>
        <p:txBody>
          <a:bodyPr wrap="none" anchor="ctr"/>
          <a:lstStyle/>
          <a:p>
            <a:endParaRPr 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7F17C1-7F0B-418E-8132-DFA4F74FDFC3}" type="slidenum">
              <a:rPr lang="en-US" smtClean="0">
                <a:ea typeface="MS PGothic" pitchFamily="34" charset="-128"/>
              </a:rPr>
              <a:pPr/>
              <a:t>26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09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6612" cy="3486150"/>
          </a:xfrm>
          <a:solidFill>
            <a:srgbClr val="FFFFFF"/>
          </a:solidFill>
          <a:ln/>
        </p:spPr>
      </p:sp>
      <p:sp>
        <p:nvSpPr>
          <p:cNvPr id="1095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6025" cy="4178300"/>
          </a:xfrm>
          <a:noFill/>
          <a:ln/>
        </p:spPr>
        <p:txBody>
          <a:bodyPr wrap="none" anchor="ctr"/>
          <a:lstStyle/>
          <a:p>
            <a:endParaRPr 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7F8EB-DCDC-4C8D-9F7C-10824E5CBFCE}" type="slidenum">
              <a:rPr lang="en-US" smtClean="0">
                <a:ea typeface="MS PGothic" pitchFamily="34" charset="-128"/>
              </a:rPr>
              <a:pPr/>
              <a:t>27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6612" cy="3486150"/>
          </a:xfrm>
          <a:solidFill>
            <a:srgbClr val="FFFFFF"/>
          </a:solidFill>
          <a:ln/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6025" cy="4178300"/>
          </a:xfrm>
          <a:noFill/>
          <a:ln/>
        </p:spPr>
        <p:txBody>
          <a:bodyPr wrap="none" anchor="ctr"/>
          <a:lstStyle/>
          <a:p>
            <a:endParaRPr 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87B5-36E5-4815-939A-46158A2A0B26}" type="slidenum">
              <a:rPr lang="en-US" smtClean="0">
                <a:ea typeface="MS PGothic" pitchFamily="34" charset="-128"/>
              </a:rPr>
              <a:pPr/>
              <a:t>28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6612" cy="3486150"/>
          </a:xfrm>
          <a:solidFill>
            <a:srgbClr val="FFFFFF"/>
          </a:solidFill>
          <a:ln/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6025" cy="4178300"/>
          </a:xfrm>
          <a:noFill/>
          <a:ln/>
        </p:spPr>
        <p:txBody>
          <a:bodyPr wrap="none" anchor="ctr"/>
          <a:lstStyle/>
          <a:p>
            <a:endParaRPr 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|…| = determinant         (Translation is also a linear transformation.)</a:t>
            </a:r>
          </a:p>
          <a:p>
            <a:r>
              <a:rPr lang="en-US" smtClean="0">
                <a:latin typeface="Arial" pitchFamily="34" charset="0"/>
              </a:rPr>
              <a:t>A  multiplication of a 2D vector with a 2x2 square matrix can be thought of </a:t>
            </a:r>
          </a:p>
          <a:p>
            <a:r>
              <a:rPr lang="en-US" smtClean="0">
                <a:latin typeface="Arial" pitchFamily="34" charset="0"/>
              </a:rPr>
              <a:t>as a linear transformation of 2D coordinate points involving  scaling and rotation.</a:t>
            </a:r>
          </a:p>
          <a:p>
            <a:r>
              <a:rPr lang="en-US" smtClean="0">
                <a:latin typeface="Arial" pitchFamily="34" charset="0"/>
              </a:rPr>
              <a:t>Under 2D matrix multiplication, eigenvectors are “special” directions that are mapped </a:t>
            </a:r>
          </a:p>
          <a:p>
            <a:r>
              <a:rPr lang="en-US" smtClean="0">
                <a:latin typeface="Arial" pitchFamily="34" charset="0"/>
              </a:rPr>
              <a:t>parallel to the original directions (that is, they do not suffer rotation). Instead they can </a:t>
            </a:r>
          </a:p>
          <a:p>
            <a:r>
              <a:rPr lang="en-US" smtClean="0">
                <a:latin typeface="Arial" pitchFamily="34" charset="0"/>
              </a:rPr>
              <a:t>either get magnified or contracted (with eigenvalues serving as the scaling factor).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A6F87-621B-406D-AAD7-EBA445550E7C}" type="slidenum">
              <a:rPr lang="en-US" smtClean="0">
                <a:ea typeface="MS PGothic" pitchFamily="34" charset="-128"/>
              </a:rPr>
              <a:pPr/>
              <a:t>4</a:t>
            </a:fld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77D25-5CF4-4BC1-8585-A3DF16F4DD5C}" type="slidenum">
              <a:rPr lang="en-US" smtClean="0">
                <a:ea typeface="MS PGothic" pitchFamily="34" charset="-128"/>
              </a:rPr>
              <a:pPr/>
              <a:t>29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126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6612" cy="3486150"/>
          </a:xfrm>
          <a:solidFill>
            <a:srgbClr val="FFFFFF"/>
          </a:solidFill>
          <a:ln/>
        </p:spPr>
      </p:sp>
      <p:sp>
        <p:nvSpPr>
          <p:cNvPr id="1126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6025" cy="4178300"/>
          </a:xfrm>
          <a:noFill/>
          <a:ln/>
        </p:spPr>
        <p:txBody>
          <a:bodyPr wrap="none" anchor="ctr"/>
          <a:lstStyle/>
          <a:p>
            <a:endParaRPr 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EE3653-3E20-4B8F-AB05-664DE7771EE9}" type="slidenum">
              <a:rPr lang="en-US" smtClean="0">
                <a:ea typeface="MS PGothic" pitchFamily="34" charset="-128"/>
              </a:rPr>
              <a:pPr/>
              <a:t>30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13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6612" cy="3486150"/>
          </a:xfrm>
          <a:solidFill>
            <a:srgbClr val="FFFFFF"/>
          </a:solidFill>
          <a:ln/>
        </p:spPr>
      </p:sp>
      <p:sp>
        <p:nvSpPr>
          <p:cNvPr id="1136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6025" cy="4178300"/>
          </a:xfrm>
          <a:noFill/>
          <a:ln/>
        </p:spPr>
        <p:txBody>
          <a:bodyPr wrap="none" anchor="ctr"/>
          <a:lstStyle/>
          <a:p>
            <a:endParaRPr 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F43F2B-19B7-497C-8DC8-5240BF556FDF}" type="slidenum">
              <a:rPr lang="en-US" smtClean="0">
                <a:ea typeface="MS PGothic" pitchFamily="34" charset="-128"/>
              </a:rPr>
              <a:pPr/>
              <a:t>31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6612" cy="3486150"/>
          </a:xfrm>
          <a:solidFill>
            <a:srgbClr val="FFFFFF"/>
          </a:solidFill>
          <a:ln/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6025" cy="4178300"/>
          </a:xfrm>
          <a:noFill/>
          <a:ln/>
        </p:spPr>
        <p:txBody>
          <a:bodyPr wrap="none" anchor="ctr"/>
          <a:lstStyle/>
          <a:p>
            <a:endParaRPr 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5034D5-995F-4714-A545-890A49EEA009}" type="slidenum">
              <a:rPr lang="en-US" smtClean="0">
                <a:ea typeface="MS PGothic" pitchFamily="34" charset="-128"/>
              </a:rPr>
              <a:pPr/>
              <a:t>32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6612" cy="3486150"/>
          </a:xfrm>
          <a:solidFill>
            <a:srgbClr val="FFFFFF"/>
          </a:solidFill>
          <a:ln/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6025" cy="4178300"/>
          </a:xfrm>
          <a:noFill/>
          <a:ln/>
        </p:spPr>
        <p:txBody>
          <a:bodyPr wrap="none" anchor="ctr"/>
          <a:lstStyle/>
          <a:p>
            <a:endParaRPr 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11DA8D-E787-44B3-B92F-59F84A618946}" type="slidenum">
              <a:rPr lang="en-US" smtClean="0">
                <a:ea typeface="MS PGothic" pitchFamily="34" charset="-128"/>
              </a:rPr>
              <a:pPr/>
              <a:t>33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6612" cy="3486150"/>
          </a:xfrm>
          <a:solidFill>
            <a:srgbClr val="FFFFFF"/>
          </a:solidFill>
          <a:ln/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6025" cy="4178300"/>
          </a:xfrm>
          <a:noFill/>
          <a:ln/>
        </p:spPr>
        <p:txBody>
          <a:bodyPr wrap="none" anchor="ctr"/>
          <a:lstStyle/>
          <a:p>
            <a:endParaRPr 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79D654-643F-4D97-9D8E-B1CB2603091B}" type="slidenum">
              <a:rPr lang="en-US" smtClean="0">
                <a:ea typeface="MS PGothic" pitchFamily="34" charset="-128"/>
              </a:rPr>
              <a:pPr/>
              <a:t>34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6612" cy="3486150"/>
          </a:xfrm>
          <a:solidFill>
            <a:srgbClr val="FFFFFF"/>
          </a:solidFill>
          <a:ln/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6025" cy="4178300"/>
          </a:xfrm>
          <a:noFill/>
          <a:ln/>
        </p:spPr>
        <p:txBody>
          <a:bodyPr wrap="none" anchor="ctr"/>
          <a:lstStyle/>
          <a:p>
            <a:endParaRPr 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DEAF5-A0E4-4605-AE33-674A536DC3B8}" type="slidenum">
              <a:rPr lang="en-US" smtClean="0">
                <a:ea typeface="MS PGothic" pitchFamily="34" charset="-128"/>
              </a:rPr>
              <a:pPr/>
              <a:t>35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6612" cy="3486150"/>
          </a:xfrm>
          <a:solidFill>
            <a:srgbClr val="FFFFFF"/>
          </a:solidFill>
          <a:ln/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6025" cy="4178300"/>
          </a:xfrm>
          <a:noFill/>
          <a:ln/>
        </p:spPr>
        <p:txBody>
          <a:bodyPr wrap="none" anchor="ctr"/>
          <a:lstStyle/>
          <a:p>
            <a:endParaRPr 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FA9AE-9229-4CC7-A351-D922A3FF2D80}" type="slidenum">
              <a:rPr lang="en-US" smtClean="0">
                <a:ea typeface="MS PGothic" pitchFamily="34" charset="-128"/>
              </a:rPr>
              <a:pPr/>
              <a:t>36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1208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6612" cy="3486150"/>
          </a:xfrm>
          <a:solidFill>
            <a:srgbClr val="FFFFFF"/>
          </a:solidFill>
          <a:ln/>
        </p:spPr>
      </p:sp>
      <p:sp>
        <p:nvSpPr>
          <p:cNvPr id="1208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6025" cy="4178300"/>
          </a:xfrm>
          <a:noFill/>
          <a:ln/>
        </p:spPr>
        <p:txBody>
          <a:bodyPr wrap="none" anchor="ctr"/>
          <a:lstStyle/>
          <a:p>
            <a:r>
              <a:rPr lang="de-DE" smtClean="0">
                <a:latin typeface="Arial" pitchFamily="34" charset="0"/>
              </a:rPr>
              <a:t>Does similarity computation require sqrt(Sigma) (scaling by eigenvalues) correction?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If x is described in a coordinate system involving the eigenvectors, the application of S is very straightforward to describe.</a:t>
            </a:r>
          </a:p>
          <a:p>
            <a:r>
              <a:rPr lang="en-US" smtClean="0">
                <a:latin typeface="Arial" pitchFamily="34" charset="0"/>
              </a:rPr>
              <a:t>It just scales each coordinate using the eigenvalue.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264DA4-2B81-46AA-BA36-A522D96B42F8}" type="slidenum">
              <a:rPr lang="en-US" smtClean="0">
                <a:ea typeface="MS PGothic" pitchFamily="34" charset="-128"/>
              </a:rPr>
              <a:pPr/>
              <a:t>6</a:t>
            </a:fld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Take a Linear Algebra course for concrete proofs!</a:t>
            </a:r>
          </a:p>
          <a:p>
            <a:r>
              <a:rPr lang="en-US" smtClean="0">
                <a:latin typeface="Arial" pitchFamily="34" charset="0"/>
              </a:rPr>
              <a:t>Orthogonal = Perpendicular = Dot product 0</a:t>
            </a:r>
          </a:p>
          <a:p>
            <a:endParaRPr lang="en-US" smtClean="0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ACA0F-0A69-4BDF-A5B3-41F18DFDAB1F}" type="slidenum">
              <a:rPr lang="en-US" smtClean="0">
                <a:ea typeface="MS PGothic" pitchFamily="34" charset="-128"/>
              </a:rPr>
              <a:pPr/>
              <a:t>8</a:t>
            </a:fld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2 – L= +- 1</a:t>
            </a:r>
          </a:p>
          <a:p>
            <a:r>
              <a:rPr lang="en-US" smtClean="0">
                <a:latin typeface="Arial" pitchFamily="34" charset="0"/>
              </a:rPr>
              <a:t>[2 1]   [x]      =  [Lx]</a:t>
            </a:r>
          </a:p>
          <a:p>
            <a:r>
              <a:rPr lang="en-US" smtClean="0">
                <a:latin typeface="Arial" pitchFamily="34" charset="0"/>
              </a:rPr>
              <a:t>[1 2]   [y]           [Ly]</a:t>
            </a:r>
          </a:p>
          <a:p>
            <a:r>
              <a:rPr lang="en-US" smtClean="0">
                <a:latin typeface="Arial" pitchFamily="34" charset="0"/>
              </a:rPr>
              <a:t>L = 3            =&gt;   2x + y = 3 x             x + 2y  = 3 y          =&gt;          x = y   </a:t>
            </a:r>
          </a:p>
          <a:p>
            <a:r>
              <a:rPr lang="en-US" smtClean="0">
                <a:latin typeface="Arial" pitchFamily="34" charset="0"/>
              </a:rPr>
              <a:t>Any vector in the direction of eigenvector will work!       </a:t>
            </a:r>
          </a:p>
          <a:p>
            <a:r>
              <a:rPr lang="en-US" smtClean="0">
                <a:latin typeface="Arial" pitchFamily="34" charset="0"/>
              </a:rPr>
              <a:t> L = 1            =&gt;   2x + y =  x             x + 2y  =  y             =&gt;          x = - y   </a:t>
            </a:r>
          </a:p>
          <a:p>
            <a:endParaRPr lang="en-US" smtClean="0">
              <a:latin typeface="Arial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C31D31-4CF7-48AB-A0B2-B544CBC8A31C}" type="slidenum">
              <a:rPr lang="en-US" smtClean="0">
                <a:ea typeface="MS PGothic" pitchFamily="34" charset="-128"/>
              </a:rPr>
              <a:pPr/>
              <a:t>9</a:t>
            </a:fld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Linear transformation S can be expressed as a diagonal matrix when the points </a:t>
            </a:r>
          </a:p>
          <a:p>
            <a:r>
              <a:rPr lang="en-US" smtClean="0">
                <a:latin typeface="Arial" pitchFamily="34" charset="0"/>
              </a:rPr>
              <a:t>are represented in the coordinate system of eigenvectors.</a:t>
            </a:r>
          </a:p>
          <a:p>
            <a:r>
              <a:rPr lang="en-US" smtClean="0">
                <a:latin typeface="Arial" pitchFamily="34" charset="0"/>
              </a:rPr>
              <a:t>U^-1 maps a point from original coordinate system into the canonical coordinate system.</a:t>
            </a:r>
          </a:p>
          <a:p>
            <a:r>
              <a:rPr lang="en-US" smtClean="0">
                <a:latin typeface="Arial" pitchFamily="34" charset="0"/>
              </a:rPr>
              <a:t>/\ applies the linear transformation via scalar multiplication.</a:t>
            </a:r>
          </a:p>
          <a:p>
            <a:r>
              <a:rPr lang="en-US" smtClean="0">
                <a:latin typeface="Arial" pitchFamily="34" charset="0"/>
              </a:rPr>
              <a:t>U maps a point back from canonical coordinate system to the original coordinate system.</a:t>
            </a:r>
          </a:p>
          <a:p>
            <a:r>
              <a:rPr lang="en-US" smtClean="0">
                <a:latin typeface="Arial" pitchFamily="34" charset="0"/>
              </a:rPr>
              <a:t>---------------------------------------------------------------------------------------------------------------</a:t>
            </a:r>
          </a:p>
          <a:p>
            <a:r>
              <a:rPr lang="en-US" smtClean="0">
                <a:latin typeface="Arial" pitchFamily="34" charset="0"/>
              </a:rPr>
              <a:t>For identifying conic sections (ellipse, parabola, hyperbola, etc) or their 3D counterparts,</a:t>
            </a:r>
          </a:p>
          <a:p>
            <a:r>
              <a:rPr lang="en-US" smtClean="0">
                <a:latin typeface="Arial" pitchFamily="34" charset="0"/>
              </a:rPr>
              <a:t>one can use the new coordinate system to obtain their tell-tale canonical representations </a:t>
            </a:r>
          </a:p>
          <a:p>
            <a:r>
              <a:rPr lang="en-US" smtClean="0">
                <a:latin typeface="Arial" pitchFamily="34" charset="0"/>
              </a:rPr>
              <a:t>(lacking cross terms involving xy). </a:t>
            </a:r>
          </a:p>
          <a:p>
            <a:r>
              <a:rPr lang="en-US" smtClean="0">
                <a:latin typeface="Arial" pitchFamily="34" charset="0"/>
              </a:rPr>
              <a:t>E.g., the canonical equation describing an ellipse is when the coordinate system is aligned</a:t>
            </a:r>
          </a:p>
          <a:p>
            <a:r>
              <a:rPr lang="en-US" smtClean="0">
                <a:latin typeface="Arial" pitchFamily="34" charset="0"/>
              </a:rPr>
              <a:t>with the major and minor axis (and contains information about their lengths).</a:t>
            </a:r>
          </a:p>
          <a:p>
            <a:r>
              <a:rPr lang="en-US" smtClean="0">
                <a:latin typeface="Arial" pitchFamily="34" charset="0"/>
              </a:rPr>
              <a:t>x^2 / a^2 + y^2/b^2 = 1</a:t>
            </a:r>
          </a:p>
          <a:p>
            <a:endParaRPr lang="en-US" smtClean="0">
              <a:latin typeface="Arial" pitchFamily="34" charset="0"/>
            </a:endParaRPr>
          </a:p>
          <a:p>
            <a:endParaRPr lang="en-US" smtClean="0">
              <a:latin typeface="Arial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8EB2A-5719-4497-B9EE-5D7008A0133E}" type="slidenum">
              <a:rPr lang="en-US" smtClean="0">
                <a:ea typeface="MS PGothic" pitchFamily="34" charset="-128"/>
              </a:rPr>
              <a:pPr/>
              <a:t>10</a:t>
            </a:fld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Keep geometric interpretation in mind for visualization.</a:t>
            </a:r>
          </a:p>
          <a:p>
            <a:r>
              <a:rPr lang="en-US" smtClean="0">
                <a:latin typeface="Arial" pitchFamily="34" charset="0"/>
              </a:rPr>
              <a:t>If U contains unit vectors, it is called an orthogonal matrix characterized by U^T = U^-1</a:t>
            </a:r>
          </a:p>
          <a:p>
            <a:r>
              <a:rPr lang="en-US" smtClean="0">
                <a:latin typeface="Arial" pitchFamily="34" charset="0"/>
              </a:rPr>
              <a:t>S has a simplified representation in the coordinate system spanned by eigenvectors.</a:t>
            </a:r>
          </a:p>
          <a:p>
            <a:r>
              <a:rPr lang="en-US" smtClean="0">
                <a:latin typeface="Arial" pitchFamily="34" charset="0"/>
              </a:rPr>
              <a:t>Application of S in ordinary coordinate system can be equivalently described</a:t>
            </a:r>
          </a:p>
          <a:p>
            <a:r>
              <a:rPr lang="en-US" smtClean="0">
                <a:latin typeface="Arial" pitchFamily="34" charset="0"/>
              </a:rPr>
              <a:t>as mapping the points into coordinate system of eigenvectors by Q^T, scaling the point, </a:t>
            </a:r>
          </a:p>
          <a:p>
            <a:r>
              <a:rPr lang="en-US" smtClean="0">
                <a:latin typeface="Arial" pitchFamily="34" charset="0"/>
              </a:rPr>
              <a:t>and mapping the points back via Q.</a:t>
            </a:r>
          </a:p>
          <a:p>
            <a:endParaRPr lang="en-US" smtClean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0DEE56-E3DC-4E6F-96EE-056C15B61E9D}" type="slidenum">
              <a:rPr lang="en-US" smtClean="0">
                <a:ea typeface="MS PGothic" pitchFamily="34" charset="-128"/>
              </a:rPr>
              <a:pPr/>
              <a:t>11</a:t>
            </a:fld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rank  = number of linearly independent rows or columns         A = term document matrix       </a:t>
            </a:r>
          </a:p>
          <a:p>
            <a:r>
              <a:rPr lang="en-US" smtClean="0">
                <a:latin typeface="Arial" pitchFamily="34" charset="0"/>
              </a:rPr>
              <a:t> A^T A   =    doc-doc correlation  (aij proportional to how correlated doc i is to docj)</a:t>
            </a:r>
          </a:p>
          <a:p>
            <a:r>
              <a:rPr lang="en-US" smtClean="0">
                <a:latin typeface="Arial" pitchFamily="34" charset="0"/>
              </a:rPr>
              <a:t> A A^T   =  term-term correlation  (aij proportional to how correlated term i is to term j)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8EBCB-2680-4A71-856C-CD9003124F22}" type="slidenum">
              <a:rPr lang="en-US" smtClean="0">
                <a:ea typeface="MS PGothic" pitchFamily="34" charset="-128"/>
              </a:rPr>
              <a:pPr/>
              <a:t>12</a:t>
            </a:fld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In text retrieval application, lower rank approximation maps 10,000 term-space into 200-dimensional space.</a:t>
            </a:r>
          </a:p>
          <a:p>
            <a:r>
              <a:rPr lang="en-US" smtClean="0">
                <a:latin typeface="Arial" pitchFamily="34" charset="0"/>
              </a:rPr>
              <a:t>Instead of transmitting 10K x 1M doc/bit matrix, we can obtain 10K x 200 + 200 + 200 x 1M data compression,</a:t>
            </a:r>
          </a:p>
          <a:p>
            <a:r>
              <a:rPr lang="en-US" smtClean="0">
                <a:latin typeface="Arial" pitchFamily="34" charset="0"/>
              </a:rPr>
              <a:t>or abstraction to better reflect concepts. Terms, documents and queries mapped into 200-dim space and </a:t>
            </a:r>
          </a:p>
          <a:p>
            <a:r>
              <a:rPr lang="en-US" smtClean="0">
                <a:latin typeface="Arial" pitchFamily="34" charset="0"/>
              </a:rPr>
              <a:t>distance/similarity compared/ranked gives better results.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DB09B-B050-45B4-92F6-11C8819BE310}" type="slidenum">
              <a:rPr lang="en-US" smtClean="0">
                <a:ea typeface="MS PGothic" pitchFamily="34" charset="-128"/>
              </a:rPr>
              <a:pPr/>
              <a:t>13</a:t>
            </a:fld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Prasad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L18LSI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A271B-5025-49BA-BC72-1269C3746F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Prasad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L18LSI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C70E1-50B1-48D6-836F-C9D2CA1DAE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Prasad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L18LSI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92A9D-E824-4D9B-B25D-E940165EF3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Prasad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L18LSI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9E01A-F45B-4FB9-AC72-559A769E85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Prasad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L18LSI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4C232-3314-4B66-BE87-398DA18B66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Prasad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L18LSI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04028-641C-4667-838A-299C34BCD1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Prasad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L18LSI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DA0E2-D768-46C9-8EEF-4D5B509F4B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Prasad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L18LSI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4F921-B4EF-4F5C-B5A6-F6E804027A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Prasad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L18LSI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D945-9A1A-472E-8BD8-091C525E9C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Prasad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L18LSI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5D8AE-30C1-4ECE-A62B-5FCCD25CDA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Prasad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L18LSI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79933-7382-4A1B-A63C-AF73F6E3B0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Prasad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L18LSI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048E66D-8432-4E58-AF3C-BFEBC97DA1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2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5" Type="http://schemas.openxmlformats.org/officeDocument/2006/relationships/tags" Target="../tags/tag10.xml"/><Relationship Id="rId10" Type="http://schemas.openxmlformats.org/officeDocument/2006/relationships/image" Target="../media/image23.png"/><Relationship Id="rId4" Type="http://schemas.openxmlformats.org/officeDocument/2006/relationships/tags" Target="../tags/tag9.xml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2.png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200400"/>
            <a:ext cx="7772400" cy="1143000"/>
          </a:xfrm>
          <a:ln>
            <a:solidFill>
              <a:srgbClr val="CC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Latent Semantic Indexing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 anchor="t"/>
          <a:lstStyle/>
          <a:p>
            <a:fld id="{4CAB05FF-C973-4487-97EF-6E1307A669D4}" type="slidenum">
              <a:rPr lang="en-US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pPr/>
              <a:t>1</a:t>
            </a:fld>
            <a:endParaRPr lang="en-US" smtClean="0">
              <a:solidFill>
                <a:schemeClr val="tx1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505200" y="3462338"/>
            <a:ext cx="1981200" cy="728662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endParaRPr lang="en-US"/>
          </a:p>
        </p:txBody>
      </p:sp>
      <p:pic>
        <p:nvPicPr>
          <p:cNvPr id="12291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3630613"/>
            <a:ext cx="17589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Eigen/diagonal Decomposition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Let                  be a </a:t>
            </a:r>
            <a:r>
              <a:rPr lang="en-US" b="1" smtClean="0">
                <a:solidFill>
                  <a:srgbClr val="0033CC"/>
                </a:solidFill>
              </a:rPr>
              <a:t>square</a:t>
            </a:r>
            <a:r>
              <a:rPr lang="en-US" b="1" smtClean="0">
                <a:solidFill>
                  <a:srgbClr val="FF3300"/>
                </a:solidFill>
              </a:rPr>
              <a:t> </a:t>
            </a:r>
            <a:r>
              <a:rPr lang="en-US" smtClean="0"/>
              <a:t>matrix with </a:t>
            </a:r>
            <a:r>
              <a:rPr lang="en-US" b="1" i="1" smtClean="0">
                <a:solidFill>
                  <a:srgbClr val="0033CC"/>
                </a:solidFill>
                <a:latin typeface="Times" charset="0"/>
              </a:rPr>
              <a:t>m</a:t>
            </a:r>
            <a:r>
              <a:rPr lang="en-US" i="1" smtClean="0">
                <a:latin typeface="Times" charset="0"/>
              </a:rPr>
              <a:t> </a:t>
            </a:r>
            <a:r>
              <a:rPr lang="en-US" b="1" smtClean="0">
                <a:solidFill>
                  <a:srgbClr val="0033CC"/>
                </a:solidFill>
              </a:rPr>
              <a:t>linearly independent eigenvectors </a:t>
            </a:r>
            <a:r>
              <a:rPr lang="en-US" smtClean="0"/>
              <a:t>(a “non-defective” matrix)</a:t>
            </a:r>
            <a:endParaRPr lang="en-US" b="1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b="1" smtClean="0">
                <a:solidFill>
                  <a:srgbClr val="0033CC"/>
                </a:solidFill>
              </a:rPr>
              <a:t>Theorem</a:t>
            </a:r>
            <a:r>
              <a:rPr lang="en-US" smtClean="0"/>
              <a:t>: Exists an </a:t>
            </a:r>
            <a:r>
              <a:rPr lang="en-US" b="1" smtClean="0">
                <a:solidFill>
                  <a:srgbClr val="FF3300"/>
                </a:solidFill>
              </a:rPr>
              <a:t>eigen decomposition</a:t>
            </a:r>
            <a:r>
              <a:rPr lang="en-US" smtClean="0"/>
              <a:t>                      </a:t>
            </a:r>
          </a:p>
          <a:p>
            <a:pPr lvl="1" eaLnBrk="1" hangingPunct="1">
              <a:lnSpc>
                <a:spcPct val="120000"/>
              </a:lnSpc>
            </a:pPr>
            <a:endParaRPr lang="en-US" sz="2200" smtClean="0"/>
          </a:p>
          <a:p>
            <a:pPr lvl="1" eaLnBrk="1" hangingPunct="1">
              <a:lnSpc>
                <a:spcPct val="120000"/>
              </a:lnSpc>
            </a:pPr>
            <a:r>
              <a:rPr lang="en-US" sz="2200" smtClean="0"/>
              <a:t>(cf. matrix diagonalization theorem)</a:t>
            </a:r>
            <a:endParaRPr lang="en-US" smtClean="0"/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Columns of </a:t>
            </a:r>
            <a:r>
              <a:rPr lang="en-US" b="1" i="1" smtClean="0"/>
              <a:t>U</a:t>
            </a:r>
            <a:r>
              <a:rPr lang="en-US" smtClean="0"/>
              <a:t> are </a:t>
            </a:r>
            <a:r>
              <a:rPr lang="en-US" b="1" smtClean="0">
                <a:solidFill>
                  <a:srgbClr val="FF3300"/>
                </a:solidFill>
              </a:rPr>
              <a:t>eigenvectors</a:t>
            </a:r>
            <a:r>
              <a:rPr lang="en-US" smtClean="0"/>
              <a:t> of </a:t>
            </a:r>
            <a:r>
              <a:rPr lang="en-US" b="1" i="1" smtClean="0"/>
              <a:t>S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Diagonal elements of     are </a:t>
            </a:r>
            <a:r>
              <a:rPr lang="en-US" b="1" smtClean="0">
                <a:solidFill>
                  <a:srgbClr val="FF3300"/>
                </a:solidFill>
              </a:rPr>
              <a:t>eigenvalues</a:t>
            </a:r>
            <a:r>
              <a:rPr lang="en-US" smtClean="0"/>
              <a:t> of </a:t>
            </a:r>
          </a:p>
          <a:p>
            <a:pPr lvl="1" eaLnBrk="1" hangingPunct="1">
              <a:lnSpc>
                <a:spcPct val="160000"/>
              </a:lnSpc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2299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90DCB0-6ECE-406C-B6B6-CBDB209D396A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10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12294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1447800" y="1676400"/>
            <a:ext cx="15049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724400" y="3436938"/>
            <a:ext cx="2143125" cy="396875"/>
            <a:chOff x="2976" y="2150"/>
            <a:chExt cx="1350" cy="250"/>
          </a:xfrm>
        </p:grpSpPr>
        <p:sp>
          <p:nvSpPr>
            <p:cNvPr id="12304" name="Rectangle 8"/>
            <p:cNvSpPr>
              <a:spLocks noChangeArrowheads="1"/>
            </p:cNvSpPr>
            <p:nvPr/>
          </p:nvSpPr>
          <p:spPr bwMode="auto">
            <a:xfrm>
              <a:off x="3600" y="2150"/>
              <a:ext cx="7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i="1">
                  <a:latin typeface="Trebuchet MS" pitchFamily="34" charset="0"/>
                </a:rPr>
                <a:t>diagonal</a:t>
              </a:r>
            </a:p>
          </p:txBody>
        </p:sp>
        <p:sp>
          <p:nvSpPr>
            <p:cNvPr id="12305" name="Freeform 9"/>
            <p:cNvSpPr>
              <a:spLocks/>
            </p:cNvSpPr>
            <p:nvPr/>
          </p:nvSpPr>
          <p:spPr bwMode="auto">
            <a:xfrm>
              <a:off x="2976" y="2256"/>
              <a:ext cx="576" cy="144"/>
            </a:xfrm>
            <a:custGeom>
              <a:avLst/>
              <a:gdLst>
                <a:gd name="T0" fmla="*/ 576 w 576"/>
                <a:gd name="T1" fmla="*/ 0 h 144"/>
                <a:gd name="T2" fmla="*/ 0 w 576"/>
                <a:gd name="T3" fmla="*/ 0 h 144"/>
                <a:gd name="T4" fmla="*/ 0 w 576"/>
                <a:gd name="T5" fmla="*/ 144 h 144"/>
                <a:gd name="T6" fmla="*/ 0 60000 65536"/>
                <a:gd name="T7" fmla="*/ 0 60000 65536"/>
                <a:gd name="T8" fmla="*/ 0 60000 65536"/>
                <a:gd name="T9" fmla="*/ 0 w 576"/>
                <a:gd name="T10" fmla="*/ 0 h 144"/>
                <a:gd name="T11" fmla="*/ 576 w 57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44">
                  <a:moveTo>
                    <a:pt x="576" y="0"/>
                  </a:move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676400" y="5334000"/>
            <a:ext cx="6324600" cy="889000"/>
            <a:chOff x="960" y="3264"/>
            <a:chExt cx="3656" cy="560"/>
          </a:xfrm>
        </p:grpSpPr>
        <p:pic>
          <p:nvPicPr>
            <p:cNvPr id="12301" name="Picture 11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960" y="3603"/>
              <a:ext cx="289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2" name="Picture 12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578" y="3264"/>
              <a:ext cx="181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3" name="Picture 13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495" y="3271"/>
              <a:ext cx="121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91566" name="AutoShape 14"/>
          <p:cNvSpPr>
            <a:spLocks noChangeArrowheads="1"/>
          </p:cNvSpPr>
          <p:nvPr/>
        </p:nvSpPr>
        <p:spPr bwMode="auto">
          <a:xfrm>
            <a:off x="7467600" y="2514600"/>
            <a:ext cx="1600200" cy="1752600"/>
          </a:xfrm>
          <a:prstGeom prst="leftArrowCallout">
            <a:avLst>
              <a:gd name="adj1" fmla="val 27381"/>
              <a:gd name="adj2" fmla="val 27381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800">
                <a:latin typeface="Lucida Sans" charset="0"/>
                <a:cs typeface="Arial" pitchFamily="34" charset="0"/>
              </a:rPr>
              <a:t>Unique for distinct eigen-values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6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Symmetric Eigen Decomposition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If                  is a </a:t>
            </a:r>
            <a:r>
              <a:rPr lang="en-US" b="1" smtClean="0">
                <a:solidFill>
                  <a:srgbClr val="FF3300"/>
                </a:solidFill>
              </a:rPr>
              <a:t>symmetric </a:t>
            </a:r>
            <a:r>
              <a:rPr lang="en-US" smtClean="0"/>
              <a:t>matrix:</a:t>
            </a:r>
          </a:p>
          <a:p>
            <a:pPr eaLnBrk="1" hangingPunct="1">
              <a:lnSpc>
                <a:spcPct val="120000"/>
              </a:lnSpc>
            </a:pPr>
            <a:r>
              <a:rPr lang="en-US" b="1" smtClean="0">
                <a:solidFill>
                  <a:srgbClr val="0033CC"/>
                </a:solidFill>
              </a:rPr>
              <a:t>Theorem</a:t>
            </a:r>
            <a:r>
              <a:rPr lang="en-US" smtClean="0"/>
              <a:t>: There exists a (unique) </a:t>
            </a:r>
            <a:r>
              <a:rPr lang="en-US" b="1" smtClean="0">
                <a:solidFill>
                  <a:srgbClr val="FF3300"/>
                </a:solidFill>
              </a:rPr>
              <a:t>eigen decomposition</a:t>
            </a:r>
            <a:endParaRPr lang="en-US" sz="2200" smtClean="0"/>
          </a:p>
          <a:p>
            <a:pPr eaLnBrk="1" hangingPunct="1">
              <a:lnSpc>
                <a:spcPct val="120000"/>
              </a:lnSpc>
            </a:pPr>
            <a:r>
              <a:rPr lang="en-US" sz="3000" smtClean="0"/>
              <a:t>where </a:t>
            </a:r>
            <a:r>
              <a:rPr lang="en-US" sz="3000" b="1" i="1" smtClean="0"/>
              <a:t>Q</a:t>
            </a:r>
            <a:r>
              <a:rPr lang="en-US" sz="3000" smtClean="0"/>
              <a:t> is </a:t>
            </a:r>
            <a:r>
              <a:rPr lang="en-US" sz="3000" b="1" smtClean="0">
                <a:solidFill>
                  <a:srgbClr val="FF3300"/>
                </a:solidFill>
              </a:rPr>
              <a:t>orthogonal: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b="1" i="1" smtClean="0">
                <a:latin typeface="Lucida Sans" charset="0"/>
              </a:rPr>
              <a:t>Q</a:t>
            </a:r>
            <a:r>
              <a:rPr lang="en-US" b="1" i="1" baseline="30000" smtClean="0">
                <a:latin typeface="Lucida Sans" charset="0"/>
              </a:rPr>
              <a:t>-1</a:t>
            </a:r>
            <a:r>
              <a:rPr lang="en-US" b="1" i="1" smtClean="0">
                <a:latin typeface="Lucida Sans" charset="0"/>
              </a:rPr>
              <a:t>= Q</a:t>
            </a:r>
            <a:r>
              <a:rPr lang="en-US" b="1" i="1" baseline="30000" smtClean="0">
                <a:latin typeface="Lucida Sans" charset="0"/>
              </a:rPr>
              <a:t>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800" smtClean="0"/>
              <a:t>Columns of </a:t>
            </a:r>
            <a:r>
              <a:rPr lang="en-US" sz="2800" b="1" i="1" smtClean="0"/>
              <a:t>Q</a:t>
            </a:r>
            <a:r>
              <a:rPr lang="en-US" sz="2800" smtClean="0"/>
              <a:t> are normalized eigenvectors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800" smtClean="0"/>
              <a:t>Columns are orthogonal.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800" smtClean="0"/>
              <a:t>(everything is real)</a:t>
            </a:r>
            <a:endParaRPr lang="en-US" b="1" i="1" baseline="30000" smtClean="0">
              <a:latin typeface="Lucida Sans" charset="0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b="1" i="1" baseline="30000" smtClean="0">
              <a:latin typeface="Lucida Sans" charset="0"/>
            </a:endParaRPr>
          </a:p>
        </p:txBody>
      </p:sp>
      <p:sp>
        <p:nvSpPr>
          <p:cNvPr id="163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3E30D4-6340-4670-96B8-BC97E0E547B4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11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16388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219200" y="1676400"/>
            <a:ext cx="14287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389" name="Object 2"/>
          <p:cNvGraphicFramePr>
            <a:graphicFrameLocks noChangeAspect="1"/>
          </p:cNvGraphicFramePr>
          <p:nvPr/>
        </p:nvGraphicFramePr>
        <p:xfrm>
          <a:off x="3657600" y="2743200"/>
          <a:ext cx="1727200" cy="576263"/>
        </p:xfrm>
        <a:graphic>
          <a:graphicData uri="http://schemas.openxmlformats.org/presentationml/2006/ole">
            <p:oleObj spid="_x0000_s16389" name="Equation" r:id="rId6" imgW="4572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Singular Value Decomposition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452813" y="2590800"/>
            <a:ext cx="3679825" cy="1214438"/>
            <a:chOff x="2175" y="1632"/>
            <a:chExt cx="2318" cy="765"/>
          </a:xfrm>
        </p:grpSpPr>
        <p:graphicFrame>
          <p:nvGraphicFramePr>
            <p:cNvPr id="19469" name="Object 4"/>
            <p:cNvGraphicFramePr>
              <a:graphicFrameLocks noChangeAspect="1"/>
            </p:cNvGraphicFramePr>
            <p:nvPr/>
          </p:nvGraphicFramePr>
          <p:xfrm>
            <a:off x="2352" y="1632"/>
            <a:ext cx="1065" cy="322"/>
          </p:xfrm>
          <a:graphic>
            <a:graphicData uri="http://schemas.openxmlformats.org/presentationml/2006/ole">
              <p:oleObj spid="_x0000_s19469" name="Equation" r:id="rId4" imgW="437931" imgH="437931" progId="Equation.3">
                <p:embed/>
              </p:oleObj>
            </a:graphicData>
          </a:graphic>
        </p:graphicFrame>
        <p:sp>
          <p:nvSpPr>
            <p:cNvPr id="19470" name="Rectangle 5"/>
            <p:cNvSpPr>
              <a:spLocks noChangeArrowheads="1"/>
            </p:cNvSpPr>
            <p:nvPr/>
          </p:nvSpPr>
          <p:spPr bwMode="auto">
            <a:xfrm>
              <a:off x="2175" y="2106"/>
              <a:ext cx="593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>
                  <a:cs typeface="Arial" pitchFamily="34" charset="0"/>
                </a:rPr>
                <a:t>M</a:t>
              </a:r>
              <a:r>
                <a:rPr lang="en-US">
                  <a:cs typeface="Arial" pitchFamily="34" charset="0"/>
                  <a:sym typeface="Symbol" pitchFamily="18" charset="2"/>
                </a:rPr>
                <a:t></a:t>
              </a:r>
              <a:r>
                <a:rPr lang="en-US" i="1">
                  <a:cs typeface="Arial" pitchFamily="34" charset="0"/>
                </a:rPr>
                <a:t>M</a:t>
              </a:r>
              <a:endParaRPr lang="en-US" i="1">
                <a:latin typeface="Lucida Sans" charset="0"/>
                <a:cs typeface="Arial" pitchFamily="34" charset="0"/>
              </a:endParaRPr>
            </a:p>
          </p:txBody>
        </p:sp>
        <p:sp>
          <p:nvSpPr>
            <p:cNvPr id="19471" name="Rectangle 6"/>
            <p:cNvSpPr>
              <a:spLocks noChangeArrowheads="1"/>
            </p:cNvSpPr>
            <p:nvPr/>
          </p:nvSpPr>
          <p:spPr bwMode="auto">
            <a:xfrm>
              <a:off x="2829" y="2106"/>
              <a:ext cx="57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>
                  <a:cs typeface="Arial" pitchFamily="34" charset="0"/>
                </a:rPr>
                <a:t>M</a:t>
              </a:r>
              <a:r>
                <a:rPr lang="en-US">
                  <a:cs typeface="Arial" pitchFamily="34" charset="0"/>
                  <a:sym typeface="Symbol" pitchFamily="18" charset="2"/>
                </a:rPr>
                <a:t></a:t>
              </a:r>
              <a:r>
                <a:rPr lang="en-US" i="1">
                  <a:cs typeface="Arial" pitchFamily="34" charset="0"/>
                  <a:sym typeface="Symbol" pitchFamily="18" charset="2"/>
                </a:rPr>
                <a:t>N</a:t>
              </a:r>
              <a:endParaRPr lang="en-US" i="1">
                <a:latin typeface="Lucida Sans" charset="0"/>
                <a:cs typeface="Arial" pitchFamily="34" charset="0"/>
              </a:endParaRPr>
            </a:p>
          </p:txBody>
        </p:sp>
        <p:sp>
          <p:nvSpPr>
            <p:cNvPr id="19472" name="Rectangle 7"/>
            <p:cNvSpPr>
              <a:spLocks noChangeArrowheads="1"/>
            </p:cNvSpPr>
            <p:nvPr/>
          </p:nvSpPr>
          <p:spPr bwMode="auto">
            <a:xfrm>
              <a:off x="3531" y="2106"/>
              <a:ext cx="96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buFont typeface="Wingdings" pitchFamily="2" charset="2"/>
                <a:buNone/>
              </a:pPr>
              <a:r>
                <a:rPr lang="en-US" i="1">
                  <a:latin typeface="Lucida Sans" charset="0"/>
                  <a:cs typeface="Arial" pitchFamily="34" charset="0"/>
                </a:rPr>
                <a:t>V </a:t>
              </a:r>
              <a:r>
                <a:rPr lang="en-US">
                  <a:latin typeface="Lucida Sans" charset="0"/>
                  <a:cs typeface="Arial" pitchFamily="34" charset="0"/>
                </a:rPr>
                <a:t>is </a:t>
              </a:r>
              <a:r>
                <a:rPr lang="en-US" i="1">
                  <a:cs typeface="Arial" pitchFamily="34" charset="0"/>
                </a:rPr>
                <a:t>N</a:t>
              </a:r>
              <a:r>
                <a:rPr lang="en-US">
                  <a:cs typeface="Arial" pitchFamily="34" charset="0"/>
                  <a:sym typeface="Symbol" pitchFamily="18" charset="2"/>
                </a:rPr>
                <a:t></a:t>
              </a:r>
              <a:r>
                <a:rPr lang="en-US" i="1">
                  <a:cs typeface="Arial" pitchFamily="34" charset="0"/>
                  <a:sym typeface="Symbol" pitchFamily="18" charset="2"/>
                </a:rPr>
                <a:t>N</a:t>
              </a:r>
              <a:endParaRPr lang="en-US" i="1">
                <a:latin typeface="Lucida Sans" charset="0"/>
                <a:cs typeface="Arial" pitchFamily="34" charset="0"/>
              </a:endParaRPr>
            </a:p>
          </p:txBody>
        </p:sp>
        <p:sp>
          <p:nvSpPr>
            <p:cNvPr id="19473" name="Line 8"/>
            <p:cNvSpPr>
              <a:spLocks noChangeShapeType="1"/>
            </p:cNvSpPr>
            <p:nvPr/>
          </p:nvSpPr>
          <p:spPr bwMode="auto">
            <a:xfrm flipV="1">
              <a:off x="2544" y="192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Line 9"/>
            <p:cNvSpPr>
              <a:spLocks noChangeShapeType="1"/>
            </p:cNvSpPr>
            <p:nvPr/>
          </p:nvSpPr>
          <p:spPr bwMode="auto">
            <a:xfrm flipV="1">
              <a:off x="302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10"/>
            <p:cNvSpPr>
              <a:spLocks noChangeShapeType="1"/>
            </p:cNvSpPr>
            <p:nvPr/>
          </p:nvSpPr>
          <p:spPr bwMode="auto">
            <a:xfrm flipH="1" flipV="1">
              <a:off x="3216" y="192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0" name="Text Box 11"/>
          <p:cNvSpPr txBox="1">
            <a:spLocks noChangeArrowheads="1"/>
          </p:cNvSpPr>
          <p:nvPr/>
        </p:nvSpPr>
        <p:spPr bwMode="auto">
          <a:xfrm>
            <a:off x="212725" y="1717675"/>
            <a:ext cx="86502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>
                <a:cs typeface="Arial" pitchFamily="34" charset="0"/>
              </a:rPr>
              <a:t>For an </a:t>
            </a:r>
            <a:r>
              <a:rPr lang="en-US" sz="2600" i="1">
                <a:cs typeface="Arial" pitchFamily="34" charset="0"/>
              </a:rPr>
              <a:t>M </a:t>
            </a:r>
            <a:r>
              <a:rPr lang="en-US" sz="2600">
                <a:cs typeface="Arial" pitchFamily="34" charset="0"/>
                <a:sym typeface="Symbol" pitchFamily="18" charset="2"/>
              </a:rPr>
              <a:t></a:t>
            </a:r>
            <a:r>
              <a:rPr lang="en-US" sz="2600" i="1">
                <a:cs typeface="Arial" pitchFamily="34" charset="0"/>
                <a:sym typeface="Symbol" pitchFamily="18" charset="2"/>
              </a:rPr>
              <a:t> </a:t>
            </a:r>
            <a:r>
              <a:rPr lang="en-US" sz="2600" i="1">
                <a:cs typeface="Arial" pitchFamily="34" charset="0"/>
              </a:rPr>
              <a:t>N</a:t>
            </a:r>
            <a:r>
              <a:rPr lang="en-US" sz="2600">
                <a:cs typeface="Arial" pitchFamily="34" charset="0"/>
              </a:rPr>
              <a:t> matrix </a:t>
            </a:r>
            <a:r>
              <a:rPr lang="en-US" sz="3000" b="1">
                <a:latin typeface="Times" charset="0"/>
                <a:cs typeface="Arial" pitchFamily="34" charset="0"/>
              </a:rPr>
              <a:t>A</a:t>
            </a:r>
            <a:r>
              <a:rPr lang="en-US" sz="2600" b="1">
                <a:latin typeface="Times" charset="0"/>
                <a:cs typeface="Arial" pitchFamily="34" charset="0"/>
              </a:rPr>
              <a:t> </a:t>
            </a:r>
            <a:r>
              <a:rPr lang="en-US" sz="2600">
                <a:latin typeface="Times" charset="0"/>
                <a:cs typeface="Arial" pitchFamily="34" charset="0"/>
              </a:rPr>
              <a:t>of rank </a:t>
            </a:r>
            <a:r>
              <a:rPr lang="en-US" sz="2600" i="1">
                <a:latin typeface="Times" charset="0"/>
                <a:cs typeface="Arial" pitchFamily="34" charset="0"/>
              </a:rPr>
              <a:t>r</a:t>
            </a:r>
            <a:r>
              <a:rPr lang="en-US" sz="2600">
                <a:latin typeface="Times" charset="0"/>
                <a:cs typeface="Arial" pitchFamily="34" charset="0"/>
              </a:rPr>
              <a:t> </a:t>
            </a:r>
            <a:r>
              <a:rPr lang="en-US" sz="2600">
                <a:cs typeface="Arial" pitchFamily="34" charset="0"/>
              </a:rPr>
              <a:t>there exists a factorization</a:t>
            </a:r>
          </a:p>
          <a:p>
            <a:r>
              <a:rPr lang="en-US" sz="2600">
                <a:cs typeface="Arial" pitchFamily="34" charset="0"/>
              </a:rPr>
              <a:t>(Singular Value Decomposition = </a:t>
            </a:r>
            <a:r>
              <a:rPr lang="en-US" sz="2600" b="1">
                <a:solidFill>
                  <a:srgbClr val="FF3300"/>
                </a:solidFill>
                <a:cs typeface="Arial" pitchFamily="34" charset="0"/>
              </a:rPr>
              <a:t>SVD</a:t>
            </a:r>
            <a:r>
              <a:rPr lang="en-US" sz="2600">
                <a:cs typeface="Arial" pitchFamily="34" charset="0"/>
              </a:rPr>
              <a:t>) as follows:</a:t>
            </a:r>
          </a:p>
        </p:txBody>
      </p:sp>
      <p:sp>
        <p:nvSpPr>
          <p:cNvPr id="798732" name="Text Box 12"/>
          <p:cNvSpPr txBox="1">
            <a:spLocks noChangeArrowheads="1"/>
          </p:cNvSpPr>
          <p:nvPr/>
        </p:nvSpPr>
        <p:spPr bwMode="auto">
          <a:xfrm>
            <a:off x="288925" y="4006850"/>
            <a:ext cx="81280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None/>
            </a:pPr>
            <a:r>
              <a:rPr lang="en-US" sz="2600">
                <a:cs typeface="Arial" pitchFamily="34" charset="0"/>
              </a:rPr>
              <a:t>The columns of </a:t>
            </a:r>
            <a:r>
              <a:rPr lang="en-US" sz="2600" b="1" i="1">
                <a:cs typeface="Arial" pitchFamily="34" charset="0"/>
              </a:rPr>
              <a:t>U</a:t>
            </a:r>
            <a:r>
              <a:rPr lang="en-US" sz="2600">
                <a:cs typeface="Arial" pitchFamily="34" charset="0"/>
              </a:rPr>
              <a:t> are orthogonal eigenvectors of </a:t>
            </a:r>
            <a:r>
              <a:rPr lang="en-US" sz="2600" b="1" i="1">
                <a:cs typeface="Arial" pitchFamily="34" charset="0"/>
              </a:rPr>
              <a:t>AA</a:t>
            </a:r>
            <a:r>
              <a:rPr lang="en-US" sz="2600" b="1" i="1" baseline="30000">
                <a:cs typeface="Arial" pitchFamily="34" charset="0"/>
              </a:rPr>
              <a:t>T</a:t>
            </a:r>
            <a:r>
              <a:rPr lang="en-US" sz="2600">
                <a:cs typeface="Arial" pitchFamily="34" charset="0"/>
              </a:rPr>
              <a:t>.</a:t>
            </a:r>
            <a:endParaRPr lang="en-US">
              <a:latin typeface="Lucida Sans" charset="0"/>
              <a:cs typeface="Arial" pitchFamily="34" charset="0"/>
            </a:endParaRPr>
          </a:p>
        </p:txBody>
      </p:sp>
      <p:sp>
        <p:nvSpPr>
          <p:cNvPr id="798733" name="Text Box 13"/>
          <p:cNvSpPr txBox="1">
            <a:spLocks noChangeArrowheads="1"/>
          </p:cNvSpPr>
          <p:nvPr/>
        </p:nvSpPr>
        <p:spPr bwMode="auto">
          <a:xfrm>
            <a:off x="271463" y="4572000"/>
            <a:ext cx="81105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None/>
            </a:pPr>
            <a:r>
              <a:rPr lang="en-US" sz="2600">
                <a:cs typeface="Arial" pitchFamily="34" charset="0"/>
              </a:rPr>
              <a:t>The columns of </a:t>
            </a:r>
            <a:r>
              <a:rPr lang="en-US" sz="2600" b="1" i="1">
                <a:cs typeface="Arial" pitchFamily="34" charset="0"/>
              </a:rPr>
              <a:t>V</a:t>
            </a:r>
            <a:r>
              <a:rPr lang="en-US" sz="2600">
                <a:cs typeface="Arial" pitchFamily="34" charset="0"/>
              </a:rPr>
              <a:t> are orthogonal eigenvectors of </a:t>
            </a:r>
            <a:r>
              <a:rPr lang="en-US" sz="2600" b="1" i="1">
                <a:cs typeface="Arial" pitchFamily="34" charset="0"/>
              </a:rPr>
              <a:t>A</a:t>
            </a:r>
            <a:r>
              <a:rPr lang="en-US" sz="2600" b="1" i="1" baseline="30000">
                <a:cs typeface="Arial" pitchFamily="34" charset="0"/>
              </a:rPr>
              <a:t>T</a:t>
            </a:r>
            <a:r>
              <a:rPr lang="en-US" sz="2600" b="1" i="1">
                <a:cs typeface="Arial" pitchFamily="34" charset="0"/>
              </a:rPr>
              <a:t>A</a:t>
            </a:r>
            <a:r>
              <a:rPr lang="en-US" sz="2600">
                <a:cs typeface="Arial" pitchFamily="34" charset="0"/>
              </a:rPr>
              <a:t>.</a:t>
            </a:r>
            <a:endParaRPr lang="en-US">
              <a:latin typeface="Lucida Sans" charset="0"/>
              <a:cs typeface="Arial" pitchFamily="34" charset="0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04800" y="5105400"/>
            <a:ext cx="8636000" cy="1609725"/>
            <a:chOff x="192" y="3216"/>
            <a:chExt cx="5440" cy="1014"/>
          </a:xfrm>
        </p:grpSpPr>
        <p:graphicFrame>
          <p:nvGraphicFramePr>
            <p:cNvPr id="19465" name="Object 2"/>
            <p:cNvGraphicFramePr>
              <a:graphicFrameLocks noChangeAspect="1"/>
            </p:cNvGraphicFramePr>
            <p:nvPr/>
          </p:nvGraphicFramePr>
          <p:xfrm>
            <a:off x="2143" y="3552"/>
            <a:ext cx="737" cy="336"/>
          </p:xfrm>
          <a:graphic>
            <a:graphicData uri="http://schemas.openxmlformats.org/presentationml/2006/ole">
              <p:oleObj spid="_x0000_s19465" name="Equation" r:id="rId5" imgW="425302" imgH="425302" progId="Equation.3">
                <p:embed/>
              </p:oleObj>
            </a:graphicData>
          </a:graphic>
        </p:graphicFrame>
        <p:graphicFrame>
          <p:nvGraphicFramePr>
            <p:cNvPr id="19466" name="Object 3"/>
            <p:cNvGraphicFramePr>
              <a:graphicFrameLocks noChangeAspect="1"/>
            </p:cNvGraphicFramePr>
            <p:nvPr/>
          </p:nvGraphicFramePr>
          <p:xfrm>
            <a:off x="1584" y="3888"/>
            <a:ext cx="1710" cy="342"/>
          </p:xfrm>
          <a:graphic>
            <a:graphicData uri="http://schemas.openxmlformats.org/presentationml/2006/ole">
              <p:oleObj spid="_x0000_s19466" name="Equation" r:id="rId6" imgW="647592" imgH="647592" progId="Equation.3">
                <p:embed/>
              </p:oleObj>
            </a:graphicData>
          </a:graphic>
        </p:graphicFrame>
        <p:sp>
          <p:nvSpPr>
            <p:cNvPr id="19467" name="AutoShape 17"/>
            <p:cNvSpPr>
              <a:spLocks noChangeArrowheads="1"/>
            </p:cNvSpPr>
            <p:nvPr/>
          </p:nvSpPr>
          <p:spPr bwMode="auto">
            <a:xfrm>
              <a:off x="3312" y="3888"/>
              <a:ext cx="2320" cy="294"/>
            </a:xfrm>
            <a:prstGeom prst="leftArrowCallout">
              <a:avLst>
                <a:gd name="adj1" fmla="val 25000"/>
                <a:gd name="adj2" fmla="val 25000"/>
                <a:gd name="adj3" fmla="val 131519"/>
                <a:gd name="adj4" fmla="val 66667"/>
              </a:avLst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>
                  <a:latin typeface="Lucida Sans" charset="0"/>
                  <a:cs typeface="Arial" pitchFamily="34" charset="0"/>
                </a:rPr>
                <a:t>Singular values</a:t>
              </a:r>
              <a:r>
                <a:rPr lang="en-US">
                  <a:latin typeface="Lucida Sans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19468" name="Text Box 18"/>
            <p:cNvSpPr txBox="1">
              <a:spLocks noChangeArrowheads="1"/>
            </p:cNvSpPr>
            <p:nvPr/>
          </p:nvSpPr>
          <p:spPr bwMode="auto">
            <a:xfrm>
              <a:off x="192" y="3216"/>
              <a:ext cx="522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600">
                  <a:cs typeface="Arial" pitchFamily="34" charset="0"/>
                </a:rPr>
                <a:t>Eigenvalues </a:t>
              </a:r>
              <a:r>
                <a:rPr lang="en-US" sz="2600">
                  <a:cs typeface="Arial" pitchFamily="34" charset="0"/>
                  <a:sym typeface="Symbol" pitchFamily="18" charset="2"/>
                </a:rPr>
                <a:t></a:t>
              </a:r>
              <a:r>
                <a:rPr lang="en-US" sz="2600" baseline="-25000">
                  <a:cs typeface="Arial" pitchFamily="34" charset="0"/>
                  <a:sym typeface="Symbol" pitchFamily="18" charset="2"/>
                </a:rPr>
                <a:t>1 </a:t>
              </a:r>
              <a:r>
                <a:rPr lang="en-US" sz="2600">
                  <a:cs typeface="Arial" pitchFamily="34" charset="0"/>
                  <a:sym typeface="Symbol" pitchFamily="18" charset="2"/>
                </a:rPr>
                <a:t>… </a:t>
              </a:r>
              <a:r>
                <a:rPr lang="en-US" sz="2600" baseline="-25000">
                  <a:cs typeface="Arial" pitchFamily="34" charset="0"/>
                  <a:sym typeface="Symbol" pitchFamily="18" charset="2"/>
                </a:rPr>
                <a:t>r</a:t>
              </a:r>
              <a:r>
                <a:rPr lang="en-US" sz="2600">
                  <a:cs typeface="Arial" pitchFamily="34" charset="0"/>
                </a:rPr>
                <a:t> of </a:t>
              </a:r>
              <a:r>
                <a:rPr lang="en-US" sz="2600" b="1" i="1">
                  <a:cs typeface="Arial" pitchFamily="34" charset="0"/>
                </a:rPr>
                <a:t>AA</a:t>
              </a:r>
              <a:r>
                <a:rPr lang="en-US" sz="2600" b="1" i="1" baseline="30000">
                  <a:cs typeface="Arial" pitchFamily="34" charset="0"/>
                </a:rPr>
                <a:t>T </a:t>
              </a:r>
              <a:r>
                <a:rPr lang="en-US" sz="2600">
                  <a:cs typeface="Arial" pitchFamily="34" charset="0"/>
                </a:rPr>
                <a:t>are the eigenvalues of </a:t>
              </a:r>
              <a:r>
                <a:rPr lang="en-US" sz="2600" b="1" i="1">
                  <a:cs typeface="Arial" pitchFamily="34" charset="0"/>
                </a:rPr>
                <a:t>A</a:t>
              </a:r>
              <a:r>
                <a:rPr lang="en-US" sz="2600" b="1" i="1" baseline="30000">
                  <a:cs typeface="Arial" pitchFamily="34" charset="0"/>
                </a:rPr>
                <a:t>T</a:t>
              </a:r>
              <a:r>
                <a:rPr lang="en-US" sz="2600" b="1" i="1">
                  <a:cs typeface="Arial" pitchFamily="34" charset="0"/>
                </a:rPr>
                <a:t>A</a:t>
              </a:r>
              <a:r>
                <a:rPr lang="en-US" sz="2600">
                  <a:cs typeface="Arial" pitchFamily="34" charset="0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32" grpId="0" autoUpdateAnimBg="0"/>
      <p:bldP spid="79873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Low-rank Approximation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738313"/>
            <a:ext cx="8229600" cy="4967287"/>
          </a:xfrm>
        </p:spPr>
        <p:txBody>
          <a:bodyPr/>
          <a:lstStyle/>
          <a:p>
            <a:pPr eaLnBrk="1" hangingPunct="1"/>
            <a:r>
              <a:rPr lang="en-US" smtClean="0"/>
              <a:t>Solution via SVD</a:t>
            </a:r>
          </a:p>
        </p:txBody>
      </p:sp>
      <p:sp>
        <p:nvSpPr>
          <p:cNvPr id="23556" name="AutoShape 4"/>
          <p:cNvSpPr>
            <a:spLocks/>
          </p:cNvSpPr>
          <p:nvPr/>
        </p:nvSpPr>
        <p:spPr bwMode="auto">
          <a:xfrm rot="5400000">
            <a:off x="5745956" y="2483644"/>
            <a:ext cx="90488" cy="914400"/>
          </a:xfrm>
          <a:prstGeom prst="rightBrace">
            <a:avLst>
              <a:gd name="adj1" fmla="val 842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567238" y="2971800"/>
            <a:ext cx="2519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800" i="1">
                <a:latin typeface="Trebuchet MS" pitchFamily="34" charset="0"/>
              </a:rPr>
              <a:t>set smallest r-k</a:t>
            </a:r>
          </a:p>
          <a:p>
            <a:r>
              <a:rPr kumimoji="1" lang="en-US" sz="1800" i="1">
                <a:latin typeface="Trebuchet MS" pitchFamily="34" charset="0"/>
              </a:rPr>
              <a:t>singular values to zero</a:t>
            </a:r>
          </a:p>
        </p:txBody>
      </p:sp>
      <p:graphicFrame>
        <p:nvGraphicFramePr>
          <p:cNvPr id="23558" name="Object 2"/>
          <p:cNvGraphicFramePr>
            <a:graphicFrameLocks noChangeAspect="1"/>
          </p:cNvGraphicFramePr>
          <p:nvPr/>
        </p:nvGraphicFramePr>
        <p:xfrm>
          <a:off x="1905000" y="2362200"/>
          <a:ext cx="4872038" cy="604838"/>
        </p:xfrm>
        <a:graphic>
          <a:graphicData uri="http://schemas.openxmlformats.org/presentationml/2006/ole">
            <p:oleObj spid="_x0000_s23558" name="Equation" r:id="rId4" imgW="1091169" imgH="1091169" progId="Equation.3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43000" y="3886200"/>
            <a:ext cx="7086600" cy="1765300"/>
            <a:chOff x="720" y="2826"/>
            <a:chExt cx="4464" cy="1112"/>
          </a:xfrm>
        </p:grpSpPr>
        <p:pic>
          <p:nvPicPr>
            <p:cNvPr id="23570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20" y="2826"/>
              <a:ext cx="4464" cy="1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1" name="Rectangle 9"/>
            <p:cNvSpPr>
              <a:spLocks noChangeArrowheads="1"/>
            </p:cNvSpPr>
            <p:nvPr/>
          </p:nvSpPr>
          <p:spPr bwMode="auto">
            <a:xfrm>
              <a:off x="3583" y="3028"/>
              <a:ext cx="316" cy="488"/>
            </a:xfrm>
            <a:prstGeom prst="rect">
              <a:avLst/>
            </a:prstGeom>
            <a:solidFill>
              <a:srgbClr val="CC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23572" name="Rectangle 10"/>
            <p:cNvSpPr>
              <a:spLocks noChangeArrowheads="1"/>
            </p:cNvSpPr>
            <p:nvPr/>
          </p:nvSpPr>
          <p:spPr bwMode="auto">
            <a:xfrm>
              <a:off x="4039" y="3386"/>
              <a:ext cx="1031" cy="262"/>
            </a:xfrm>
            <a:prstGeom prst="rect">
              <a:avLst/>
            </a:prstGeom>
            <a:solidFill>
              <a:srgbClr val="CC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441575" y="5867400"/>
            <a:ext cx="6092825" cy="793750"/>
            <a:chOff x="1538" y="3696"/>
            <a:chExt cx="3838" cy="500"/>
          </a:xfrm>
        </p:grpSpPr>
        <p:sp>
          <p:nvSpPr>
            <p:cNvPr id="23567" name="Rectangle 12"/>
            <p:cNvSpPr>
              <a:spLocks noChangeArrowheads="1"/>
            </p:cNvSpPr>
            <p:nvPr/>
          </p:nvSpPr>
          <p:spPr bwMode="auto">
            <a:xfrm>
              <a:off x="3800" y="3792"/>
              <a:ext cx="15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800" i="1">
                  <a:latin typeface="Trebuchet MS" pitchFamily="34" charset="0"/>
                </a:rPr>
                <a:t>column notation: </a:t>
              </a:r>
              <a:r>
                <a:rPr kumimoji="1" lang="en-US" sz="1800" i="1">
                  <a:solidFill>
                    <a:srgbClr val="FF3300"/>
                  </a:solidFill>
                  <a:latin typeface="Trebuchet MS" pitchFamily="34" charset="0"/>
                </a:rPr>
                <a:t>sum </a:t>
              </a:r>
            </a:p>
            <a:p>
              <a:r>
                <a:rPr kumimoji="1" lang="en-US" sz="1800" i="1">
                  <a:solidFill>
                    <a:srgbClr val="FF3300"/>
                  </a:solidFill>
                  <a:latin typeface="Trebuchet MS" pitchFamily="34" charset="0"/>
                </a:rPr>
                <a:t>of rank 1 matrices</a:t>
              </a:r>
            </a:p>
          </p:txBody>
        </p:sp>
        <p:cxnSp>
          <p:nvCxnSpPr>
            <p:cNvPr id="23568" name="AutoShape 13"/>
            <p:cNvCxnSpPr>
              <a:cxnSpLocks noChangeShapeType="1"/>
              <a:stCxn id="23567" idx="1"/>
            </p:cNvCxnSpPr>
            <p:nvPr/>
          </p:nvCxnSpPr>
          <p:spPr bwMode="auto">
            <a:xfrm flipH="1">
              <a:off x="3143" y="3994"/>
              <a:ext cx="6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23569" name="Object 3"/>
            <p:cNvGraphicFramePr>
              <a:graphicFrameLocks noChangeAspect="1"/>
            </p:cNvGraphicFramePr>
            <p:nvPr/>
          </p:nvGraphicFramePr>
          <p:xfrm>
            <a:off x="1538" y="3696"/>
            <a:ext cx="1630" cy="463"/>
          </p:xfrm>
          <a:graphic>
            <a:graphicData uri="http://schemas.openxmlformats.org/presentationml/2006/ole">
              <p:oleObj spid="_x0000_s23569" name="Equation" r:id="rId6" imgW="660694" imgH="660694" progId="Equation.3">
                <p:embed/>
              </p:oleObj>
            </a:graphicData>
          </a:graphic>
        </p:graphicFrame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287588" y="4191000"/>
            <a:ext cx="5713412" cy="1295400"/>
            <a:chOff x="1441" y="2640"/>
            <a:chExt cx="3599" cy="816"/>
          </a:xfrm>
        </p:grpSpPr>
        <p:sp>
          <p:nvSpPr>
            <p:cNvPr id="23563" name="Text Box 16"/>
            <p:cNvSpPr txBox="1">
              <a:spLocks noChangeArrowheads="1"/>
            </p:cNvSpPr>
            <p:nvPr/>
          </p:nvSpPr>
          <p:spPr bwMode="auto">
            <a:xfrm>
              <a:off x="1441" y="3244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hlink"/>
                  </a:solidFill>
                  <a:latin typeface="Lucida Sans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23564" name="Rectangle 17"/>
            <p:cNvSpPr>
              <a:spLocks noChangeArrowheads="1"/>
            </p:cNvSpPr>
            <p:nvPr/>
          </p:nvSpPr>
          <p:spPr bwMode="auto">
            <a:xfrm>
              <a:off x="3456" y="2640"/>
              <a:ext cx="96" cy="480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23565" name="Rectangle 18"/>
            <p:cNvSpPr>
              <a:spLocks noChangeArrowheads="1"/>
            </p:cNvSpPr>
            <p:nvPr/>
          </p:nvSpPr>
          <p:spPr bwMode="auto">
            <a:xfrm>
              <a:off x="4032" y="2832"/>
              <a:ext cx="1008" cy="96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23566" name="Rectangle 19"/>
            <p:cNvSpPr>
              <a:spLocks noChangeArrowheads="1"/>
            </p:cNvSpPr>
            <p:nvPr/>
          </p:nvSpPr>
          <p:spPr bwMode="auto">
            <a:xfrm>
              <a:off x="2736" y="2640"/>
              <a:ext cx="96" cy="480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</p:grpSp>
      <p:sp>
        <p:nvSpPr>
          <p:cNvPr id="23562" name="Rectangle 17"/>
          <p:cNvSpPr>
            <a:spLocks noChangeArrowheads="1"/>
          </p:cNvSpPr>
          <p:nvPr/>
        </p:nvSpPr>
        <p:spPr bwMode="auto">
          <a:xfrm>
            <a:off x="4800600" y="4800600"/>
            <a:ext cx="838200" cy="152400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Reduced SVD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738313"/>
            <a:ext cx="8229600" cy="4967287"/>
          </a:xfrm>
        </p:spPr>
        <p:txBody>
          <a:bodyPr/>
          <a:lstStyle/>
          <a:p>
            <a:pPr eaLnBrk="1" hangingPunct="1"/>
            <a:r>
              <a:rPr lang="en-US" smtClean="0"/>
              <a:t>If we retain only </a:t>
            </a:r>
            <a:r>
              <a:rPr lang="en-US" i="1" smtClean="0"/>
              <a:t>k </a:t>
            </a:r>
            <a:r>
              <a:rPr lang="en-US" smtClean="0"/>
              <a:t>singular values, and set the rest to 0, then we don’t need the matrix parts in red</a:t>
            </a:r>
          </a:p>
          <a:p>
            <a:pPr eaLnBrk="1" hangingPunct="1"/>
            <a:r>
              <a:rPr lang="en-US" smtClean="0"/>
              <a:t>Then Σ is </a:t>
            </a:r>
            <a:r>
              <a:rPr lang="en-US" i="1" smtClean="0"/>
              <a:t>k</a:t>
            </a:r>
            <a:r>
              <a:rPr lang="en-US" smtClean="0"/>
              <a:t>×</a:t>
            </a:r>
            <a:r>
              <a:rPr lang="en-US" i="1" smtClean="0"/>
              <a:t>k</a:t>
            </a:r>
            <a:r>
              <a:rPr lang="en-US" smtClean="0"/>
              <a:t>, </a:t>
            </a:r>
            <a:r>
              <a:rPr lang="en-US" i="1" smtClean="0"/>
              <a:t>U</a:t>
            </a:r>
            <a:r>
              <a:rPr lang="en-US" smtClean="0"/>
              <a:t> is </a:t>
            </a:r>
            <a:r>
              <a:rPr lang="en-US" i="1" smtClean="0"/>
              <a:t>M</a:t>
            </a:r>
            <a:r>
              <a:rPr lang="en-US" smtClean="0"/>
              <a:t>×</a:t>
            </a:r>
            <a:r>
              <a:rPr lang="en-US" i="1" smtClean="0"/>
              <a:t>k</a:t>
            </a:r>
            <a:r>
              <a:rPr lang="en-US" smtClean="0"/>
              <a:t>, </a:t>
            </a:r>
            <a:r>
              <a:rPr lang="en-US" i="1" smtClean="0"/>
              <a:t>V</a:t>
            </a:r>
            <a:r>
              <a:rPr lang="en-US" baseline="30000" smtClean="0"/>
              <a:t>T</a:t>
            </a:r>
            <a:r>
              <a:rPr lang="en-US" smtClean="0"/>
              <a:t> is </a:t>
            </a:r>
            <a:r>
              <a:rPr lang="en-US" i="1" smtClean="0"/>
              <a:t>k</a:t>
            </a:r>
            <a:r>
              <a:rPr lang="en-US" smtClean="0"/>
              <a:t>×</a:t>
            </a:r>
            <a:r>
              <a:rPr lang="en-US" i="1" smtClean="0"/>
              <a:t>N</a:t>
            </a:r>
            <a:r>
              <a:rPr lang="en-US" smtClean="0"/>
              <a:t>, and </a:t>
            </a:r>
            <a:r>
              <a:rPr lang="en-US" i="1" smtClean="0"/>
              <a:t>A</a:t>
            </a:r>
            <a:r>
              <a:rPr lang="en-US" i="1" baseline="-25000" smtClean="0"/>
              <a:t>k</a:t>
            </a:r>
            <a:r>
              <a:rPr lang="en-US" smtClean="0"/>
              <a:t> is </a:t>
            </a:r>
            <a:r>
              <a:rPr lang="en-US" i="1" smtClean="0"/>
              <a:t>M</a:t>
            </a:r>
            <a:r>
              <a:rPr lang="en-US" smtClean="0"/>
              <a:t>×</a:t>
            </a:r>
            <a:r>
              <a:rPr lang="en-US" i="1" smtClean="0"/>
              <a:t>N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This is referred to as the </a:t>
            </a:r>
            <a:r>
              <a:rPr lang="en-US" i="1" smtClean="0"/>
              <a:t>reduced SVD</a:t>
            </a:r>
          </a:p>
          <a:p>
            <a:pPr lvl="1" eaLnBrk="1" hangingPunct="1"/>
            <a:r>
              <a:rPr lang="en-US" smtClean="0"/>
              <a:t>It is the convenient (space-saving) and usual form for computational applications</a:t>
            </a:r>
          </a:p>
        </p:txBody>
      </p:sp>
      <p:sp>
        <p:nvSpPr>
          <p:cNvPr id="24583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96F1B2-3778-4720-BE20-0C3CF8952CE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43000" y="4940300"/>
            <a:ext cx="7086600" cy="1765300"/>
            <a:chOff x="720" y="2826"/>
            <a:chExt cx="4464" cy="1112"/>
          </a:xfrm>
        </p:grpSpPr>
        <p:pic>
          <p:nvPicPr>
            <p:cNvPr id="24588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0" y="2826"/>
              <a:ext cx="4464" cy="1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9" name="Rectangle 9"/>
            <p:cNvSpPr>
              <a:spLocks noChangeArrowheads="1"/>
            </p:cNvSpPr>
            <p:nvPr/>
          </p:nvSpPr>
          <p:spPr bwMode="auto">
            <a:xfrm>
              <a:off x="3583" y="3028"/>
              <a:ext cx="316" cy="488"/>
            </a:xfrm>
            <a:prstGeom prst="rect">
              <a:avLst/>
            </a:prstGeom>
            <a:solidFill>
              <a:srgbClr val="CC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24590" name="Rectangle 10"/>
            <p:cNvSpPr>
              <a:spLocks noChangeArrowheads="1"/>
            </p:cNvSpPr>
            <p:nvPr/>
          </p:nvSpPr>
          <p:spPr bwMode="auto">
            <a:xfrm>
              <a:off x="4039" y="3386"/>
              <a:ext cx="1031" cy="262"/>
            </a:xfrm>
            <a:prstGeom prst="rect">
              <a:avLst/>
            </a:prstGeom>
            <a:solidFill>
              <a:srgbClr val="CC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287588" y="5245100"/>
            <a:ext cx="5713412" cy="1295400"/>
            <a:chOff x="1441" y="2640"/>
            <a:chExt cx="3599" cy="816"/>
          </a:xfrm>
        </p:grpSpPr>
        <p:sp>
          <p:nvSpPr>
            <p:cNvPr id="24584" name="Text Box 16"/>
            <p:cNvSpPr txBox="1">
              <a:spLocks noChangeArrowheads="1"/>
            </p:cNvSpPr>
            <p:nvPr/>
          </p:nvSpPr>
          <p:spPr bwMode="auto">
            <a:xfrm>
              <a:off x="1441" y="3244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hlink"/>
                  </a:solidFill>
                  <a:latin typeface="Lucida Sans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24585" name="Rectangle 17"/>
            <p:cNvSpPr>
              <a:spLocks noChangeArrowheads="1"/>
            </p:cNvSpPr>
            <p:nvPr/>
          </p:nvSpPr>
          <p:spPr bwMode="auto">
            <a:xfrm>
              <a:off x="3456" y="2640"/>
              <a:ext cx="96" cy="480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24586" name="Rectangle 18"/>
            <p:cNvSpPr>
              <a:spLocks noChangeArrowheads="1"/>
            </p:cNvSpPr>
            <p:nvPr/>
          </p:nvSpPr>
          <p:spPr bwMode="auto">
            <a:xfrm>
              <a:off x="4032" y="2832"/>
              <a:ext cx="1008" cy="96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24587" name="Rectangle 19"/>
            <p:cNvSpPr>
              <a:spLocks noChangeArrowheads="1"/>
            </p:cNvSpPr>
            <p:nvPr/>
          </p:nvSpPr>
          <p:spPr bwMode="auto">
            <a:xfrm>
              <a:off x="2736" y="2640"/>
              <a:ext cx="96" cy="480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</p:grpSp>
      <p:sp>
        <p:nvSpPr>
          <p:cNvPr id="24582" name="Rectangle 17"/>
          <p:cNvSpPr>
            <a:spLocks noChangeArrowheads="1"/>
          </p:cNvSpPr>
          <p:nvPr/>
        </p:nvSpPr>
        <p:spPr bwMode="auto">
          <a:xfrm>
            <a:off x="4800600" y="5854700"/>
            <a:ext cx="838200" cy="152400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SVD Low-rank approximation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Whereas the term-doc matrix </a:t>
            </a:r>
            <a:r>
              <a:rPr lang="en-US" i="1" dirty="0" smtClean="0"/>
              <a:t>A</a:t>
            </a:r>
            <a:r>
              <a:rPr lang="en-US" dirty="0" smtClean="0"/>
              <a:t> may have </a:t>
            </a:r>
            <a:r>
              <a:rPr lang="en-US" i="1" dirty="0" smtClean="0"/>
              <a:t>M=</a:t>
            </a:r>
            <a:r>
              <a:rPr lang="en-US" dirty="0" smtClean="0"/>
              <a:t>50000, </a:t>
            </a:r>
            <a:r>
              <a:rPr lang="en-US" i="1" dirty="0" smtClean="0"/>
              <a:t>N=</a:t>
            </a:r>
            <a:r>
              <a:rPr lang="en-US" dirty="0" smtClean="0"/>
              <a:t>10 million (and rank close to 50000)</a:t>
            </a:r>
          </a:p>
          <a:p>
            <a:pPr eaLnBrk="1" hangingPunct="1"/>
            <a:r>
              <a:rPr lang="en-US" dirty="0" smtClean="0"/>
              <a:t>We can construct an approximation </a:t>
            </a:r>
            <a:r>
              <a:rPr lang="en-US" i="1" dirty="0" smtClean="0"/>
              <a:t>A</a:t>
            </a:r>
            <a:r>
              <a:rPr lang="en-US" i="1" baseline="-25000" dirty="0" smtClean="0"/>
              <a:t>100 </a:t>
            </a:r>
            <a:r>
              <a:rPr lang="en-US" dirty="0" smtClean="0"/>
              <a:t>with rank 100.</a:t>
            </a:r>
          </a:p>
          <a:p>
            <a:pPr lvl="1" eaLnBrk="1" hangingPunct="1"/>
            <a:r>
              <a:rPr lang="en-US" u="sng" dirty="0" smtClean="0"/>
              <a:t>Of all rank 100 matrices, it would have the lowest </a:t>
            </a:r>
            <a:r>
              <a:rPr lang="en-US" u="sng" dirty="0" err="1" smtClean="0"/>
              <a:t>Frobenius</a:t>
            </a:r>
            <a:r>
              <a:rPr lang="en-US" u="sng" dirty="0" smtClean="0"/>
              <a:t> error.</a:t>
            </a:r>
          </a:p>
          <a:p>
            <a:pPr lvl="1" eaLnBrk="1" hangingPunct="1">
              <a:buNone/>
            </a:pPr>
            <a:endParaRPr lang="en-US" dirty="0" smtClean="0"/>
          </a:p>
        </p:txBody>
      </p:sp>
      <p:pic>
        <p:nvPicPr>
          <p:cNvPr id="5" name="Picture 6" descr="182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5181600"/>
            <a:ext cx="244951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133600"/>
            <a:ext cx="6858000" cy="1905000"/>
          </a:xfrm>
        </p:spPr>
        <p:txBody>
          <a:bodyPr/>
          <a:lstStyle/>
          <a:p>
            <a:pPr eaLnBrk="1" hangingPunct="1"/>
            <a:r>
              <a:rPr lang="de-DE" sz="5400" smtClean="0"/>
              <a:t>Latent Semantic Indexing via the SVD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FF2832-1C1F-47AE-8F38-7628D6AE65B2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16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it is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From term-doc matrix A, we compute the approximation </a:t>
            </a:r>
            <a:r>
              <a:rPr lang="en-US" sz="3200" i="1" dirty="0" err="1" smtClean="0"/>
              <a:t>A</a:t>
            </a:r>
            <a:r>
              <a:rPr lang="en-US" sz="3200" i="1" baseline="-25000" dirty="0" err="1" smtClean="0"/>
              <a:t>k</a:t>
            </a:r>
            <a:r>
              <a:rPr lang="en-US" sz="3200" i="1" baseline="-25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There is a row for each term and a column for each doc in </a:t>
            </a:r>
            <a:r>
              <a:rPr lang="en-US" sz="3200" i="1" dirty="0" err="1" smtClean="0"/>
              <a:t>A</a:t>
            </a:r>
            <a:r>
              <a:rPr lang="en-US" sz="3200" i="1" baseline="-25000" dirty="0" err="1" smtClean="0"/>
              <a:t>k</a:t>
            </a:r>
            <a:endParaRPr lang="en-US" sz="3200" i="1" baseline="-25000" dirty="0" smtClean="0"/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Thus docs live in a space of </a:t>
            </a:r>
            <a:r>
              <a:rPr lang="en-US" sz="3200" i="1" dirty="0" smtClean="0"/>
              <a:t>k&lt;&lt;r</a:t>
            </a:r>
            <a:r>
              <a:rPr lang="en-US" sz="3200" dirty="0" smtClean="0"/>
              <a:t> dimensions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28E170-011A-400D-A0AB-7790FDF19F7A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17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3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Vector Space Model: Pros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3300"/>
                </a:solidFill>
              </a:rPr>
              <a:t>Automatic</a:t>
            </a:r>
            <a:r>
              <a:rPr lang="en-US" dirty="0" smtClean="0"/>
              <a:t> selection of index terms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3300"/>
                </a:solidFill>
              </a:rPr>
              <a:t>Partial matching</a:t>
            </a:r>
            <a:r>
              <a:rPr lang="en-US" dirty="0" smtClean="0"/>
              <a:t> of queries and documents </a:t>
            </a:r>
            <a:r>
              <a:rPr lang="en-US" sz="2200" i="1" dirty="0" smtClean="0"/>
              <a:t>(dealing with the case where no document contains all search terms)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3300"/>
                </a:solidFill>
              </a:rPr>
              <a:t>Ranking</a:t>
            </a:r>
            <a:r>
              <a:rPr lang="en-US" dirty="0" smtClean="0"/>
              <a:t> according to </a:t>
            </a:r>
            <a:r>
              <a:rPr lang="en-US" b="1" dirty="0" smtClean="0">
                <a:solidFill>
                  <a:srgbClr val="FF3300"/>
                </a:solidFill>
              </a:rPr>
              <a:t>similarity score</a:t>
            </a:r>
            <a:r>
              <a:rPr lang="en-US" dirty="0" smtClean="0"/>
              <a:t> </a:t>
            </a:r>
            <a:r>
              <a:rPr lang="en-US" sz="2200" i="1" dirty="0" smtClean="0"/>
              <a:t>(dealing with large result sets)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3300"/>
                </a:solidFill>
              </a:rPr>
              <a:t>Term weighting</a:t>
            </a:r>
            <a:r>
              <a:rPr lang="en-US" dirty="0" smtClean="0"/>
              <a:t> schemes </a:t>
            </a:r>
            <a:r>
              <a:rPr lang="en-US" sz="2200" i="1" dirty="0" smtClean="0"/>
              <a:t>(improves retrieval performance)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Various extensions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Document clustering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Relevance feedback (modifying query vector)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9008E1-1897-478E-B998-24F084FF9582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18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 with Lexical Semantics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 dirty="0" smtClean="0"/>
              <a:t>Ambiguity and association in natural language</a:t>
            </a:r>
          </a:p>
          <a:p>
            <a:pPr lvl="1" eaLnBrk="1" hangingPunct="1"/>
            <a:r>
              <a:rPr lang="en-US" sz="2800" b="1" dirty="0" err="1" smtClean="0">
                <a:solidFill>
                  <a:srgbClr val="FF3300"/>
                </a:solidFill>
              </a:rPr>
              <a:t>Polysemy</a:t>
            </a:r>
            <a:r>
              <a:rPr lang="en-US" sz="2800" dirty="0" smtClean="0"/>
              <a:t>: Words often have a </a:t>
            </a:r>
            <a:r>
              <a:rPr lang="en-US" sz="2800" b="1" dirty="0" smtClean="0">
                <a:solidFill>
                  <a:srgbClr val="0033CC"/>
                </a:solidFill>
              </a:rPr>
              <a:t>multitude of meanings</a:t>
            </a:r>
            <a:r>
              <a:rPr lang="en-US" sz="2800" dirty="0" smtClean="0"/>
              <a:t> and different types of usage </a:t>
            </a:r>
            <a:r>
              <a:rPr lang="en-US" sz="2800" i="1" dirty="0" smtClean="0"/>
              <a:t>(more severe in very heterogeneous collections).</a:t>
            </a:r>
          </a:p>
          <a:p>
            <a:pPr lvl="1" eaLnBrk="1" hangingPunct="1"/>
            <a:r>
              <a:rPr lang="en-US" sz="2800" dirty="0" smtClean="0"/>
              <a:t>The vector space model is unable to discriminate between different meanings of the same word.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A570AB-42DD-4DA3-B522-8A2EA6DA2CF7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19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30724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953000"/>
            <a:ext cx="4835525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25" name="Rectangle 2"/>
          <p:cNvGraphicFramePr>
            <a:graphicFrameLocks/>
          </p:cNvGraphicFramePr>
          <p:nvPr/>
        </p:nvGraphicFramePr>
        <p:xfrm>
          <a:off x="1143000" y="1397000"/>
          <a:ext cx="6858000" cy="4064000"/>
        </p:xfrm>
        <a:graphic>
          <a:graphicData uri="http://schemas.openxmlformats.org/presentationml/2006/ole">
            <p:oleObj spid="_x0000_s30725" name="Equation" r:id="rId5" imgW="0" imgH="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Latent Semantic Indexing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Term-document matrices are very large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But the number of topics that people talk about is small (in some sense)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3200" dirty="0" smtClean="0"/>
              <a:t>Clothes, movies, politics,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Can we represent the term-document space by a lower dimensional latent space?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53DCEE-FA72-456C-B443-FB1D66F8FFEC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 with Lexical Semantics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 lvl="1" eaLnBrk="1" hangingPunct="1"/>
            <a:r>
              <a:rPr lang="en-US" sz="3200" b="1" smtClean="0">
                <a:solidFill>
                  <a:srgbClr val="FF3300"/>
                </a:solidFill>
              </a:rPr>
              <a:t>Synonymy</a:t>
            </a:r>
            <a:r>
              <a:rPr lang="en-US" sz="3200" smtClean="0"/>
              <a:t>: Different terms may have </a:t>
            </a:r>
            <a:r>
              <a:rPr lang="en-US" sz="3200" b="1" smtClean="0">
                <a:solidFill>
                  <a:srgbClr val="0070C0"/>
                </a:solidFill>
              </a:rPr>
              <a:t>identical </a:t>
            </a:r>
            <a:r>
              <a:rPr lang="en-US" sz="3200" b="1" smtClean="0">
                <a:solidFill>
                  <a:srgbClr val="0033CC"/>
                </a:solidFill>
              </a:rPr>
              <a:t>or similar meanings</a:t>
            </a:r>
            <a:r>
              <a:rPr lang="en-US" sz="3200" smtClean="0"/>
              <a:t> (weaker: words indicating the same topic).</a:t>
            </a:r>
          </a:p>
          <a:p>
            <a:pPr lvl="1" eaLnBrk="1" hangingPunct="1"/>
            <a:r>
              <a:rPr lang="en-US" sz="3200" smtClean="0"/>
              <a:t>No associations between words are made in the vector space representation.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33169-5462-4F9F-85FE-7C4247F9966E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20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3174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14600" y="5572125"/>
            <a:ext cx="4835525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Polysemy and Context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</a:pPr>
            <a:r>
              <a:rPr lang="en-US" smtClean="0"/>
              <a:t>Document similarity on single word level: polysemy and context</a:t>
            </a:r>
          </a:p>
          <a:p>
            <a:pPr eaLnBrk="1" hangingPunct="1">
              <a:buFontTx/>
              <a:buChar char="•"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2776" name="Slide Number Placeholder 2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227092-030B-4924-9283-FCB052E9E95A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21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68850" y="2209800"/>
            <a:ext cx="4298950" cy="4017963"/>
            <a:chOff x="3004" y="1392"/>
            <a:chExt cx="2708" cy="2531"/>
          </a:xfrm>
        </p:grpSpPr>
        <p:grpSp>
          <p:nvGrpSpPr>
            <p:cNvPr id="32786" name="Group 5"/>
            <p:cNvGrpSpPr>
              <a:grpSpLocks/>
            </p:cNvGrpSpPr>
            <p:nvPr/>
          </p:nvGrpSpPr>
          <p:grpSpPr bwMode="auto">
            <a:xfrm>
              <a:off x="4585" y="2796"/>
              <a:ext cx="1127" cy="1127"/>
              <a:chOff x="3408" y="2688"/>
              <a:chExt cx="1392" cy="1344"/>
            </a:xfrm>
          </p:grpSpPr>
          <p:sp>
            <p:nvSpPr>
              <p:cNvPr id="32793" name="AutoShape 6"/>
              <p:cNvSpPr>
                <a:spLocks noChangeArrowheads="1"/>
              </p:cNvSpPr>
              <p:nvPr/>
            </p:nvSpPr>
            <p:spPr bwMode="auto">
              <a:xfrm rot="5400000" flipH="1" flipV="1">
                <a:off x="3432" y="2664"/>
                <a:ext cx="1344" cy="1392"/>
              </a:xfrm>
              <a:prstGeom prst="horizontalScroll">
                <a:avLst>
                  <a:gd name="adj" fmla="val 12500"/>
                </a:avLst>
              </a:prstGeom>
              <a:solidFill>
                <a:srgbClr val="FF99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50000"/>
                  </a:lnSpc>
                  <a:spcBef>
                    <a:spcPct val="20000"/>
                  </a:spcBef>
                  <a:buClr>
                    <a:schemeClr val="tx1"/>
                  </a:buClr>
                  <a:buSzPct val="55000"/>
                  <a:buFont typeface="Wingdings" pitchFamily="2" charset="2"/>
                  <a:buChar char="n"/>
                </a:pPr>
                <a:endParaRPr lang="en-US"/>
              </a:p>
            </p:txBody>
          </p:sp>
          <p:sp>
            <p:nvSpPr>
              <p:cNvPr id="32794" name="Text Box 7"/>
              <p:cNvSpPr txBox="1">
                <a:spLocks noChangeArrowheads="1"/>
              </p:cNvSpPr>
              <p:nvPr/>
            </p:nvSpPr>
            <p:spPr bwMode="auto">
              <a:xfrm>
                <a:off x="3646" y="2831"/>
                <a:ext cx="930" cy="9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>
                    <a:latin typeface="Trebuchet MS" pitchFamily="34" charset="0"/>
                  </a:rPr>
                  <a:t>car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>
                    <a:latin typeface="Trebuchet MS" pitchFamily="34" charset="0"/>
                  </a:rPr>
                  <a:t>company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1600">
                    <a:latin typeface="Trebuchet MS" pitchFamily="34" charset="0"/>
                  </a:rPr>
                  <a:t>•••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>
                    <a:latin typeface="Trebuchet MS" pitchFamily="34" charset="0"/>
                  </a:rPr>
                  <a:t>dodge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>
                    <a:latin typeface="Trebuchet MS" pitchFamily="34" charset="0"/>
                  </a:rPr>
                  <a:t>ford</a:t>
                </a:r>
              </a:p>
            </p:txBody>
          </p:sp>
        </p:grpSp>
        <p:cxnSp>
          <p:nvCxnSpPr>
            <p:cNvPr id="32787" name="AutoShape 8"/>
            <p:cNvCxnSpPr>
              <a:cxnSpLocks noChangeShapeType="1"/>
              <a:stCxn id="32785" idx="3"/>
              <a:endCxn id="32793" idx="0"/>
            </p:cNvCxnSpPr>
            <p:nvPr/>
          </p:nvCxnSpPr>
          <p:spPr bwMode="auto">
            <a:xfrm>
              <a:off x="3004" y="2564"/>
              <a:ext cx="1704" cy="79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diamond" w="med" len="med"/>
              <a:tailEnd type="triangle" w="med" len="med"/>
            </a:ln>
          </p:spPr>
        </p:cxnSp>
        <p:sp>
          <p:nvSpPr>
            <p:cNvPr id="32788" name="Text Box 9"/>
            <p:cNvSpPr txBox="1">
              <a:spLocks noChangeArrowheads="1"/>
            </p:cNvSpPr>
            <p:nvPr/>
          </p:nvSpPr>
          <p:spPr bwMode="auto">
            <a:xfrm>
              <a:off x="3648" y="2934"/>
              <a:ext cx="81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>
                  <a:latin typeface="Trebuchet MS" pitchFamily="34" charset="0"/>
                </a:rPr>
                <a:t>meaning 2</a:t>
              </a:r>
            </a:p>
          </p:txBody>
        </p:sp>
        <p:sp>
          <p:nvSpPr>
            <p:cNvPr id="32789" name="AutoShape 10"/>
            <p:cNvSpPr>
              <a:spLocks noChangeArrowheads="1"/>
            </p:cNvSpPr>
            <p:nvPr/>
          </p:nvSpPr>
          <p:spPr bwMode="auto">
            <a:xfrm rot="5400000" flipH="1" flipV="1">
              <a:off x="4587" y="1423"/>
              <a:ext cx="1107" cy="1046"/>
            </a:xfrm>
            <a:prstGeom prst="horizontalScroll">
              <a:avLst>
                <a:gd name="adj" fmla="val 12500"/>
              </a:avLst>
            </a:prstGeom>
            <a:solidFill>
              <a:srgbClr val="CCFF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32790" name="Text Box 11"/>
            <p:cNvSpPr txBox="1">
              <a:spLocks noChangeArrowheads="1"/>
            </p:cNvSpPr>
            <p:nvPr/>
          </p:nvSpPr>
          <p:spPr bwMode="auto">
            <a:xfrm>
              <a:off x="4785" y="1465"/>
              <a:ext cx="672" cy="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2000">
                  <a:latin typeface="Trebuchet MS" pitchFamily="34" charset="0"/>
                </a:rPr>
                <a:t>ring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2000">
                  <a:latin typeface="Trebuchet MS" pitchFamily="34" charset="0"/>
                </a:rPr>
                <a:t>jupiter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Trebuchet MS" pitchFamily="34" charset="0"/>
                </a:rPr>
                <a:t>•••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2000">
                  <a:latin typeface="Trebuchet MS" pitchFamily="34" charset="0"/>
                </a:rPr>
                <a:t>space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2000">
                  <a:latin typeface="Trebuchet MS" pitchFamily="34" charset="0"/>
                </a:rPr>
                <a:t>voyager</a:t>
              </a:r>
            </a:p>
          </p:txBody>
        </p:sp>
        <p:cxnSp>
          <p:nvCxnSpPr>
            <p:cNvPr id="32791" name="AutoShape 12"/>
            <p:cNvCxnSpPr>
              <a:cxnSpLocks noChangeShapeType="1"/>
              <a:stCxn id="32785" idx="3"/>
              <a:endCxn id="32790" idx="1"/>
            </p:cNvCxnSpPr>
            <p:nvPr/>
          </p:nvCxnSpPr>
          <p:spPr bwMode="auto">
            <a:xfrm flipV="1">
              <a:off x="3004" y="1906"/>
              <a:ext cx="1718" cy="6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diamond" w="med" len="med"/>
              <a:tailEnd type="triangle" w="med" len="med"/>
            </a:ln>
          </p:spPr>
        </p:cxn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3696" y="2080"/>
              <a:ext cx="81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>
                  <a:latin typeface="Trebuchet MS" pitchFamily="34" charset="0"/>
                </a:rPr>
                <a:t>meaning 1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833438" y="3429000"/>
            <a:ext cx="4116387" cy="1541463"/>
            <a:chOff x="525" y="2154"/>
            <a:chExt cx="2593" cy="971"/>
          </a:xfrm>
        </p:grpSpPr>
        <p:grpSp>
          <p:nvGrpSpPr>
            <p:cNvPr id="32780" name="Group 15"/>
            <p:cNvGrpSpPr>
              <a:grpSpLocks/>
            </p:cNvGrpSpPr>
            <p:nvPr/>
          </p:nvGrpSpPr>
          <p:grpSpPr bwMode="auto">
            <a:xfrm>
              <a:off x="2112" y="2154"/>
              <a:ext cx="1006" cy="966"/>
              <a:chOff x="1728" y="1968"/>
              <a:chExt cx="1200" cy="1152"/>
            </a:xfrm>
          </p:grpSpPr>
          <p:sp>
            <p:nvSpPr>
              <p:cNvPr id="32784" name="AutoShape 16"/>
              <p:cNvSpPr>
                <a:spLocks noChangeArrowheads="1"/>
              </p:cNvSpPr>
              <p:nvPr/>
            </p:nvSpPr>
            <p:spPr bwMode="auto">
              <a:xfrm rot="5400000" flipH="1" flipV="1">
                <a:off x="1752" y="1944"/>
                <a:ext cx="1152" cy="1200"/>
              </a:xfrm>
              <a:prstGeom prst="horizontalScroll">
                <a:avLst>
                  <a:gd name="adj" fmla="val 12500"/>
                </a:avLst>
              </a:prstGeom>
              <a:solidFill>
                <a:srgbClr val="CCEC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50000"/>
                  </a:lnSpc>
                  <a:spcBef>
                    <a:spcPct val="20000"/>
                  </a:spcBef>
                  <a:buClr>
                    <a:schemeClr val="tx1"/>
                  </a:buClr>
                  <a:buSzPct val="55000"/>
                  <a:buFont typeface="Wingdings" pitchFamily="2" charset="2"/>
                  <a:buChar char="n"/>
                </a:pPr>
                <a:endParaRPr lang="en-US"/>
              </a:p>
            </p:txBody>
          </p:sp>
          <p:sp>
            <p:nvSpPr>
              <p:cNvPr id="32785" name="Text Box 17"/>
              <p:cNvSpPr txBox="1">
                <a:spLocks noChangeArrowheads="1"/>
              </p:cNvSpPr>
              <p:nvPr/>
            </p:nvSpPr>
            <p:spPr bwMode="auto">
              <a:xfrm>
                <a:off x="1959" y="2068"/>
                <a:ext cx="783" cy="729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70000"/>
                  </a:lnSpc>
                </a:pPr>
                <a:r>
                  <a:rPr lang="en-US" sz="2800">
                    <a:latin typeface="Trebuchet MS" pitchFamily="34" charset="0"/>
                  </a:rPr>
                  <a:t>…</a:t>
                </a:r>
              </a:p>
              <a:p>
                <a:pPr algn="ctr" eaLnBrk="0" hangingPunct="0"/>
                <a:r>
                  <a:rPr lang="en-US">
                    <a:latin typeface="Trebuchet MS" pitchFamily="34" charset="0"/>
                  </a:rPr>
                  <a:t>saturn</a:t>
                </a:r>
                <a:endParaRPr lang="en-US" sz="2800">
                  <a:latin typeface="Trebuchet MS" pitchFamily="34" charset="0"/>
                </a:endParaRPr>
              </a:p>
              <a:p>
                <a:pPr algn="ctr" eaLnBrk="0" hangingPunct="0">
                  <a:lnSpc>
                    <a:spcPct val="50000"/>
                  </a:lnSpc>
                </a:pPr>
                <a:r>
                  <a:rPr lang="en-US" sz="2800">
                    <a:latin typeface="Trebuchet MS" pitchFamily="34" charset="0"/>
                  </a:rPr>
                  <a:t>...</a:t>
                </a:r>
              </a:p>
            </p:txBody>
          </p:sp>
        </p:grpSp>
        <p:sp>
          <p:nvSpPr>
            <p:cNvPr id="32781" name="AutoShape 18"/>
            <p:cNvSpPr>
              <a:spLocks noChangeArrowheads="1"/>
            </p:cNvSpPr>
            <p:nvPr/>
          </p:nvSpPr>
          <p:spPr bwMode="auto">
            <a:xfrm rot="5400000" flipH="1" flipV="1">
              <a:off x="565" y="2120"/>
              <a:ext cx="965" cy="1046"/>
            </a:xfrm>
            <a:prstGeom prst="horizontalScroll">
              <a:avLst>
                <a:gd name="adj" fmla="val 12500"/>
              </a:avLst>
            </a:prstGeom>
            <a:solidFill>
              <a:srgbClr val="FFFF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32782" name="Text Box 19"/>
            <p:cNvSpPr txBox="1">
              <a:spLocks noChangeArrowheads="1"/>
            </p:cNvSpPr>
            <p:nvPr/>
          </p:nvSpPr>
          <p:spPr bwMode="auto">
            <a:xfrm>
              <a:off x="740" y="2263"/>
              <a:ext cx="667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70000"/>
                </a:lnSpc>
              </a:pPr>
              <a:r>
                <a:rPr lang="en-US">
                  <a:latin typeface="Trebuchet MS" pitchFamily="34" charset="0"/>
                </a:rPr>
                <a:t>…</a:t>
              </a:r>
            </a:p>
            <a:p>
              <a:pPr algn="ctr" eaLnBrk="0" hangingPunct="0"/>
              <a:r>
                <a:rPr lang="en-US">
                  <a:latin typeface="Trebuchet MS" pitchFamily="34" charset="0"/>
                </a:rPr>
                <a:t>planet</a:t>
              </a:r>
            </a:p>
            <a:p>
              <a:pPr algn="ctr" eaLnBrk="0" hangingPunct="0">
                <a:lnSpc>
                  <a:spcPct val="50000"/>
                </a:lnSpc>
              </a:pPr>
              <a:r>
                <a:rPr lang="en-US">
                  <a:latin typeface="Trebuchet MS" pitchFamily="34" charset="0"/>
                </a:rPr>
                <a:t>...</a:t>
              </a:r>
            </a:p>
          </p:txBody>
        </p:sp>
        <p:cxnSp>
          <p:nvCxnSpPr>
            <p:cNvPr id="32783" name="AutoShape 20"/>
            <p:cNvCxnSpPr>
              <a:cxnSpLocks noChangeShapeType="1"/>
              <a:stCxn id="32782" idx="3"/>
              <a:endCxn id="32785" idx="1"/>
            </p:cNvCxnSpPr>
            <p:nvPr/>
          </p:nvCxnSpPr>
          <p:spPr bwMode="auto">
            <a:xfrm flipV="1">
              <a:off x="1437" y="2564"/>
              <a:ext cx="827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619250" y="4114800"/>
            <a:ext cx="3257550" cy="2128838"/>
            <a:chOff x="672" y="2442"/>
            <a:chExt cx="2842" cy="1600"/>
          </a:xfrm>
        </p:grpSpPr>
        <p:sp>
          <p:nvSpPr>
            <p:cNvPr id="32778" name="Text Box 22"/>
            <p:cNvSpPr txBox="1">
              <a:spLocks noChangeArrowheads="1"/>
            </p:cNvSpPr>
            <p:nvPr/>
          </p:nvSpPr>
          <p:spPr bwMode="auto">
            <a:xfrm>
              <a:off x="672" y="3353"/>
              <a:ext cx="2842" cy="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 i="1">
                  <a:latin typeface="Trebuchet MS" pitchFamily="34" charset="0"/>
                </a:rPr>
                <a:t>contribution to similarity, if used in 1</a:t>
              </a:r>
              <a:r>
                <a:rPr lang="en-US" sz="1800" i="1" baseline="30000">
                  <a:latin typeface="Trebuchet MS" pitchFamily="34" charset="0"/>
                </a:rPr>
                <a:t>st</a:t>
              </a:r>
              <a:r>
                <a:rPr lang="en-US" sz="1800" i="1">
                  <a:latin typeface="Trebuchet MS" pitchFamily="34" charset="0"/>
                </a:rPr>
                <a:t> meaning, but not if in 2</a:t>
              </a:r>
              <a:r>
                <a:rPr lang="en-US" sz="1800" i="1" baseline="30000">
                  <a:latin typeface="Trebuchet MS" pitchFamily="34" charset="0"/>
                </a:rPr>
                <a:t>nd</a:t>
              </a:r>
              <a:r>
                <a:rPr lang="en-US" sz="1800" i="1">
                  <a:latin typeface="Trebuchet MS" pitchFamily="34" charset="0"/>
                </a:rPr>
                <a:t> </a:t>
              </a:r>
            </a:p>
          </p:txBody>
        </p:sp>
        <p:cxnSp>
          <p:nvCxnSpPr>
            <p:cNvPr id="32779" name="AutoShape 23"/>
            <p:cNvCxnSpPr>
              <a:cxnSpLocks noChangeShapeType="1"/>
              <a:stCxn id="32778" idx="0"/>
            </p:cNvCxnSpPr>
            <p:nvPr/>
          </p:nvCxnSpPr>
          <p:spPr bwMode="auto">
            <a:xfrm flipH="1" flipV="1">
              <a:off x="1800" y="2442"/>
              <a:ext cx="293" cy="9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Latent Semantic Indexing (LSI)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Perform a </a:t>
            </a:r>
            <a:r>
              <a:rPr lang="en-US" b="1" dirty="0" smtClean="0">
                <a:solidFill>
                  <a:srgbClr val="FF3300"/>
                </a:solidFill>
              </a:rPr>
              <a:t>low-rank approximation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FF3300"/>
                </a:solidFill>
              </a:rPr>
              <a:t>document-term matrix </a:t>
            </a:r>
            <a:r>
              <a:rPr lang="en-US" dirty="0" smtClean="0"/>
              <a:t>(typical rank </a:t>
            </a:r>
            <a:r>
              <a:rPr lang="en-US" b="1" dirty="0" smtClean="0">
                <a:solidFill>
                  <a:srgbClr val="0033CC"/>
                </a:solidFill>
              </a:rPr>
              <a:t>100-300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General idea</a:t>
            </a:r>
          </a:p>
          <a:p>
            <a:pPr lvl="1" eaLnBrk="1" hangingPunct="1"/>
            <a:r>
              <a:rPr lang="en-US" u="sng" dirty="0" smtClean="0"/>
              <a:t>Map documents (</a:t>
            </a:r>
            <a:r>
              <a:rPr lang="en-US" i="1" u="sng" dirty="0" smtClean="0"/>
              <a:t>and</a:t>
            </a:r>
            <a:r>
              <a:rPr lang="en-US" u="sng" dirty="0" smtClean="0"/>
              <a:t> terms) to a </a:t>
            </a:r>
            <a:r>
              <a:rPr lang="en-US" b="1" u="sng" dirty="0" smtClean="0">
                <a:solidFill>
                  <a:srgbClr val="FF3300"/>
                </a:solidFill>
              </a:rPr>
              <a:t>low-dimensional</a:t>
            </a:r>
            <a:r>
              <a:rPr lang="en-US" u="sng" dirty="0" smtClean="0"/>
              <a:t> representation.</a:t>
            </a:r>
          </a:p>
          <a:p>
            <a:pPr lvl="1" eaLnBrk="1" hangingPunct="1"/>
            <a:r>
              <a:rPr lang="en-US" dirty="0" smtClean="0"/>
              <a:t>Design a mapping such that the low-dimensional space reflects </a:t>
            </a:r>
            <a:r>
              <a:rPr lang="en-US" b="1" dirty="0" smtClean="0">
                <a:solidFill>
                  <a:srgbClr val="FF3300"/>
                </a:solidFill>
              </a:rPr>
              <a:t>semantic associations</a:t>
            </a:r>
            <a:r>
              <a:rPr lang="en-US" dirty="0" smtClean="0"/>
              <a:t> (latent semantic space).</a:t>
            </a:r>
          </a:p>
          <a:p>
            <a:pPr lvl="1" eaLnBrk="1" hangingPunct="1"/>
            <a:r>
              <a:rPr lang="en-US" dirty="0" smtClean="0"/>
              <a:t>Compute document similarity based on the </a:t>
            </a:r>
            <a:r>
              <a:rPr lang="en-US" b="1" dirty="0" smtClean="0">
                <a:solidFill>
                  <a:srgbClr val="FF3300"/>
                </a:solidFill>
              </a:rPr>
              <a:t>inner product</a:t>
            </a:r>
            <a:r>
              <a:rPr lang="en-US" dirty="0" smtClean="0"/>
              <a:t> in this </a:t>
            </a:r>
            <a:r>
              <a:rPr lang="en-US" b="1" dirty="0" smtClean="0">
                <a:solidFill>
                  <a:srgbClr val="0033CC"/>
                </a:solidFill>
              </a:rPr>
              <a:t>latent semantic space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898007-487B-4090-9458-91EB56D3BE68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22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Goals of LSI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sz="3400" dirty="0" smtClean="0"/>
              <a:t>Similar terms map to similar location in low dimensional space</a:t>
            </a:r>
          </a:p>
          <a:p>
            <a:pPr eaLnBrk="1" hangingPunct="1"/>
            <a:endParaRPr lang="en-US" sz="3400" dirty="0" smtClean="0"/>
          </a:p>
          <a:p>
            <a:pPr eaLnBrk="1" hangingPunct="1"/>
            <a:r>
              <a:rPr lang="en-US" sz="3400" dirty="0" smtClean="0"/>
              <a:t>Noise reduction by dimension reduction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4B9235-A71A-4C9F-808D-2CFA0CBB7ED8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23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Performing the maps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Each row and column of </a:t>
            </a:r>
            <a:r>
              <a:rPr lang="en-US" i="1" dirty="0" smtClean="0"/>
              <a:t>A</a:t>
            </a:r>
            <a:r>
              <a:rPr lang="en-US" dirty="0" smtClean="0"/>
              <a:t> gets mapped into the </a:t>
            </a:r>
            <a:r>
              <a:rPr lang="en-US" i="1" dirty="0" smtClean="0"/>
              <a:t>k</a:t>
            </a:r>
            <a:r>
              <a:rPr lang="en-US" dirty="0" smtClean="0"/>
              <a:t>-dimensional LSI space, by the SVD.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A query </a:t>
            </a:r>
            <a:r>
              <a:rPr lang="en-US" i="1" dirty="0" smtClean="0"/>
              <a:t>q</a:t>
            </a:r>
            <a:r>
              <a:rPr lang="en-US" dirty="0" smtClean="0"/>
              <a:t> is also mapped into this space, by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5E3410-D5A4-435A-A79C-208BA20BD28A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graphicFrame>
        <p:nvGraphicFramePr>
          <p:cNvPr id="814084" name="Object 2"/>
          <p:cNvGraphicFramePr>
            <a:graphicFrameLocks noChangeAspect="1"/>
          </p:cNvGraphicFramePr>
          <p:nvPr/>
        </p:nvGraphicFramePr>
        <p:xfrm>
          <a:off x="2667000" y="4572000"/>
          <a:ext cx="2101850" cy="604838"/>
        </p:xfrm>
        <a:graphic>
          <a:graphicData uri="http://schemas.openxmlformats.org/presentationml/2006/ole">
            <p:oleObj spid="_x0000_s36868" name="Equation" r:id="rId4" imgW="539787" imgH="53978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7E908A9-DC50-4411-A4E9-CAF5166E8096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-214313" y="12700"/>
            <a:ext cx="93583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400"/>
              <a:t>Example of</a:t>
            </a:r>
            <a:r>
              <a:rPr lang="en-US" sz="3400" i="1"/>
              <a:t> C </a:t>
            </a:r>
            <a:r>
              <a:rPr lang="en-US" sz="3400"/>
              <a:t>= </a:t>
            </a:r>
            <a:r>
              <a:rPr lang="en-US" sz="3400" i="1"/>
              <a:t>U</a:t>
            </a:r>
            <a:r>
              <a:rPr lang="el-GR" sz="3400">
                <a:latin typeface="Calibri" pitchFamily="34" charset="0"/>
              </a:rPr>
              <a:t>Σ</a:t>
            </a:r>
            <a:r>
              <a:rPr lang="en-US" sz="3400" i="1"/>
              <a:t>V</a:t>
            </a:r>
            <a:r>
              <a:rPr lang="en-US" sz="3400" i="1" baseline="30000"/>
              <a:t>T</a:t>
            </a:r>
            <a:r>
              <a:rPr lang="en-US" sz="3400"/>
              <a:t> : The matrix </a:t>
            </a:r>
            <a:r>
              <a:rPr lang="en-US" sz="3400" i="1"/>
              <a:t>C</a:t>
            </a:r>
            <a:endParaRPr lang="de-DE" sz="3400" i="1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88" y="4605338"/>
            <a:ext cx="8286750" cy="1490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  <a:defRPr/>
            </a:pPr>
            <a:r>
              <a:rPr lang="de-DE" sz="2800" dirty="0">
                <a:latin typeface="+mj-lt"/>
                <a:ea typeface="ＭＳ Ｐゴシック" charset="-128"/>
              </a:rPr>
              <a:t>This is a standard </a:t>
            </a:r>
            <a:r>
              <a:rPr lang="en-US" sz="2800" dirty="0">
                <a:latin typeface="+mj-lt"/>
                <a:ea typeface="ＭＳ Ｐゴシック" charset="-128"/>
              </a:rPr>
              <a:t>term-document matrix. Actually, we use a non-weighted matrix here to simplify the example.</a:t>
            </a: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/>
          </a:p>
        </p:txBody>
      </p:sp>
      <p:pic>
        <p:nvPicPr>
          <p:cNvPr id="54278" name="Picture 7" descr="1806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3" y="2071688"/>
            <a:ext cx="4289425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9DAC3D2-A214-4D86-8DC4-36087231C67D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-214313" y="12700"/>
            <a:ext cx="93583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400"/>
              <a:t>Example of</a:t>
            </a:r>
            <a:r>
              <a:rPr lang="en-US" sz="3400" i="1"/>
              <a:t> C </a:t>
            </a:r>
            <a:r>
              <a:rPr lang="en-US" sz="3400"/>
              <a:t>= </a:t>
            </a:r>
            <a:r>
              <a:rPr lang="en-US" sz="3400" i="1"/>
              <a:t>U</a:t>
            </a:r>
            <a:r>
              <a:rPr lang="el-GR" sz="3400">
                <a:latin typeface="Calibri" pitchFamily="34" charset="0"/>
              </a:rPr>
              <a:t>Σ</a:t>
            </a:r>
            <a:r>
              <a:rPr lang="en-US" sz="3400" i="1"/>
              <a:t>V</a:t>
            </a:r>
            <a:r>
              <a:rPr lang="en-US" sz="3400" i="1" baseline="30000"/>
              <a:t>T</a:t>
            </a:r>
            <a:r>
              <a:rPr lang="en-US" sz="3400"/>
              <a:t> : The matrix </a:t>
            </a:r>
            <a:r>
              <a:rPr lang="en-US" sz="3400" i="1"/>
              <a:t>U</a:t>
            </a:r>
            <a:endParaRPr lang="de-DE" sz="3400" i="1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88" y="3352800"/>
            <a:ext cx="8286750" cy="2790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 dirty="0">
                <a:latin typeface="+mj-lt"/>
                <a:ea typeface="ＭＳ Ｐゴシック" charset="-128"/>
              </a:rPr>
              <a:t>                                                            </a:t>
            </a:r>
            <a:r>
              <a:rPr lang="en-US" dirty="0">
                <a:latin typeface="+mj-lt"/>
                <a:ea typeface="ＭＳ Ｐゴシック" charset="-128"/>
              </a:rPr>
              <a:t>                  </a:t>
            </a:r>
          </a:p>
          <a:p>
            <a:pPr>
              <a:defRPr/>
            </a:pPr>
            <a:r>
              <a:rPr lang="de-DE" sz="2000" dirty="0">
                <a:latin typeface="+mj-lt"/>
                <a:ea typeface="ＭＳ Ｐゴシック" charset="-128"/>
              </a:rPr>
              <a:t>One row per </a:t>
            </a:r>
            <a:r>
              <a:rPr lang="en-US" sz="2000" dirty="0">
                <a:latin typeface="+mj-lt"/>
                <a:ea typeface="ＭＳ Ｐゴシック" charset="-128"/>
              </a:rPr>
              <a:t>term, one column per min(</a:t>
            </a:r>
            <a:r>
              <a:rPr lang="en-US" sz="2000" i="1" dirty="0">
                <a:latin typeface="+mj-lt"/>
                <a:ea typeface="ＭＳ Ｐゴシック" charset="-128"/>
              </a:rPr>
              <a:t>M</a:t>
            </a:r>
            <a:r>
              <a:rPr lang="en-US" sz="2000" dirty="0">
                <a:latin typeface="+mj-lt"/>
                <a:ea typeface="ＭＳ Ｐゴシック" charset="-128"/>
              </a:rPr>
              <a:t>,</a:t>
            </a:r>
            <a:r>
              <a:rPr lang="en-US" sz="2000" i="1" dirty="0">
                <a:latin typeface="+mj-lt"/>
                <a:ea typeface="ＭＳ Ｐゴシック" charset="-128"/>
              </a:rPr>
              <a:t>N</a:t>
            </a:r>
            <a:r>
              <a:rPr lang="en-US" sz="2000" dirty="0">
                <a:latin typeface="+mj-lt"/>
                <a:ea typeface="ＭＳ Ｐゴシック" charset="-128"/>
              </a:rPr>
              <a:t>) where </a:t>
            </a:r>
            <a:r>
              <a:rPr lang="en-US" sz="2000" i="1" dirty="0">
                <a:latin typeface="+mj-lt"/>
                <a:ea typeface="ＭＳ Ｐゴシック" charset="-128"/>
              </a:rPr>
              <a:t>M</a:t>
            </a:r>
            <a:r>
              <a:rPr lang="en-US" sz="2000" dirty="0">
                <a:latin typeface="+mj-lt"/>
                <a:ea typeface="ＭＳ Ｐゴシック" charset="-128"/>
              </a:rPr>
              <a:t> is the number of terms and </a:t>
            </a:r>
            <a:r>
              <a:rPr lang="en-US" sz="2000" i="1" dirty="0">
                <a:latin typeface="+mj-lt"/>
                <a:ea typeface="ＭＳ Ｐゴシック" charset="-128"/>
              </a:rPr>
              <a:t>N</a:t>
            </a:r>
            <a:r>
              <a:rPr lang="en-US" sz="2000" dirty="0">
                <a:latin typeface="+mj-lt"/>
                <a:ea typeface="ＭＳ Ｐゴシック" charset="-128"/>
              </a:rPr>
              <a:t> is the number of documents. This is an </a:t>
            </a:r>
            <a:r>
              <a:rPr lang="en-US" sz="2000" dirty="0" err="1">
                <a:solidFill>
                  <a:srgbClr val="0070C0"/>
                </a:solidFill>
                <a:latin typeface="+mj-lt"/>
                <a:ea typeface="ＭＳ Ｐゴシック" charset="-128"/>
              </a:rPr>
              <a:t>orthonormal</a:t>
            </a:r>
            <a:r>
              <a:rPr lang="en-US" sz="2000" dirty="0">
                <a:solidFill>
                  <a:srgbClr val="0070C0"/>
                </a:solidFill>
                <a:latin typeface="+mj-lt"/>
                <a:ea typeface="ＭＳ Ｐゴシック" charset="-128"/>
              </a:rPr>
              <a:t> matrix</a:t>
            </a:r>
            <a:r>
              <a:rPr lang="en-US" sz="2000" dirty="0">
                <a:latin typeface="+mj-lt"/>
                <a:ea typeface="ＭＳ Ｐゴシック" charset="-128"/>
              </a:rPr>
              <a:t>: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charset="-128"/>
              </a:rPr>
              <a:t>(</a:t>
            </a:r>
            <a:r>
              <a:rPr lang="en-US" sz="2000" dirty="0" err="1">
                <a:latin typeface="+mj-lt"/>
                <a:ea typeface="ＭＳ Ｐゴシック" charset="-128"/>
              </a:rPr>
              <a:t>i</a:t>
            </a:r>
            <a:r>
              <a:rPr lang="en-US" sz="2000" dirty="0">
                <a:latin typeface="+mj-lt"/>
                <a:ea typeface="ＭＳ Ｐゴシック" charset="-128"/>
              </a:rPr>
              <a:t>) Row vectors have unit length. (ii) Any two distinct row vectors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charset="-128"/>
              </a:rPr>
              <a:t>are orthogonal to each other. Think of the dimensions (columns) as “semantic” dimensions that capture distinct topics like politics, sports, economics. </a:t>
            </a:r>
            <a:r>
              <a:rPr lang="en-US" sz="2000" dirty="0">
                <a:solidFill>
                  <a:srgbClr val="00A000"/>
                </a:solidFill>
                <a:latin typeface="+mj-lt"/>
                <a:ea typeface="ＭＳ Ｐゴシック" charset="-128"/>
              </a:rPr>
              <a:t>Each number </a:t>
            </a:r>
            <a:r>
              <a:rPr lang="en-US" sz="2000" i="1" dirty="0" err="1">
                <a:solidFill>
                  <a:srgbClr val="00A000"/>
                </a:solidFill>
                <a:latin typeface="+mj-lt"/>
                <a:ea typeface="ＭＳ Ｐゴシック" charset="-128"/>
              </a:rPr>
              <a:t>u</a:t>
            </a:r>
            <a:r>
              <a:rPr lang="en-US" sz="2000" i="1" baseline="-25000" dirty="0" err="1">
                <a:solidFill>
                  <a:srgbClr val="00A000"/>
                </a:solidFill>
                <a:latin typeface="+mj-lt"/>
                <a:ea typeface="ＭＳ Ｐゴシック" charset="-128"/>
              </a:rPr>
              <a:t>ij</a:t>
            </a:r>
            <a:r>
              <a:rPr lang="en-US" sz="2000" dirty="0">
                <a:solidFill>
                  <a:srgbClr val="00A000"/>
                </a:solidFill>
                <a:latin typeface="+mj-lt"/>
                <a:ea typeface="ＭＳ Ｐゴシック" charset="-128"/>
              </a:rPr>
              <a:t> in the matrix indicates how strongly related term </a:t>
            </a:r>
            <a:r>
              <a:rPr lang="en-US" sz="2000" i="1" dirty="0" err="1">
                <a:solidFill>
                  <a:srgbClr val="00A000"/>
                </a:solidFill>
                <a:latin typeface="+mj-lt"/>
                <a:ea typeface="ＭＳ Ｐゴシック" charset="-128"/>
              </a:rPr>
              <a:t>i</a:t>
            </a:r>
            <a:r>
              <a:rPr lang="en-US" sz="2000" i="1" dirty="0">
                <a:solidFill>
                  <a:srgbClr val="00A000"/>
                </a:solidFill>
                <a:latin typeface="+mj-lt"/>
                <a:ea typeface="ＭＳ Ｐゴシック" charset="-128"/>
              </a:rPr>
              <a:t> </a:t>
            </a:r>
            <a:r>
              <a:rPr lang="en-US" sz="2000" dirty="0">
                <a:solidFill>
                  <a:srgbClr val="00A000"/>
                </a:solidFill>
                <a:latin typeface="+mj-lt"/>
                <a:ea typeface="ＭＳ Ｐゴシック" charset="-128"/>
              </a:rPr>
              <a:t>is to the topic represented by semantic </a:t>
            </a:r>
            <a:r>
              <a:rPr lang="de-DE" sz="2000" dirty="0" err="1">
                <a:solidFill>
                  <a:srgbClr val="00A000"/>
                </a:solidFill>
                <a:latin typeface="+mj-lt"/>
                <a:ea typeface="ＭＳ Ｐゴシック" charset="-128"/>
              </a:rPr>
              <a:t>dimension</a:t>
            </a:r>
            <a:r>
              <a:rPr lang="de-DE" sz="2000" dirty="0">
                <a:solidFill>
                  <a:srgbClr val="00A000"/>
                </a:solidFill>
                <a:latin typeface="+mj-lt"/>
                <a:ea typeface="ＭＳ Ｐゴシック" charset="-128"/>
              </a:rPr>
              <a:t> </a:t>
            </a:r>
            <a:r>
              <a:rPr lang="de-DE" sz="2000" i="1" dirty="0">
                <a:solidFill>
                  <a:srgbClr val="00A000"/>
                </a:solidFill>
                <a:latin typeface="+mj-lt"/>
                <a:ea typeface="ＭＳ Ｐゴシック" charset="-128"/>
              </a:rPr>
              <a:t>j</a:t>
            </a:r>
            <a:r>
              <a:rPr lang="de-DE" sz="2000" dirty="0">
                <a:solidFill>
                  <a:srgbClr val="00A000"/>
                </a:solidFill>
                <a:latin typeface="+mj-lt"/>
                <a:ea typeface="ＭＳ Ｐゴシック" charset="-128"/>
              </a:rPr>
              <a:t> .</a:t>
            </a:r>
            <a:endParaRPr lang="en-US" sz="2000" dirty="0">
              <a:solidFill>
                <a:srgbClr val="00A000"/>
              </a:solidFill>
              <a:latin typeface="+mj-lt"/>
              <a:ea typeface="ＭＳ Ｐゴシック" charset="-128"/>
            </a:endParaRPr>
          </a:p>
          <a:p>
            <a:pPr>
              <a:spcBef>
                <a:spcPts val="700"/>
              </a:spcBef>
              <a:defRPr/>
            </a:pPr>
            <a:endParaRPr lang="en-US" sz="2000" dirty="0">
              <a:latin typeface="+mj-lt"/>
              <a:ea typeface="ＭＳ Ｐゴシック" charset="-128"/>
            </a:endParaRP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/>
          </a:p>
        </p:txBody>
      </p:sp>
      <p:pic>
        <p:nvPicPr>
          <p:cNvPr id="55302" name="Picture 7" descr="180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1571625"/>
            <a:ext cx="542925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C23EB75-8013-48F1-A323-D561ECB51095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-214313" y="12700"/>
            <a:ext cx="93583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400"/>
              <a:t>Example of</a:t>
            </a:r>
            <a:r>
              <a:rPr lang="en-US" sz="3400" i="1"/>
              <a:t> C </a:t>
            </a:r>
            <a:r>
              <a:rPr lang="en-US" sz="3400"/>
              <a:t>= </a:t>
            </a:r>
            <a:r>
              <a:rPr lang="en-US" sz="3400" i="1"/>
              <a:t>U</a:t>
            </a:r>
            <a:r>
              <a:rPr lang="el-GR" sz="3400">
                <a:latin typeface="Calibri" pitchFamily="34" charset="0"/>
              </a:rPr>
              <a:t>Σ</a:t>
            </a:r>
            <a:r>
              <a:rPr lang="en-US" sz="3400" i="1"/>
              <a:t>V</a:t>
            </a:r>
            <a:r>
              <a:rPr lang="en-US" sz="3400" i="1" baseline="30000"/>
              <a:t>T</a:t>
            </a:r>
            <a:r>
              <a:rPr lang="en-US" sz="3400"/>
              <a:t> : The matrix </a:t>
            </a:r>
            <a:r>
              <a:rPr lang="el-GR" sz="3400">
                <a:latin typeface="Calibri" pitchFamily="34" charset="0"/>
              </a:rPr>
              <a:t>Σ</a:t>
            </a:r>
            <a:endParaRPr lang="de-DE" sz="340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33400" y="4354513"/>
            <a:ext cx="8286750" cy="2133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</a:pPr>
            <a:r>
              <a:rPr lang="en-US"/>
              <a:t>This is a </a:t>
            </a:r>
            <a:r>
              <a:rPr lang="en-US">
                <a:solidFill>
                  <a:srgbClr val="0070C0"/>
                </a:solidFill>
              </a:rPr>
              <a:t>square, diagonal matrix</a:t>
            </a:r>
            <a:r>
              <a:rPr lang="en-US"/>
              <a:t> of dimensionality min(</a:t>
            </a:r>
            <a:r>
              <a:rPr lang="en-US" i="1"/>
              <a:t>M</a:t>
            </a:r>
            <a:r>
              <a:rPr lang="en-US"/>
              <a:t>,</a:t>
            </a:r>
            <a:r>
              <a:rPr lang="en-US" i="1"/>
              <a:t>N</a:t>
            </a:r>
            <a:r>
              <a:rPr lang="en-US"/>
              <a:t>) × min(</a:t>
            </a:r>
            <a:r>
              <a:rPr lang="en-US" i="1"/>
              <a:t>M</a:t>
            </a:r>
            <a:r>
              <a:rPr lang="en-US"/>
              <a:t>,</a:t>
            </a:r>
            <a:r>
              <a:rPr lang="en-US" i="1"/>
              <a:t>N</a:t>
            </a:r>
            <a:r>
              <a:rPr lang="en-US"/>
              <a:t>). The diagonal consists of the </a:t>
            </a:r>
            <a:r>
              <a:rPr lang="en-US">
                <a:solidFill>
                  <a:srgbClr val="0070C0"/>
                </a:solidFill>
              </a:rPr>
              <a:t>singular values </a:t>
            </a:r>
            <a:r>
              <a:rPr lang="en-US"/>
              <a:t>of </a:t>
            </a:r>
            <a:r>
              <a:rPr lang="en-US" i="1"/>
              <a:t>C</a:t>
            </a:r>
            <a:r>
              <a:rPr lang="en-US"/>
              <a:t>. The magnitude of the singular value measures the </a:t>
            </a:r>
            <a:r>
              <a:rPr lang="en-US">
                <a:solidFill>
                  <a:srgbClr val="0070C0"/>
                </a:solidFill>
              </a:rPr>
              <a:t>importance of the corresponding semantic dimension</a:t>
            </a:r>
            <a:r>
              <a:rPr lang="en-US"/>
              <a:t>. We’ll make use of this by </a:t>
            </a:r>
            <a:r>
              <a:rPr lang="en-US">
                <a:solidFill>
                  <a:srgbClr val="0070C0"/>
                </a:solidFill>
              </a:rPr>
              <a:t>omitting unimportant </a:t>
            </a:r>
            <a:r>
              <a:rPr lang="de-DE">
                <a:solidFill>
                  <a:srgbClr val="0070C0"/>
                </a:solidFill>
              </a:rPr>
              <a:t>dimensions.</a:t>
            </a:r>
          </a:p>
          <a:p>
            <a:pPr>
              <a:spcBef>
                <a:spcPts val="700"/>
              </a:spcBef>
            </a:pPr>
            <a:endParaRPr lang="en-US"/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/>
          </a:p>
        </p:txBody>
      </p:sp>
      <p:pic>
        <p:nvPicPr>
          <p:cNvPr id="56326" name="Picture 8" descr="180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571625"/>
            <a:ext cx="4572000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89A5947-592D-43E9-8EDC-26F24FC58B78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-214313" y="12700"/>
            <a:ext cx="93583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400"/>
              <a:t>Example of</a:t>
            </a:r>
            <a:r>
              <a:rPr lang="en-US" sz="3400" i="1"/>
              <a:t> C </a:t>
            </a:r>
            <a:r>
              <a:rPr lang="en-US" sz="3400"/>
              <a:t>= </a:t>
            </a:r>
            <a:r>
              <a:rPr lang="en-US" sz="3400" i="1"/>
              <a:t>U</a:t>
            </a:r>
            <a:r>
              <a:rPr lang="el-GR" sz="3400">
                <a:latin typeface="Calibri" pitchFamily="34" charset="0"/>
              </a:rPr>
              <a:t>Σ</a:t>
            </a:r>
            <a:r>
              <a:rPr lang="en-US" sz="3400" i="1"/>
              <a:t>V</a:t>
            </a:r>
            <a:r>
              <a:rPr lang="en-US" sz="3400" i="1" baseline="30000"/>
              <a:t>T</a:t>
            </a:r>
            <a:r>
              <a:rPr lang="en-US" sz="3400"/>
              <a:t> : The matrix </a:t>
            </a:r>
            <a:r>
              <a:rPr lang="en-US" sz="3600" i="1"/>
              <a:t>V</a:t>
            </a:r>
            <a:r>
              <a:rPr lang="en-US" sz="3600" i="1" baseline="30000"/>
              <a:t>T</a:t>
            </a:r>
            <a:endParaRPr lang="de-DE" sz="3400" i="1" baseline="3000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88" y="3286125"/>
            <a:ext cx="8286750" cy="3286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 dirty="0" err="1">
                <a:latin typeface="+mj-lt"/>
                <a:ea typeface="ＭＳ Ｐゴシック" charset="-128"/>
              </a:rPr>
              <a:t>One</a:t>
            </a:r>
            <a:r>
              <a:rPr lang="de-DE" dirty="0">
                <a:latin typeface="+mj-lt"/>
                <a:ea typeface="ＭＳ Ｐゴシック" charset="-128"/>
              </a:rPr>
              <a:t> </a:t>
            </a:r>
            <a:r>
              <a:rPr lang="en-US" dirty="0">
                <a:latin typeface="+mj-lt"/>
                <a:ea typeface="ＭＳ Ｐゴシック" charset="-128"/>
              </a:rPr>
              <a:t>column per document, one row per min(</a:t>
            </a:r>
            <a:r>
              <a:rPr lang="en-US" i="1" dirty="0">
                <a:latin typeface="+mj-lt"/>
                <a:ea typeface="ＭＳ Ｐゴシック" charset="-128"/>
              </a:rPr>
              <a:t>M</a:t>
            </a:r>
            <a:r>
              <a:rPr lang="en-US" dirty="0">
                <a:latin typeface="+mj-lt"/>
                <a:ea typeface="ＭＳ Ｐゴシック" charset="-128"/>
              </a:rPr>
              <a:t>,</a:t>
            </a:r>
            <a:r>
              <a:rPr lang="en-US" i="1" dirty="0">
                <a:latin typeface="+mj-lt"/>
                <a:ea typeface="ＭＳ Ｐゴシック" charset="-128"/>
              </a:rPr>
              <a:t>N</a:t>
            </a:r>
            <a:r>
              <a:rPr lang="en-US" dirty="0">
                <a:latin typeface="+mj-lt"/>
                <a:ea typeface="ＭＳ Ｐゴシック" charset="-128"/>
              </a:rPr>
              <a:t>) where</a:t>
            </a:r>
            <a:r>
              <a:rPr lang="en-US" i="1" dirty="0">
                <a:latin typeface="+mj-lt"/>
                <a:ea typeface="ＭＳ Ｐゴシック" charset="-128"/>
              </a:rPr>
              <a:t> M </a:t>
            </a:r>
            <a:r>
              <a:rPr lang="en-US" dirty="0">
                <a:latin typeface="+mj-lt"/>
                <a:ea typeface="ＭＳ Ｐゴシック" charset="-128"/>
              </a:rPr>
              <a:t>is the number of terms and </a:t>
            </a:r>
            <a:r>
              <a:rPr lang="en-US" i="1" dirty="0">
                <a:latin typeface="+mj-lt"/>
                <a:ea typeface="ＭＳ Ｐゴシック" charset="-128"/>
              </a:rPr>
              <a:t>N</a:t>
            </a:r>
            <a:r>
              <a:rPr lang="en-US" dirty="0">
                <a:latin typeface="+mj-lt"/>
                <a:ea typeface="ＭＳ Ｐゴシック" charset="-128"/>
              </a:rPr>
              <a:t> is the number of documents. Again: This is an </a:t>
            </a:r>
            <a:r>
              <a:rPr lang="en-US" dirty="0" err="1">
                <a:solidFill>
                  <a:srgbClr val="0070C0"/>
                </a:solidFill>
                <a:latin typeface="+mj-lt"/>
                <a:ea typeface="ＭＳ Ｐゴシック" charset="-128"/>
              </a:rPr>
              <a:t>orthonormal</a:t>
            </a:r>
            <a:r>
              <a:rPr lang="en-US" dirty="0">
                <a:solidFill>
                  <a:srgbClr val="0070C0"/>
                </a:solidFill>
                <a:latin typeface="+mj-lt"/>
                <a:ea typeface="ＭＳ Ｐゴシック" charset="-128"/>
              </a:rPr>
              <a:t> matrix</a:t>
            </a:r>
            <a:r>
              <a:rPr lang="en-US" dirty="0">
                <a:latin typeface="+mj-lt"/>
                <a:ea typeface="ＭＳ Ｐゴシック" charset="-128"/>
              </a:rPr>
              <a:t>: (</a:t>
            </a:r>
            <a:r>
              <a:rPr lang="en-US" dirty="0" err="1">
                <a:latin typeface="+mj-lt"/>
                <a:ea typeface="ＭＳ Ｐゴシック" charset="-128"/>
              </a:rPr>
              <a:t>i</a:t>
            </a:r>
            <a:r>
              <a:rPr lang="en-US" dirty="0">
                <a:latin typeface="+mj-lt"/>
                <a:ea typeface="ＭＳ Ｐゴシック" charset="-128"/>
              </a:rPr>
              <a:t>) Column vectors have unit length. (ii) Any two distinct column vectors are orthogonal to each other. These are again the semantic dimensions from the term matrix </a:t>
            </a:r>
            <a:r>
              <a:rPr lang="en-US" i="1" dirty="0">
                <a:latin typeface="+mj-lt"/>
                <a:ea typeface="ＭＳ Ｐゴシック" charset="-128"/>
              </a:rPr>
              <a:t>U</a:t>
            </a:r>
            <a:r>
              <a:rPr lang="en-US" dirty="0">
                <a:latin typeface="+mj-lt"/>
                <a:ea typeface="ＭＳ Ｐゴシック" charset="-128"/>
              </a:rPr>
              <a:t> that capture distinct topics like politics, sports, economics. </a:t>
            </a:r>
            <a:r>
              <a:rPr lang="en-US" dirty="0">
                <a:solidFill>
                  <a:srgbClr val="00A000"/>
                </a:solidFill>
                <a:latin typeface="+mj-lt"/>
                <a:ea typeface="ＭＳ Ｐゴシック" charset="-128"/>
              </a:rPr>
              <a:t>Each number </a:t>
            </a:r>
            <a:r>
              <a:rPr lang="en-US" i="1" dirty="0" err="1">
                <a:solidFill>
                  <a:srgbClr val="00A000"/>
                </a:solidFill>
                <a:latin typeface="+mj-lt"/>
                <a:ea typeface="ＭＳ Ｐゴシック" charset="-128"/>
              </a:rPr>
              <a:t>v</a:t>
            </a:r>
            <a:r>
              <a:rPr lang="en-US" i="1" baseline="-25000" dirty="0" err="1">
                <a:solidFill>
                  <a:srgbClr val="00A000"/>
                </a:solidFill>
                <a:latin typeface="+mj-lt"/>
                <a:ea typeface="ＭＳ Ｐゴシック" charset="-128"/>
              </a:rPr>
              <a:t>ij</a:t>
            </a:r>
            <a:r>
              <a:rPr lang="en-US" dirty="0">
                <a:solidFill>
                  <a:srgbClr val="00A000"/>
                </a:solidFill>
                <a:latin typeface="+mj-lt"/>
                <a:ea typeface="ＭＳ Ｐゴシック" charset="-128"/>
              </a:rPr>
              <a:t> in the matrix indicates how strongly related document </a:t>
            </a:r>
            <a:r>
              <a:rPr lang="en-US" i="1" dirty="0" err="1">
                <a:solidFill>
                  <a:srgbClr val="00A000"/>
                </a:solidFill>
                <a:latin typeface="+mj-lt"/>
                <a:ea typeface="ＭＳ Ｐゴシック" charset="-128"/>
              </a:rPr>
              <a:t>i</a:t>
            </a:r>
            <a:r>
              <a:rPr lang="en-US" dirty="0">
                <a:solidFill>
                  <a:srgbClr val="00A000"/>
                </a:solidFill>
                <a:latin typeface="+mj-lt"/>
                <a:ea typeface="ＭＳ Ｐゴシック" charset="-128"/>
              </a:rPr>
              <a:t> is to the topic represented by semantic dimension</a:t>
            </a:r>
            <a:r>
              <a:rPr lang="en-US" i="1" dirty="0">
                <a:solidFill>
                  <a:srgbClr val="00A000"/>
                </a:solidFill>
                <a:latin typeface="+mj-lt"/>
                <a:ea typeface="ＭＳ Ｐゴシック" charset="-128"/>
              </a:rPr>
              <a:t> j </a:t>
            </a:r>
            <a:r>
              <a:rPr lang="en-US" dirty="0">
                <a:solidFill>
                  <a:srgbClr val="00A000"/>
                </a:solidFill>
                <a:latin typeface="+mj-lt"/>
                <a:ea typeface="ＭＳ Ｐゴシック" charset="-128"/>
              </a:rPr>
              <a:t>.</a:t>
            </a:r>
          </a:p>
          <a:p>
            <a:pPr>
              <a:defRPr/>
            </a:pPr>
            <a:endParaRPr lang="en-US" dirty="0">
              <a:latin typeface="+mj-lt"/>
              <a:ea typeface="ＭＳ Ｐゴシック" charset="-128"/>
            </a:endParaRP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/>
          </a:p>
        </p:txBody>
      </p:sp>
      <p:pic>
        <p:nvPicPr>
          <p:cNvPr id="57350" name="Picture 7" descr="1809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388" y="1500188"/>
            <a:ext cx="5638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181D314-06AC-475B-B5C1-9DC06A570126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-214313" y="12700"/>
            <a:ext cx="93583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400"/>
              <a:t>Example of</a:t>
            </a:r>
            <a:r>
              <a:rPr lang="en-US" sz="3400" i="1"/>
              <a:t> C </a:t>
            </a:r>
            <a:r>
              <a:rPr lang="en-US" sz="3400"/>
              <a:t>= </a:t>
            </a:r>
            <a:r>
              <a:rPr lang="en-US" sz="3400" i="1"/>
              <a:t>U</a:t>
            </a:r>
            <a:r>
              <a:rPr lang="el-GR" sz="3400">
                <a:latin typeface="Calibri" pitchFamily="34" charset="0"/>
              </a:rPr>
              <a:t>Σ</a:t>
            </a:r>
            <a:r>
              <a:rPr lang="en-US" sz="3400" i="1"/>
              <a:t>V</a:t>
            </a:r>
            <a:r>
              <a:rPr lang="en-US" sz="3400" i="1" baseline="30000"/>
              <a:t>T</a:t>
            </a:r>
            <a:r>
              <a:rPr lang="en-US" sz="3400"/>
              <a:t> : All four matrices</a:t>
            </a:r>
            <a:endParaRPr lang="de-DE" sz="3400" i="1" baseline="30000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/>
          </a:p>
        </p:txBody>
      </p:sp>
      <p:sp>
        <p:nvSpPr>
          <p:cNvPr id="5837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algn="l"/>
            <a:fld id="{0C73175C-79FE-4EC7-9AFD-118970445F08}" type="slidenum">
              <a:rPr lang="en-US" smtClean="0">
                <a:latin typeface="Times New Roman" pitchFamily="18" charset="0"/>
                <a:ea typeface="MS PGothic" pitchFamily="34" charset="-128"/>
              </a:rPr>
              <a:pPr algn="l"/>
              <a:t>29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8374" name="Picture 8" descr="1810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1500188"/>
            <a:ext cx="4138612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432050"/>
            <a:ext cx="6553200" cy="13017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de-DE" sz="5400" smtClean="0"/>
              <a:t>Linear Algebra Background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4BF71F-64C0-4D17-A33D-FA9F595BB654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3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2930D77-B87A-4169-9046-4B7091AEA92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929687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de-DE" sz="3600" dirty="0">
                <a:latin typeface="+mj-lt"/>
                <a:ea typeface="ＭＳ Ｐゴシック" charset="-128"/>
              </a:rPr>
              <a:t>LSI: </a:t>
            </a:r>
            <a:r>
              <a:rPr lang="de-DE" sz="3600" dirty="0" err="1">
                <a:latin typeface="+mj-lt"/>
                <a:ea typeface="ＭＳ Ｐゴシック" charset="-128"/>
              </a:rPr>
              <a:t>Summary</a:t>
            </a:r>
            <a:endParaRPr lang="de-DE" sz="3600" dirty="0">
              <a:latin typeface="+mj-lt"/>
              <a:ea typeface="ＭＳ Ｐゴシック" charset="-128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88" y="1857375"/>
            <a:ext cx="8286750" cy="4714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/>
              <a:t>We’ve decomposed the term-document matrix </a:t>
            </a:r>
            <a:r>
              <a:rPr lang="en-US" i="1"/>
              <a:t>C</a:t>
            </a:r>
            <a:r>
              <a:rPr lang="en-US"/>
              <a:t> into a </a:t>
            </a:r>
            <a:r>
              <a:rPr lang="de-DE"/>
              <a:t>product of three matrices.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/>
              <a:t>The term matrix</a:t>
            </a:r>
            <a:r>
              <a:rPr lang="en-US" i="1"/>
              <a:t> U </a:t>
            </a:r>
            <a:r>
              <a:rPr lang="en-US"/>
              <a:t>– consists of one (row) vector for each </a:t>
            </a:r>
            <a:r>
              <a:rPr lang="de-DE"/>
              <a:t>term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/>
              <a:t>The document matrix </a:t>
            </a:r>
            <a:r>
              <a:rPr lang="en-US" i="1"/>
              <a:t>V</a:t>
            </a:r>
            <a:r>
              <a:rPr lang="en-US" i="1" baseline="30000"/>
              <a:t>T</a:t>
            </a:r>
            <a:r>
              <a:rPr lang="en-US"/>
              <a:t> – consists of one (column) vector </a:t>
            </a:r>
            <a:r>
              <a:rPr lang="de-DE"/>
              <a:t>for each document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/>
              <a:t>The singular value matrix </a:t>
            </a:r>
            <a:r>
              <a:rPr lang="el-GR">
                <a:latin typeface="Calibri" pitchFamily="34" charset="0"/>
              </a:rPr>
              <a:t>Σ</a:t>
            </a:r>
            <a:r>
              <a:rPr lang="en-US"/>
              <a:t>  – diagonal matrix with singular values, reflecting importance of each dimension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>
                <a:solidFill>
                  <a:srgbClr val="FF0000"/>
                </a:solidFill>
              </a:rPr>
              <a:t>Next: Why are we doing this?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/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/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algn="l"/>
            <a:fld id="{AE3A7446-5FAD-433F-BC5D-6D3DC7098C2D}" type="slidenum">
              <a:rPr lang="en-US" smtClean="0">
                <a:latin typeface="Times New Roman" pitchFamily="18" charset="0"/>
                <a:ea typeface="MS PGothic" pitchFamily="34" charset="-128"/>
              </a:rPr>
              <a:pPr algn="l"/>
              <a:t>30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A97C5C8-6D40-408E-96CE-3614C66DC5D2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929687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dirty="0">
                <a:latin typeface="+mj-lt"/>
                <a:ea typeface="ＭＳ Ｐゴシック" charset="-128"/>
              </a:rPr>
              <a:t>How we use the SVD in LSI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88" y="1714500"/>
            <a:ext cx="8501062" cy="4714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FF0000"/>
                </a:solidFill>
                <a:latin typeface="+mj-lt"/>
                <a:ea typeface="ＭＳ Ｐゴシック" charset="-128"/>
              </a:rPr>
              <a:t>Key property: Each singular value tells us how important its </a:t>
            </a:r>
            <a:r>
              <a:rPr lang="de-DE" sz="2800" dirty="0" err="1">
                <a:solidFill>
                  <a:srgbClr val="FF0000"/>
                </a:solidFill>
                <a:latin typeface="+mj-lt"/>
                <a:ea typeface="ＭＳ Ｐゴシック" charset="-128"/>
              </a:rPr>
              <a:t>dimension</a:t>
            </a:r>
            <a:r>
              <a:rPr lang="de-DE" sz="2800" dirty="0">
                <a:solidFill>
                  <a:srgbClr val="FF0000"/>
                </a:solidFill>
                <a:latin typeface="+mj-lt"/>
                <a:ea typeface="ＭＳ Ｐゴシック" charset="-128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+mj-lt"/>
                <a:ea typeface="ＭＳ Ｐゴシック" charset="-128"/>
              </a:rPr>
              <a:t>is</a:t>
            </a:r>
            <a:r>
              <a:rPr lang="de-DE" sz="2800" dirty="0">
                <a:solidFill>
                  <a:srgbClr val="FF0000"/>
                </a:solidFill>
                <a:latin typeface="+mj-lt"/>
                <a:ea typeface="ＭＳ Ｐゴシック" charset="-128"/>
              </a:rPr>
              <a:t>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sz="2800" dirty="0">
                <a:latin typeface="+mj-lt"/>
                <a:ea typeface="ＭＳ Ｐゴシック" charset="-128"/>
              </a:rPr>
              <a:t>By setting less important dimensions to zero, we keep the important information, but get rid of the “details”.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de-DE" sz="2800" dirty="0">
                <a:latin typeface="+mj-lt"/>
                <a:ea typeface="ＭＳ Ｐゴシック" charset="-128"/>
              </a:rPr>
              <a:t>These </a:t>
            </a:r>
            <a:r>
              <a:rPr lang="de-DE" sz="2800" dirty="0" err="1">
                <a:latin typeface="+mj-lt"/>
                <a:ea typeface="ＭＳ Ｐゴシック" charset="-128"/>
              </a:rPr>
              <a:t>details</a:t>
            </a:r>
            <a:r>
              <a:rPr lang="de-DE" sz="2800" dirty="0">
                <a:latin typeface="+mj-lt"/>
                <a:ea typeface="ＭＳ Ｐゴシック" charset="-128"/>
              </a:rPr>
              <a:t> </a:t>
            </a:r>
            <a:r>
              <a:rPr lang="de-DE" sz="2800" dirty="0" err="1">
                <a:latin typeface="+mj-lt"/>
                <a:ea typeface="ＭＳ Ｐゴシック" charset="-128"/>
              </a:rPr>
              <a:t>may</a:t>
            </a:r>
            <a:endParaRPr lang="de-DE" sz="2800" dirty="0">
              <a:latin typeface="+mj-lt"/>
              <a:ea typeface="ＭＳ Ｐゴシック" charset="-128"/>
            </a:endParaRP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sz="2800" dirty="0">
                <a:latin typeface="+mj-lt"/>
                <a:ea typeface="ＭＳ Ｐゴシック" charset="-128"/>
              </a:rPr>
              <a:t>be </a:t>
            </a:r>
            <a:r>
              <a:rPr lang="en-US" sz="2800" dirty="0">
                <a:solidFill>
                  <a:srgbClr val="0070C0"/>
                </a:solidFill>
                <a:latin typeface="+mj-lt"/>
                <a:ea typeface="ＭＳ Ｐゴシック" charset="-128"/>
              </a:rPr>
              <a:t>noise</a:t>
            </a:r>
            <a:r>
              <a:rPr lang="en-US" sz="2800" dirty="0">
                <a:latin typeface="+mj-lt"/>
                <a:ea typeface="ＭＳ Ｐゴシック" charset="-128"/>
              </a:rPr>
              <a:t> – in that case, reduced LSI is a better representation because it is less noisy.</a:t>
            </a: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0070C0"/>
                </a:solidFill>
                <a:latin typeface="+mj-lt"/>
                <a:ea typeface="ＭＳ Ｐゴシック" charset="-128"/>
              </a:rPr>
              <a:t>make things dissimilar that should be similar </a:t>
            </a:r>
            <a:r>
              <a:rPr lang="en-US" sz="2800" dirty="0">
                <a:latin typeface="+mj-lt"/>
                <a:ea typeface="ＭＳ Ｐゴシック" charset="-128"/>
              </a:rPr>
              <a:t>– again reduced LSI is a better representation because it represents similarity </a:t>
            </a:r>
            <a:r>
              <a:rPr lang="de-DE" sz="2800" dirty="0">
                <a:latin typeface="+mj-lt"/>
                <a:ea typeface="ＭＳ Ｐゴシック" charset="-128"/>
              </a:rPr>
              <a:t>better.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4AFEA61-0947-4FEB-AB0B-94944173E356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929687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/>
              <a:t>Recall unreduced decomposition </a:t>
            </a:r>
            <a:r>
              <a:rPr lang="en-US" sz="3600" i="1"/>
              <a:t>C</a:t>
            </a:r>
            <a:r>
              <a:rPr lang="en-US" sz="3600"/>
              <a:t>=</a:t>
            </a:r>
            <a:r>
              <a:rPr lang="en-US" sz="3600" i="1"/>
              <a:t>U</a:t>
            </a:r>
            <a:r>
              <a:rPr lang="el-GR" sz="3600">
                <a:latin typeface="Calibri" pitchFamily="34" charset="0"/>
              </a:rPr>
              <a:t>Σ</a:t>
            </a:r>
            <a:r>
              <a:rPr lang="en-US" sz="3600" i="1"/>
              <a:t>V</a:t>
            </a:r>
            <a:r>
              <a:rPr lang="en-US" sz="3600" i="1" baseline="30000"/>
              <a:t>T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/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algn="l"/>
            <a:fld id="{6E2A98AF-8445-484D-9F98-9B4711F67842}" type="slidenum">
              <a:rPr lang="en-US" smtClean="0">
                <a:latin typeface="Times New Roman" pitchFamily="18" charset="0"/>
                <a:ea typeface="MS PGothic" pitchFamily="34" charset="-128"/>
              </a:rPr>
              <a:pPr algn="l"/>
              <a:t>32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63494" name="Picture 6" descr="1816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1500188"/>
            <a:ext cx="41497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2D8B1B2-EC71-427B-B690-19B2D6F2D6E9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929687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dirty="0">
                <a:latin typeface="+mj-lt"/>
                <a:ea typeface="ＭＳ Ｐゴシック" charset="-128"/>
              </a:rPr>
              <a:t>Reducing the dimensionality to 2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/>
          </a:p>
        </p:txBody>
      </p:sp>
      <p:sp>
        <p:nvSpPr>
          <p:cNvPr id="645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algn="l"/>
            <a:fld id="{898EE74D-3F26-4736-AC7C-7CFFE67A6E23}" type="slidenum">
              <a:rPr lang="en-US" smtClean="0">
                <a:latin typeface="Times New Roman" pitchFamily="18" charset="0"/>
                <a:ea typeface="MS PGothic" pitchFamily="34" charset="-128"/>
              </a:rPr>
              <a:pPr algn="l"/>
              <a:t>33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64518" name="Picture 8" descr="181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1531938"/>
            <a:ext cx="4214812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62E1870-13C6-48DB-917C-A8107BF4FAFE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929687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dirty="0">
                <a:latin typeface="+mj-lt"/>
                <a:ea typeface="ＭＳ Ｐゴシック" charset="-128"/>
              </a:rPr>
              <a:t>Reducing the dimensionality to 2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929313" y="1571625"/>
            <a:ext cx="3071812" cy="4786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/>
            <a:r>
              <a:rPr lang="de-DE"/>
              <a:t>Actually, we</a:t>
            </a:r>
          </a:p>
          <a:p>
            <a:pPr lvl="1"/>
            <a:r>
              <a:rPr lang="de-DE"/>
              <a:t>only zero out</a:t>
            </a:r>
          </a:p>
          <a:p>
            <a:pPr lvl="1"/>
            <a:r>
              <a:rPr lang="de-DE"/>
              <a:t>singular values</a:t>
            </a:r>
          </a:p>
          <a:p>
            <a:pPr lvl="1"/>
            <a:r>
              <a:rPr lang="de-DE"/>
              <a:t>in </a:t>
            </a:r>
            <a:r>
              <a:rPr lang="el-GR">
                <a:latin typeface="Calibri" pitchFamily="34" charset="0"/>
              </a:rPr>
              <a:t>Σ</a:t>
            </a:r>
            <a:r>
              <a:rPr lang="de-DE"/>
              <a:t>. This has</a:t>
            </a:r>
          </a:p>
          <a:p>
            <a:pPr lvl="1"/>
            <a:r>
              <a:rPr lang="de-DE"/>
              <a:t>the effect of</a:t>
            </a:r>
          </a:p>
          <a:p>
            <a:pPr lvl="1"/>
            <a:r>
              <a:rPr lang="de-DE"/>
              <a:t>setting the</a:t>
            </a:r>
          </a:p>
          <a:p>
            <a:pPr lvl="1"/>
            <a:r>
              <a:rPr lang="de-DE"/>
              <a:t>corresponding</a:t>
            </a:r>
          </a:p>
          <a:p>
            <a:pPr lvl="1"/>
            <a:r>
              <a:rPr lang="de-DE"/>
              <a:t>dimensions in</a:t>
            </a:r>
          </a:p>
          <a:p>
            <a:pPr lvl="1"/>
            <a:r>
              <a:rPr lang="de-DE" i="1"/>
              <a:t>U </a:t>
            </a:r>
            <a:r>
              <a:rPr lang="de-DE"/>
              <a:t>and </a:t>
            </a:r>
            <a:r>
              <a:rPr lang="de-DE" i="1"/>
              <a:t>V </a:t>
            </a:r>
            <a:r>
              <a:rPr lang="de-DE" i="1" baseline="30000"/>
              <a:t>T</a:t>
            </a:r>
            <a:r>
              <a:rPr lang="de-DE" baseline="30000"/>
              <a:t> </a:t>
            </a:r>
            <a:r>
              <a:rPr lang="de-DE"/>
              <a:t>to</a:t>
            </a:r>
          </a:p>
          <a:p>
            <a:pPr lvl="1"/>
            <a:r>
              <a:rPr lang="de-DE"/>
              <a:t>zero when</a:t>
            </a:r>
          </a:p>
          <a:p>
            <a:pPr lvl="1"/>
            <a:r>
              <a:rPr lang="de-DE"/>
              <a:t>computing the</a:t>
            </a:r>
          </a:p>
          <a:p>
            <a:pPr lvl="1"/>
            <a:r>
              <a:rPr lang="de-DE"/>
              <a:t>product</a:t>
            </a:r>
          </a:p>
          <a:p>
            <a:pPr lvl="1"/>
            <a:r>
              <a:rPr lang="de-DE" i="1"/>
              <a:t>C</a:t>
            </a:r>
            <a:r>
              <a:rPr lang="de-DE"/>
              <a:t> = </a:t>
            </a:r>
            <a:r>
              <a:rPr lang="de-DE" i="1"/>
              <a:t>U</a:t>
            </a:r>
            <a:r>
              <a:rPr lang="el-GR">
                <a:latin typeface="Calibri" pitchFamily="34" charset="0"/>
              </a:rPr>
              <a:t>Σ</a:t>
            </a:r>
            <a:r>
              <a:rPr lang="de-DE"/>
              <a:t>V </a:t>
            </a:r>
            <a:r>
              <a:rPr lang="de-DE" i="1" baseline="30000"/>
              <a:t>T</a:t>
            </a:r>
            <a:r>
              <a:rPr lang="de-DE"/>
              <a:t> .</a:t>
            </a:r>
          </a:p>
          <a:p>
            <a:pPr lvl="1"/>
            <a:endParaRPr lang="de-DE"/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/>
          </a:p>
        </p:txBody>
      </p:sp>
      <p:sp>
        <p:nvSpPr>
          <p:cNvPr id="655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algn="l"/>
            <a:fld id="{CE3626D1-18EB-4772-8927-D7EB3002847B}" type="slidenum">
              <a:rPr lang="en-US" smtClean="0">
                <a:latin typeface="Times New Roman" pitchFamily="18" charset="0"/>
                <a:ea typeface="MS PGothic" pitchFamily="34" charset="-128"/>
              </a:rPr>
              <a:pPr algn="l"/>
              <a:t>34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65543" name="Picture 7" descr="1814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500188"/>
            <a:ext cx="5165725" cy="493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5CA4B29-670B-4ABA-A02E-71A14E81A791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929687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s-ES" sz="3400"/>
              <a:t>Original matrix </a:t>
            </a:r>
            <a:r>
              <a:rPr lang="es-ES" sz="3400" i="1"/>
              <a:t>C</a:t>
            </a:r>
            <a:r>
              <a:rPr lang="es-ES" sz="3400"/>
              <a:t> vs. reduced </a:t>
            </a:r>
            <a:r>
              <a:rPr lang="es-ES" sz="3400" i="1"/>
              <a:t>C</a:t>
            </a:r>
            <a:r>
              <a:rPr lang="es-ES" sz="3400" baseline="-25000"/>
              <a:t>2</a:t>
            </a:r>
            <a:r>
              <a:rPr lang="es-ES" sz="3400"/>
              <a:t> = </a:t>
            </a:r>
            <a:r>
              <a:rPr lang="es-ES" sz="3400" i="1"/>
              <a:t>U</a:t>
            </a:r>
            <a:r>
              <a:rPr lang="el-GR" sz="3400">
                <a:latin typeface="Calibri" pitchFamily="34" charset="0"/>
              </a:rPr>
              <a:t>Σ</a:t>
            </a:r>
            <a:r>
              <a:rPr lang="es-ES" sz="3400" baseline="-25000"/>
              <a:t>2</a:t>
            </a:r>
            <a:r>
              <a:rPr lang="es-ES" sz="3400" i="1"/>
              <a:t>V</a:t>
            </a:r>
            <a:r>
              <a:rPr lang="es-ES" sz="3400" i="1" baseline="30000"/>
              <a:t>T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6286500" y="1828800"/>
            <a:ext cx="3071813" cy="4529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 dirty="0" err="1">
                <a:latin typeface="+mj-lt"/>
                <a:ea typeface="ＭＳ Ｐゴシック" charset="-128"/>
              </a:rPr>
              <a:t>We</a:t>
            </a:r>
            <a:r>
              <a:rPr lang="de-DE" dirty="0">
                <a:latin typeface="+mj-lt"/>
                <a:ea typeface="ＭＳ Ｐゴシック" charset="-128"/>
              </a:rPr>
              <a:t> </a:t>
            </a:r>
            <a:r>
              <a:rPr lang="de-DE" dirty="0" err="1">
                <a:latin typeface="+mj-lt"/>
                <a:ea typeface="ＭＳ Ｐゴシック" charset="-128"/>
              </a:rPr>
              <a:t>can</a:t>
            </a:r>
            <a:r>
              <a:rPr lang="de-DE" dirty="0">
                <a:latin typeface="+mj-lt"/>
                <a:ea typeface="ＭＳ Ｐゴシック" charset="-128"/>
              </a:rPr>
              <a:t> </a:t>
            </a:r>
            <a:r>
              <a:rPr lang="de-DE" dirty="0" err="1">
                <a:latin typeface="+mj-lt"/>
                <a:ea typeface="ＭＳ Ｐゴシック" charset="-128"/>
              </a:rPr>
              <a:t>view</a:t>
            </a:r>
            <a:endParaRPr lang="de-DE" dirty="0">
              <a:latin typeface="+mj-lt"/>
              <a:ea typeface="ＭＳ Ｐゴシック" charset="-128"/>
            </a:endParaRPr>
          </a:p>
          <a:p>
            <a:pPr>
              <a:defRPr/>
            </a:pPr>
            <a:r>
              <a:rPr lang="de-DE" i="1" dirty="0">
                <a:latin typeface="+mj-lt"/>
                <a:ea typeface="ＭＳ Ｐゴシック" charset="-128"/>
              </a:rPr>
              <a:t>C</a:t>
            </a:r>
            <a:r>
              <a:rPr lang="de-DE" baseline="-25000" dirty="0">
                <a:latin typeface="+mj-lt"/>
                <a:ea typeface="ＭＳ Ｐゴシック" charset="-128"/>
              </a:rPr>
              <a:t>2</a:t>
            </a:r>
            <a:r>
              <a:rPr lang="de-DE" dirty="0">
                <a:latin typeface="+mj-lt"/>
                <a:ea typeface="ＭＳ Ｐゴシック" charset="-128"/>
              </a:rPr>
              <a:t> </a:t>
            </a:r>
            <a:r>
              <a:rPr lang="de-DE" dirty="0" err="1">
                <a:latin typeface="+mj-lt"/>
                <a:ea typeface="ＭＳ Ｐゴシック" charset="-128"/>
              </a:rPr>
              <a:t>as</a:t>
            </a:r>
            <a:r>
              <a:rPr lang="de-DE" dirty="0">
                <a:latin typeface="+mj-lt"/>
                <a:ea typeface="ＭＳ Ｐゴシック" charset="-128"/>
              </a:rPr>
              <a:t> a </a:t>
            </a:r>
            <a:r>
              <a:rPr lang="de-DE" dirty="0" err="1">
                <a:solidFill>
                  <a:srgbClr val="0070C0"/>
                </a:solidFill>
                <a:latin typeface="+mj-lt"/>
                <a:ea typeface="ＭＳ Ｐゴシック" charset="-128"/>
              </a:rPr>
              <a:t>two</a:t>
            </a:r>
            <a:r>
              <a:rPr lang="de-DE" dirty="0">
                <a:solidFill>
                  <a:srgbClr val="0070C0"/>
                </a:solidFill>
                <a:latin typeface="+mj-lt"/>
                <a:ea typeface="ＭＳ Ｐゴシック" charset="-128"/>
              </a:rPr>
              <a:t>-dimensional</a:t>
            </a:r>
          </a:p>
          <a:p>
            <a:pPr>
              <a:defRPr/>
            </a:pPr>
            <a:r>
              <a:rPr lang="de-DE" dirty="0" err="1">
                <a:latin typeface="+mj-lt"/>
                <a:ea typeface="ＭＳ Ｐゴシック" charset="-128"/>
              </a:rPr>
              <a:t>representation</a:t>
            </a:r>
            <a:endParaRPr lang="de-DE" dirty="0">
              <a:latin typeface="+mj-lt"/>
              <a:ea typeface="ＭＳ Ｐゴシック" charset="-128"/>
            </a:endParaRPr>
          </a:p>
          <a:p>
            <a:pPr>
              <a:defRPr/>
            </a:pPr>
            <a:r>
              <a:rPr lang="de-DE" dirty="0">
                <a:latin typeface="+mj-lt"/>
                <a:ea typeface="ＭＳ Ｐゴシック" charset="-128"/>
              </a:rPr>
              <a:t>of the matrix.</a:t>
            </a:r>
          </a:p>
          <a:p>
            <a:pPr>
              <a:defRPr/>
            </a:pPr>
            <a:endParaRPr lang="de-DE" dirty="0">
              <a:latin typeface="+mj-lt"/>
              <a:ea typeface="ＭＳ Ｐゴシック" charset="-128"/>
            </a:endParaRPr>
          </a:p>
          <a:p>
            <a:pPr>
              <a:defRPr/>
            </a:pPr>
            <a:r>
              <a:rPr lang="de-DE" dirty="0" err="1">
                <a:latin typeface="+mj-lt"/>
                <a:ea typeface="ＭＳ Ｐゴシック" charset="-128"/>
              </a:rPr>
              <a:t>We</a:t>
            </a:r>
            <a:r>
              <a:rPr lang="de-DE" dirty="0">
                <a:latin typeface="+mj-lt"/>
                <a:ea typeface="ＭＳ Ｐゴシック" charset="-128"/>
              </a:rPr>
              <a:t> </a:t>
            </a:r>
            <a:r>
              <a:rPr lang="de-DE" dirty="0" err="1">
                <a:latin typeface="+mj-lt"/>
                <a:ea typeface="ＭＳ Ｐゴシック" charset="-128"/>
              </a:rPr>
              <a:t>have</a:t>
            </a:r>
            <a:endParaRPr lang="de-DE" dirty="0">
              <a:latin typeface="+mj-lt"/>
              <a:ea typeface="ＭＳ Ｐゴシック" charset="-128"/>
            </a:endParaRPr>
          </a:p>
          <a:p>
            <a:pPr>
              <a:defRPr/>
            </a:pPr>
            <a:r>
              <a:rPr lang="de-DE" dirty="0" err="1">
                <a:latin typeface="+mj-lt"/>
                <a:ea typeface="ＭＳ Ｐゴシック" charset="-128"/>
              </a:rPr>
              <a:t>performed</a:t>
            </a:r>
            <a:r>
              <a:rPr lang="de-DE" dirty="0">
                <a:latin typeface="+mj-lt"/>
                <a:ea typeface="ＭＳ Ｐゴシック" charset="-128"/>
              </a:rPr>
              <a:t> a</a:t>
            </a:r>
          </a:p>
          <a:p>
            <a:pPr>
              <a:defRPr/>
            </a:pPr>
            <a:r>
              <a:rPr lang="de-DE" dirty="0" err="1">
                <a:solidFill>
                  <a:srgbClr val="0070C0"/>
                </a:solidFill>
                <a:latin typeface="+mj-lt"/>
                <a:ea typeface="ＭＳ Ｐゴシック" charset="-128"/>
              </a:rPr>
              <a:t>dimensionality</a:t>
            </a:r>
            <a:endParaRPr lang="de-DE" dirty="0">
              <a:solidFill>
                <a:srgbClr val="0070C0"/>
              </a:solidFill>
              <a:latin typeface="+mj-lt"/>
              <a:ea typeface="ＭＳ Ｐゴシック" charset="-128"/>
            </a:endParaRPr>
          </a:p>
          <a:p>
            <a:pPr>
              <a:defRPr/>
            </a:pPr>
            <a:r>
              <a:rPr lang="de-DE" dirty="0" err="1">
                <a:solidFill>
                  <a:srgbClr val="0070C0"/>
                </a:solidFill>
                <a:latin typeface="+mj-lt"/>
                <a:ea typeface="ＭＳ Ｐゴシック" charset="-128"/>
              </a:rPr>
              <a:t>reduction</a:t>
            </a:r>
            <a:r>
              <a:rPr lang="de-DE" dirty="0">
                <a:solidFill>
                  <a:srgbClr val="0070C0"/>
                </a:solidFill>
                <a:latin typeface="+mj-lt"/>
                <a:ea typeface="ＭＳ Ｐゴシック" charset="-128"/>
              </a:rPr>
              <a:t> </a:t>
            </a:r>
            <a:r>
              <a:rPr lang="de-DE" dirty="0" err="1">
                <a:latin typeface="+mj-lt"/>
                <a:ea typeface="ＭＳ Ｐゴシック" charset="-128"/>
              </a:rPr>
              <a:t>to</a:t>
            </a:r>
            <a:endParaRPr lang="de-DE" dirty="0">
              <a:latin typeface="+mj-lt"/>
              <a:ea typeface="ＭＳ Ｐゴシック" charset="-128"/>
            </a:endParaRPr>
          </a:p>
          <a:p>
            <a:pPr>
              <a:defRPr/>
            </a:pPr>
            <a:r>
              <a:rPr lang="de-DE" dirty="0">
                <a:latin typeface="+mj-lt"/>
                <a:ea typeface="ＭＳ Ｐゴシック" charset="-128"/>
              </a:rPr>
              <a:t>two dimensions.</a:t>
            </a: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/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algn="l"/>
            <a:fld id="{11912AC4-D2FF-4948-B6F8-85626F780A07}" type="slidenum">
              <a:rPr lang="en-US" smtClean="0">
                <a:latin typeface="Times New Roman" pitchFamily="18" charset="0"/>
                <a:ea typeface="MS PGothic" pitchFamily="34" charset="-128"/>
              </a:rPr>
              <a:pPr algn="l"/>
              <a:t>35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66567" name="Picture 8" descr="181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643063"/>
            <a:ext cx="56229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69CFDCA-6890-4B20-B8D0-C3A54EBEE866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929687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s-ES" sz="3600" dirty="0" err="1">
                <a:latin typeface="+mj-lt"/>
                <a:ea typeface="ＭＳ Ｐゴシック" charset="-128"/>
              </a:rPr>
              <a:t>Why</a:t>
            </a:r>
            <a:r>
              <a:rPr lang="es-ES" sz="3600" dirty="0">
                <a:latin typeface="+mj-lt"/>
                <a:ea typeface="ＭＳ Ｐゴシック" charset="-128"/>
              </a:rPr>
              <a:t> </a:t>
            </a:r>
            <a:r>
              <a:rPr lang="es-ES" sz="3600" dirty="0" err="1">
                <a:latin typeface="+mj-lt"/>
                <a:ea typeface="ＭＳ Ｐゴシック" charset="-128"/>
              </a:rPr>
              <a:t>is</a:t>
            </a:r>
            <a:r>
              <a:rPr lang="es-ES" sz="3600" dirty="0">
                <a:latin typeface="+mj-lt"/>
                <a:ea typeface="ＭＳ Ｐゴシック" charset="-128"/>
              </a:rPr>
              <a:t> </a:t>
            </a:r>
            <a:r>
              <a:rPr lang="es-ES" sz="3600" dirty="0" err="1">
                <a:latin typeface="+mj-lt"/>
                <a:ea typeface="ＭＳ Ｐゴシック" charset="-128"/>
              </a:rPr>
              <a:t>the</a:t>
            </a:r>
            <a:r>
              <a:rPr lang="es-ES" sz="3600" dirty="0">
                <a:latin typeface="+mj-lt"/>
                <a:ea typeface="ＭＳ Ｐゴシック" charset="-128"/>
              </a:rPr>
              <a:t> </a:t>
            </a:r>
            <a:r>
              <a:rPr lang="es-ES" sz="3600" dirty="0" err="1">
                <a:latin typeface="+mj-lt"/>
                <a:ea typeface="ＭＳ Ｐゴシック" charset="-128"/>
              </a:rPr>
              <a:t>reduced</a:t>
            </a:r>
            <a:r>
              <a:rPr lang="es-ES" sz="3600" dirty="0">
                <a:latin typeface="+mj-lt"/>
                <a:ea typeface="ＭＳ Ｐゴシック" charset="-128"/>
              </a:rPr>
              <a:t> </a:t>
            </a:r>
            <a:r>
              <a:rPr lang="es-ES" sz="3600" dirty="0" err="1">
                <a:latin typeface="+mj-lt"/>
                <a:ea typeface="ＭＳ Ｐゴシック" charset="-128"/>
              </a:rPr>
              <a:t>matrix</a:t>
            </a:r>
            <a:r>
              <a:rPr lang="es-ES" sz="3600" dirty="0">
                <a:latin typeface="+mj-lt"/>
                <a:ea typeface="ＭＳ Ｐゴシック" charset="-128"/>
              </a:rPr>
              <a:t> “</a:t>
            </a:r>
            <a:r>
              <a:rPr lang="es-ES" sz="3600" dirty="0" err="1">
                <a:latin typeface="+mj-lt"/>
                <a:ea typeface="ＭＳ Ｐゴシック" charset="-128"/>
              </a:rPr>
              <a:t>better</a:t>
            </a:r>
            <a:r>
              <a:rPr lang="es-ES" sz="3600" dirty="0">
                <a:latin typeface="+mj-lt"/>
                <a:ea typeface="ＭＳ Ｐゴシック" charset="-128"/>
              </a:rPr>
              <a:t>”</a:t>
            </a:r>
            <a:endParaRPr lang="es-ES" sz="3600" i="1" baseline="30000" dirty="0">
              <a:latin typeface="+mj-lt"/>
              <a:ea typeface="ＭＳ Ｐゴシック" charset="-128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/>
          </a:p>
        </p:txBody>
      </p:sp>
      <p:sp>
        <p:nvSpPr>
          <p:cNvPr id="675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algn="l"/>
            <a:fld id="{833F1412-B048-4021-9EC0-85F3D20E8687}" type="slidenum">
              <a:rPr lang="en-US" smtClean="0">
                <a:latin typeface="Times New Roman" pitchFamily="18" charset="0"/>
                <a:ea typeface="MS PGothic" pitchFamily="34" charset="-128"/>
              </a:rPr>
              <a:pPr algn="l"/>
              <a:t>36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67590" name="Picture 8" descr="181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643063"/>
            <a:ext cx="56229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072188" y="1571625"/>
            <a:ext cx="3071812" cy="4786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/>
              <a:t>Similarity of d2 and d3 in the original space: 0.</a:t>
            </a:r>
          </a:p>
          <a:p>
            <a:endParaRPr lang="de-DE"/>
          </a:p>
          <a:p>
            <a:r>
              <a:rPr lang="de-DE"/>
              <a:t>Similarity of</a:t>
            </a:r>
            <a:r>
              <a:rPr lang="en-US"/>
              <a:t> d2 und d3 in the reduced space:</a:t>
            </a:r>
          </a:p>
          <a:p>
            <a:r>
              <a:rPr lang="en-US"/>
              <a:t>0.52 * 0.28 + 0.36 * 0.16 + 0.72 * 0.36 + 0.12 * 0.20 + - 0.39 * - 0.08 </a:t>
            </a:r>
            <a:r>
              <a:rPr lang="en-US">
                <a:latin typeface="Calibri" pitchFamily="34" charset="0"/>
              </a:rPr>
              <a:t>≈ 0.52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err="1" smtClean="0"/>
              <a:t>Eigenvalues</a:t>
            </a:r>
            <a:r>
              <a:rPr lang="en-US" sz="3600" dirty="0" smtClean="0"/>
              <a:t> &amp; Eigenvectors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3300"/>
                </a:solidFill>
              </a:rPr>
              <a:t>Eigenvectors </a:t>
            </a:r>
            <a:r>
              <a:rPr lang="en-US" dirty="0" smtClean="0"/>
              <a:t>(for a square </a:t>
            </a:r>
            <a:r>
              <a:rPr lang="en-US" i="1" dirty="0" err="1" smtClean="0">
                <a:latin typeface="Times" charset="0"/>
              </a:rPr>
              <a:t>m</a:t>
            </a:r>
            <a:r>
              <a:rPr lang="en-US" i="1" dirty="0" err="1" smtClean="0">
                <a:latin typeface="Times" charset="0"/>
                <a:sym typeface="Symbol" pitchFamily="18" charset="2"/>
              </a:rPr>
              <a:t></a:t>
            </a:r>
            <a:r>
              <a:rPr lang="en-US" i="1" dirty="0" err="1" smtClean="0">
                <a:latin typeface="Times" charset="0"/>
              </a:rPr>
              <a:t>m</a:t>
            </a:r>
            <a:r>
              <a:rPr lang="en-US" dirty="0" smtClean="0"/>
              <a:t> matrix </a:t>
            </a:r>
            <a:r>
              <a:rPr lang="en-US" b="1" dirty="0" smtClean="0">
                <a:latin typeface="Times" charset="0"/>
              </a:rPr>
              <a:t>S</a:t>
            </a:r>
            <a:r>
              <a:rPr lang="en-US" dirty="0" smtClean="0"/>
              <a:t>)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6158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BA248F-F10D-449C-AAFA-F7F8CDB9A61B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4267200"/>
            <a:ext cx="8076448" cy="2591488"/>
            <a:chOff x="768" y="3079"/>
            <a:chExt cx="4603" cy="858"/>
          </a:xfrm>
        </p:grpSpPr>
        <p:sp>
          <p:nvSpPr>
            <p:cNvPr id="6163" name="Text Box 6"/>
            <p:cNvSpPr txBox="1">
              <a:spLocks noChangeArrowheads="1"/>
            </p:cNvSpPr>
            <p:nvPr/>
          </p:nvSpPr>
          <p:spPr bwMode="auto">
            <a:xfrm>
              <a:off x="811" y="3079"/>
              <a:ext cx="276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dirty="0" smtClean="0">
                  <a:latin typeface="Trebuchet MS" pitchFamily="34" charset="0"/>
                </a:rPr>
                <a:t>only </a:t>
              </a:r>
              <a:r>
                <a:rPr kumimoji="1" lang="en-US" dirty="0">
                  <a:latin typeface="Trebuchet MS" pitchFamily="34" charset="0"/>
                </a:rPr>
                <a:t>has a non-zero solution if</a:t>
              </a:r>
              <a:r>
                <a:rPr kumimoji="1" lang="en-US" sz="2000" dirty="0">
                  <a:latin typeface="Trebuchet MS" pitchFamily="34" charset="0"/>
                </a:rPr>
                <a:t> </a:t>
              </a:r>
            </a:p>
          </p:txBody>
        </p:sp>
        <p:pic>
          <p:nvPicPr>
            <p:cNvPr id="6164" name="Picture 7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4" y="3117"/>
              <a:ext cx="104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5" name="Text Box 8"/>
            <p:cNvSpPr txBox="1">
              <a:spLocks noChangeArrowheads="1"/>
            </p:cNvSpPr>
            <p:nvPr/>
          </p:nvSpPr>
          <p:spPr bwMode="auto">
            <a:xfrm>
              <a:off x="768" y="3369"/>
              <a:ext cx="4603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dirty="0">
                  <a:latin typeface="Trebuchet MS" pitchFamily="34" charset="0"/>
                </a:rPr>
                <a:t>this is a </a:t>
              </a:r>
              <a:r>
                <a:rPr kumimoji="1" lang="en-US" i="1" dirty="0">
                  <a:latin typeface="Times" charset="0"/>
                </a:rPr>
                <a:t>m</a:t>
              </a:r>
              <a:r>
                <a:rPr kumimoji="1" lang="en-US" dirty="0">
                  <a:latin typeface="Trebuchet MS" pitchFamily="34" charset="0"/>
                </a:rPr>
                <a:t>-</a:t>
              </a:r>
              <a:r>
                <a:rPr kumimoji="1" lang="en-US" dirty="0" err="1">
                  <a:latin typeface="Trebuchet MS" pitchFamily="34" charset="0"/>
                </a:rPr>
                <a:t>th</a:t>
              </a:r>
              <a:r>
                <a:rPr kumimoji="1" lang="en-US" dirty="0">
                  <a:latin typeface="Trebuchet MS" pitchFamily="34" charset="0"/>
                </a:rPr>
                <a:t> order equation in </a:t>
              </a:r>
              <a:r>
                <a:rPr kumimoji="1" lang="el-GR" dirty="0">
                  <a:latin typeface="Times" charset="0"/>
                </a:rPr>
                <a:t>λ</a:t>
              </a:r>
              <a:r>
                <a:rPr kumimoji="1" lang="en-US" dirty="0">
                  <a:latin typeface="Times" charset="0"/>
                </a:rPr>
                <a:t> </a:t>
              </a:r>
              <a:r>
                <a:rPr kumimoji="1" lang="en-US" dirty="0">
                  <a:latin typeface="Trebuchet MS" pitchFamily="34" charset="0"/>
                </a:rPr>
                <a:t>which can have </a:t>
              </a:r>
              <a:r>
                <a:rPr kumimoji="1" lang="en-US" b="1" dirty="0">
                  <a:solidFill>
                    <a:srgbClr val="FF3300"/>
                  </a:solidFill>
                  <a:latin typeface="Trebuchet MS" pitchFamily="34" charset="0"/>
                </a:rPr>
                <a:t>at most </a:t>
              </a:r>
              <a:r>
                <a:rPr kumimoji="1" lang="en-US" b="1" i="1" dirty="0">
                  <a:solidFill>
                    <a:srgbClr val="FF3300"/>
                  </a:solidFill>
                  <a:latin typeface="Times" charset="0"/>
                </a:rPr>
                <a:t>m</a:t>
              </a:r>
              <a:r>
                <a:rPr kumimoji="1" lang="en-US" b="1" dirty="0">
                  <a:solidFill>
                    <a:srgbClr val="FF3300"/>
                  </a:solidFill>
                  <a:latin typeface="Trebuchet MS" pitchFamily="34" charset="0"/>
                </a:rPr>
                <a:t> distinct solutions</a:t>
              </a:r>
              <a:r>
                <a:rPr kumimoji="1" lang="en-US" dirty="0">
                  <a:latin typeface="Trebuchet MS" pitchFamily="34" charset="0"/>
                </a:rPr>
                <a:t> </a:t>
              </a:r>
              <a:r>
                <a:rPr kumimoji="1" lang="en-US" sz="2000" dirty="0">
                  <a:latin typeface="Trebuchet MS" pitchFamily="34" charset="0"/>
                </a:rPr>
                <a:t>(roots of the characteristic polynomial) – </a:t>
              </a:r>
              <a:r>
                <a:rPr kumimoji="1" lang="en-US" sz="2000" u="sng" dirty="0">
                  <a:latin typeface="Trebuchet MS" pitchFamily="34" charset="0"/>
                </a:rPr>
                <a:t>can be complex even though </a:t>
              </a:r>
              <a:r>
                <a:rPr kumimoji="1" lang="en-US" sz="2000" b="1" u="sng" dirty="0">
                  <a:latin typeface="Trebuchet MS" pitchFamily="34" charset="0"/>
                </a:rPr>
                <a:t>S</a:t>
              </a:r>
              <a:r>
                <a:rPr kumimoji="1" lang="en-US" sz="2000" u="sng" dirty="0">
                  <a:latin typeface="Trebuchet MS" pitchFamily="34" charset="0"/>
                </a:rPr>
                <a:t> is real.</a:t>
              </a:r>
              <a:endParaRPr kumimoji="1" lang="el-GR" sz="2000" u="sng" dirty="0">
                <a:latin typeface="Trebuchet MS" pitchFamily="34" charset="0"/>
              </a:endParaRPr>
            </a:p>
          </p:txBody>
        </p:sp>
      </p:grpSp>
      <p:sp>
        <p:nvSpPr>
          <p:cNvPr id="6149" name="Rectangle 9"/>
          <p:cNvSpPr>
            <a:spLocks noChangeArrowheads="1"/>
          </p:cNvSpPr>
          <p:nvPr/>
        </p:nvSpPr>
        <p:spPr bwMode="auto">
          <a:xfrm>
            <a:off x="3505200" y="2363788"/>
            <a:ext cx="1752600" cy="644525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endParaRPr lang="en-US"/>
          </a:p>
        </p:txBody>
      </p:sp>
      <p:pic>
        <p:nvPicPr>
          <p:cNvPr id="615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3175" y="2524125"/>
            <a:ext cx="1214438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51" name="AutoShape 11"/>
          <p:cNvCxnSpPr>
            <a:cxnSpLocks noChangeShapeType="1"/>
          </p:cNvCxnSpPr>
          <p:nvPr/>
        </p:nvCxnSpPr>
        <p:spPr bwMode="auto">
          <a:xfrm flipV="1">
            <a:off x="3367088" y="2727325"/>
            <a:ext cx="747712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52" name="AutoShape 12"/>
          <p:cNvCxnSpPr>
            <a:cxnSpLocks noChangeShapeType="1"/>
            <a:stCxn id="6153" idx="0"/>
          </p:cNvCxnSpPr>
          <p:nvPr/>
        </p:nvCxnSpPr>
        <p:spPr bwMode="auto">
          <a:xfrm flipH="1" flipV="1">
            <a:off x="4759325" y="2822575"/>
            <a:ext cx="349250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53" name="Text Box 13"/>
          <p:cNvSpPr txBox="1">
            <a:spLocks noChangeArrowheads="1"/>
          </p:cNvSpPr>
          <p:nvPr/>
        </p:nvSpPr>
        <p:spPr bwMode="auto">
          <a:xfrm>
            <a:off x="4405313" y="3201988"/>
            <a:ext cx="1406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sz="2000">
                <a:latin typeface="Trebuchet MS" pitchFamily="34" charset="0"/>
              </a:rPr>
              <a:t>eigenvalue</a:t>
            </a:r>
          </a:p>
        </p:txBody>
      </p:sp>
      <p:pic>
        <p:nvPicPr>
          <p:cNvPr id="6154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3659188"/>
            <a:ext cx="83026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Text Box 15"/>
          <p:cNvSpPr txBox="1">
            <a:spLocks noChangeArrowheads="1"/>
          </p:cNvSpPr>
          <p:nvPr/>
        </p:nvSpPr>
        <p:spPr bwMode="auto">
          <a:xfrm>
            <a:off x="1905000" y="3201988"/>
            <a:ext cx="2320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sz="2000">
                <a:latin typeface="Trebuchet MS" pitchFamily="34" charset="0"/>
              </a:rPr>
              <a:t>(right) eigenvector</a:t>
            </a:r>
          </a:p>
        </p:txBody>
      </p:sp>
      <p:pic>
        <p:nvPicPr>
          <p:cNvPr id="6156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3643313"/>
            <a:ext cx="169227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57" name="Group 17"/>
          <p:cNvGrpSpPr>
            <a:grpSpLocks/>
          </p:cNvGrpSpPr>
          <p:nvPr/>
        </p:nvGrpSpPr>
        <p:grpSpPr bwMode="auto">
          <a:xfrm>
            <a:off x="6172200" y="2595563"/>
            <a:ext cx="2589213" cy="985837"/>
            <a:chOff x="4080" y="1296"/>
            <a:chExt cx="1631" cy="621"/>
          </a:xfrm>
        </p:grpSpPr>
        <p:pic>
          <p:nvPicPr>
            <p:cNvPr id="6159" name="Picture 18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28" y="1584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0" name="Rectangle 19"/>
            <p:cNvSpPr>
              <a:spLocks noChangeArrowheads="1"/>
            </p:cNvSpPr>
            <p:nvPr/>
          </p:nvSpPr>
          <p:spPr bwMode="auto">
            <a:xfrm>
              <a:off x="4128" y="1296"/>
              <a:ext cx="6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i="1">
                  <a:latin typeface="Trebuchet MS" pitchFamily="34" charset="0"/>
                </a:rPr>
                <a:t>Example</a:t>
              </a:r>
            </a:p>
          </p:txBody>
        </p:sp>
        <p:sp>
          <p:nvSpPr>
            <p:cNvPr id="6161" name="Rectangle 20"/>
            <p:cNvSpPr>
              <a:spLocks noChangeArrowheads="1"/>
            </p:cNvSpPr>
            <p:nvPr/>
          </p:nvSpPr>
          <p:spPr bwMode="auto">
            <a:xfrm>
              <a:off x="4080" y="1296"/>
              <a:ext cx="1631" cy="6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Matrix-vector multiplication</a:t>
            </a:r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/>
        </p:nvGraphicFramePr>
        <p:xfrm>
          <a:off x="787400" y="1993900"/>
          <a:ext cx="2033588" cy="1322388"/>
        </p:xfrm>
        <a:graphic>
          <a:graphicData uri="http://schemas.openxmlformats.org/presentationml/2006/ole">
            <p:oleObj spid="_x0000_s7171" name="Equation" r:id="rId3" imgW="1016000" imgH="660400" progId="Equation.3">
              <p:embed/>
            </p:oleObj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108325" y="2322513"/>
            <a:ext cx="474186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Sans" charset="0"/>
                <a:cs typeface="Arial" pitchFamily="34" charset="0"/>
              </a:rPr>
              <a:t>has eigenvalues 30, 20, 1 with</a:t>
            </a:r>
          </a:p>
          <a:p>
            <a:r>
              <a:rPr lang="en-US">
                <a:latin typeface="Lucida Sans" charset="0"/>
                <a:cs typeface="Arial" pitchFamily="34" charset="0"/>
              </a:rPr>
              <a:t>corresponding eigenvectors</a:t>
            </a:r>
          </a:p>
        </p:txBody>
      </p:sp>
      <p:graphicFrame>
        <p:nvGraphicFramePr>
          <p:cNvPr id="7173" name="Object 3"/>
          <p:cNvGraphicFramePr>
            <a:graphicFrameLocks noChangeAspect="1"/>
          </p:cNvGraphicFramePr>
          <p:nvPr/>
        </p:nvGraphicFramePr>
        <p:xfrm>
          <a:off x="3352800" y="3200400"/>
          <a:ext cx="1047750" cy="1430338"/>
        </p:xfrm>
        <a:graphic>
          <a:graphicData uri="http://schemas.openxmlformats.org/presentationml/2006/ole">
            <p:oleObj spid="_x0000_s7173" name="Equation" r:id="rId4" imgW="616173" imgH="616173" progId="Equation.3">
              <p:embed/>
            </p:oleObj>
          </a:graphicData>
        </a:graphic>
      </p:graphicFrame>
      <p:graphicFrame>
        <p:nvGraphicFramePr>
          <p:cNvPr id="7174" name="Object 4"/>
          <p:cNvGraphicFramePr>
            <a:graphicFrameLocks noChangeAspect="1"/>
          </p:cNvGraphicFramePr>
          <p:nvPr/>
        </p:nvGraphicFramePr>
        <p:xfrm>
          <a:off x="4843463" y="3206750"/>
          <a:ext cx="1100137" cy="1428750"/>
        </p:xfrm>
        <a:graphic>
          <a:graphicData uri="http://schemas.openxmlformats.org/presentationml/2006/ole">
            <p:oleObj spid="_x0000_s7174" name="Equation" r:id="rId5" imgW="628022" imgH="628022" progId="Equation.3">
              <p:embed/>
            </p:oleObj>
          </a:graphicData>
        </a:graphic>
      </p:graphicFrame>
      <p:graphicFrame>
        <p:nvGraphicFramePr>
          <p:cNvPr id="7175" name="Object 5"/>
          <p:cNvGraphicFramePr>
            <a:graphicFrameLocks noChangeAspect="1"/>
          </p:cNvGraphicFramePr>
          <p:nvPr/>
        </p:nvGraphicFramePr>
        <p:xfrm>
          <a:off x="6432550" y="3206750"/>
          <a:ext cx="1076325" cy="1428750"/>
        </p:xfrm>
        <a:graphic>
          <a:graphicData uri="http://schemas.openxmlformats.org/presentationml/2006/ole">
            <p:oleObj spid="_x0000_s7175" name="Equation" r:id="rId6" imgW="622041" imgH="622041" progId="Equation.3">
              <p:embed/>
            </p:oleObj>
          </a:graphicData>
        </a:graphic>
      </p:graphicFrame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252413" y="5903913"/>
            <a:ext cx="79009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Lucida Sans" charset="0"/>
                <a:cs typeface="Arial" pitchFamily="34" charset="0"/>
              </a:rPr>
              <a:t>Any vector (say </a:t>
            </a:r>
            <a:r>
              <a:rPr lang="en-US" i="1" dirty="0">
                <a:latin typeface="Lucida Sans" charset="0"/>
                <a:cs typeface="Arial" pitchFamily="34" charset="0"/>
              </a:rPr>
              <a:t>x</a:t>
            </a:r>
            <a:r>
              <a:rPr lang="en-US" dirty="0">
                <a:latin typeface="Lucida Sans" charset="0"/>
                <a:cs typeface="Arial" pitchFamily="34" charset="0"/>
              </a:rPr>
              <a:t>=    ) can be viewed as a combination of</a:t>
            </a:r>
          </a:p>
          <a:p>
            <a:r>
              <a:rPr lang="en-US" dirty="0">
                <a:latin typeface="Lucida Sans" charset="0"/>
                <a:cs typeface="Arial" pitchFamily="34" charset="0"/>
              </a:rPr>
              <a:t>the eigenvectors:               </a:t>
            </a:r>
            <a:r>
              <a:rPr lang="en-US" i="1" dirty="0">
                <a:latin typeface="Lucida Sans" charset="0"/>
                <a:cs typeface="Arial" pitchFamily="34" charset="0"/>
              </a:rPr>
              <a:t>x</a:t>
            </a:r>
            <a:r>
              <a:rPr lang="en-US" dirty="0">
                <a:latin typeface="Lucida Sans" charset="0"/>
                <a:cs typeface="Arial" pitchFamily="34" charset="0"/>
              </a:rPr>
              <a:t> = 2</a:t>
            </a:r>
            <a:r>
              <a:rPr lang="en-US" i="1" dirty="0">
                <a:latin typeface="Lucida Sans" charset="0"/>
                <a:cs typeface="Arial" pitchFamily="34" charset="0"/>
              </a:rPr>
              <a:t>v</a:t>
            </a:r>
            <a:r>
              <a:rPr lang="en-US" baseline="-25000" dirty="0">
                <a:latin typeface="Lucida Sans" charset="0"/>
                <a:cs typeface="Arial" pitchFamily="34" charset="0"/>
              </a:rPr>
              <a:t>1 </a:t>
            </a:r>
            <a:r>
              <a:rPr lang="en-US" dirty="0">
                <a:latin typeface="Lucida Sans" charset="0"/>
                <a:cs typeface="Arial" pitchFamily="34" charset="0"/>
              </a:rPr>
              <a:t>+ 4</a:t>
            </a:r>
            <a:r>
              <a:rPr lang="en-US" i="1" dirty="0">
                <a:latin typeface="Lucida Sans" charset="0"/>
                <a:cs typeface="Arial" pitchFamily="34" charset="0"/>
              </a:rPr>
              <a:t>v</a:t>
            </a:r>
            <a:r>
              <a:rPr lang="en-US" baseline="-25000" dirty="0">
                <a:latin typeface="Lucida Sans" charset="0"/>
                <a:cs typeface="Arial" pitchFamily="34" charset="0"/>
              </a:rPr>
              <a:t>2 </a:t>
            </a:r>
            <a:r>
              <a:rPr lang="en-US" dirty="0">
                <a:latin typeface="Lucida Sans" charset="0"/>
                <a:cs typeface="Arial" pitchFamily="34" charset="0"/>
              </a:rPr>
              <a:t>+ 6</a:t>
            </a:r>
            <a:r>
              <a:rPr lang="en-US" i="1" dirty="0">
                <a:latin typeface="Lucida Sans" charset="0"/>
                <a:cs typeface="Arial" pitchFamily="34" charset="0"/>
              </a:rPr>
              <a:t>v</a:t>
            </a:r>
            <a:r>
              <a:rPr lang="en-US" baseline="-25000" dirty="0">
                <a:latin typeface="Lucida Sans" charset="0"/>
                <a:cs typeface="Arial" pitchFamily="34" charset="0"/>
              </a:rPr>
              <a:t>3</a:t>
            </a:r>
            <a:endParaRPr lang="en-US" dirty="0">
              <a:latin typeface="Lucida Sans" charset="0"/>
              <a:cs typeface="Arial" pitchFamily="34" charset="0"/>
            </a:endParaRPr>
          </a:p>
        </p:txBody>
      </p:sp>
      <p:graphicFrame>
        <p:nvGraphicFramePr>
          <p:cNvPr id="7178" name="Object 6"/>
          <p:cNvGraphicFramePr>
            <a:graphicFrameLocks noChangeAspect="1"/>
          </p:cNvGraphicFramePr>
          <p:nvPr/>
        </p:nvGraphicFramePr>
        <p:xfrm>
          <a:off x="2895600" y="5867400"/>
          <a:ext cx="266700" cy="711200"/>
        </p:xfrm>
        <a:graphic>
          <a:graphicData uri="http://schemas.openxmlformats.org/presentationml/2006/ole">
            <p:oleObj spid="_x0000_s7178" name="Equation" r:id="rId7" imgW="488462" imgH="48846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 vector multiplication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Thus a matrix-vector multiplication such as </a:t>
            </a:r>
            <a:r>
              <a:rPr lang="en-US" i="1" smtClean="0"/>
              <a:t>Sx</a:t>
            </a:r>
            <a:r>
              <a:rPr lang="en-US" smtClean="0"/>
              <a:t>  (</a:t>
            </a:r>
            <a:r>
              <a:rPr lang="en-US" i="1" smtClean="0"/>
              <a:t>S</a:t>
            </a:r>
            <a:r>
              <a:rPr lang="en-US" smtClean="0"/>
              <a:t>, </a:t>
            </a:r>
            <a:r>
              <a:rPr lang="en-US" i="1" smtClean="0"/>
              <a:t>x</a:t>
            </a:r>
            <a:r>
              <a:rPr lang="en-US" smtClean="0"/>
              <a:t> as in the previous slide) can be rewritten in terms of the eigenvalues/vectors: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lvl="4" eaLnBrk="1" hangingPunct="1">
              <a:lnSpc>
                <a:spcPct val="90000"/>
              </a:lnSpc>
            </a:pPr>
            <a:endParaRPr lang="en-US" smtClean="0">
              <a:solidFill>
                <a:srgbClr val="A40508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A40508"/>
                </a:solidFill>
              </a:rPr>
              <a:t>Even though </a:t>
            </a:r>
            <a:r>
              <a:rPr lang="en-US" i="1" smtClean="0">
                <a:solidFill>
                  <a:srgbClr val="A40508"/>
                </a:solidFill>
              </a:rPr>
              <a:t>x</a:t>
            </a:r>
            <a:r>
              <a:rPr lang="en-US" smtClean="0">
                <a:solidFill>
                  <a:srgbClr val="A40508"/>
                </a:solidFill>
              </a:rPr>
              <a:t> is an arbitrary vector, the action of </a:t>
            </a:r>
            <a:r>
              <a:rPr lang="en-US" i="1" smtClean="0">
                <a:solidFill>
                  <a:srgbClr val="A40508"/>
                </a:solidFill>
              </a:rPr>
              <a:t>S</a:t>
            </a:r>
            <a:r>
              <a:rPr lang="en-US" smtClean="0">
                <a:solidFill>
                  <a:srgbClr val="A40508"/>
                </a:solidFill>
              </a:rPr>
              <a:t> on </a:t>
            </a:r>
            <a:r>
              <a:rPr lang="en-US" i="1" smtClean="0">
                <a:solidFill>
                  <a:srgbClr val="A40508"/>
                </a:solidFill>
              </a:rPr>
              <a:t>x</a:t>
            </a:r>
            <a:r>
              <a:rPr lang="en-US" smtClean="0">
                <a:solidFill>
                  <a:srgbClr val="A40508"/>
                </a:solidFill>
              </a:rPr>
              <a:t> is determined by the eigenvalues/vectors.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B9B843-C3DA-4D69-98ED-6D85D3B5FCC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6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1003300" y="3048000"/>
          <a:ext cx="7302500" cy="1593850"/>
        </p:xfrm>
        <a:graphic>
          <a:graphicData uri="http://schemas.openxmlformats.org/presentationml/2006/ole">
            <p:oleObj spid="_x0000_s8196" name="Equation" r:id="rId4" imgW="2908300" imgH="63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 vector multiplication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i="1" smtClean="0"/>
              <a:t>Observation</a:t>
            </a:r>
            <a:r>
              <a:rPr lang="en-US" smtClean="0"/>
              <a:t>: the effect of “small” eigenvalues is small. If we ignored the smallest eigenvalue (1), then instead of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we would get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These vectors are similar (in terms of cosine similarity), or close (in terms of Euclidean distance).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92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DF4144-B565-426D-A116-30CECC7AB616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7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1905000" y="2819400"/>
          <a:ext cx="733425" cy="1657350"/>
        </p:xfrm>
        <a:graphic>
          <a:graphicData uri="http://schemas.openxmlformats.org/presentationml/2006/ole">
            <p:oleObj spid="_x0000_s9220" name="Equation" r:id="rId3" imgW="292100" imgH="660400" progId="Equation.3">
              <p:embed/>
            </p:oleObj>
          </a:graphicData>
        </a:graphic>
      </p:graphicFrame>
      <p:graphicFrame>
        <p:nvGraphicFramePr>
          <p:cNvPr id="9221" name="Object 3"/>
          <p:cNvGraphicFramePr>
            <a:graphicFrameLocks noChangeAspect="1"/>
          </p:cNvGraphicFramePr>
          <p:nvPr/>
        </p:nvGraphicFramePr>
        <p:xfrm>
          <a:off x="6324600" y="2895600"/>
          <a:ext cx="733425" cy="1657350"/>
        </p:xfrm>
        <a:graphic>
          <a:graphicData uri="http://schemas.openxmlformats.org/presentationml/2006/ole">
            <p:oleObj spid="_x0000_s9221" name="Equation" r:id="rId4" imgW="292100" imgH="660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610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Eigenvalues &amp; Eigenvectors</a:t>
            </a:r>
          </a:p>
        </p:txBody>
      </p:sp>
      <p:sp>
        <p:nvSpPr>
          <p:cNvPr id="10247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A08094-6F45-4F9A-BC72-E85626F3A5D2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8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1552575"/>
            <a:ext cx="7280275" cy="1490663"/>
            <a:chOff x="480" y="978"/>
            <a:chExt cx="4586" cy="939"/>
          </a:xfrm>
        </p:grpSpPr>
        <p:graphicFrame>
          <p:nvGraphicFramePr>
            <p:cNvPr id="10257" name="Object 4"/>
            <p:cNvGraphicFramePr>
              <a:graphicFrameLocks noChangeAspect="1"/>
            </p:cNvGraphicFramePr>
            <p:nvPr/>
          </p:nvGraphicFramePr>
          <p:xfrm>
            <a:off x="960" y="1536"/>
            <a:ext cx="4106" cy="381"/>
          </p:xfrm>
          <a:graphic>
            <a:graphicData uri="http://schemas.openxmlformats.org/presentationml/2006/ole">
              <p:oleObj spid="_x0000_s10257" name="Equation" r:id="rId4" imgW="1424299" imgH="1424299" progId="Equation.3">
                <p:embed/>
              </p:oleObj>
            </a:graphicData>
          </a:graphic>
        </p:graphicFrame>
        <p:sp>
          <p:nvSpPr>
            <p:cNvPr id="10258" name="Text Box 5"/>
            <p:cNvSpPr txBox="1">
              <a:spLocks noChangeArrowheads="1"/>
            </p:cNvSpPr>
            <p:nvPr/>
          </p:nvSpPr>
          <p:spPr bwMode="auto">
            <a:xfrm>
              <a:off x="480" y="978"/>
              <a:ext cx="4581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600">
                  <a:cs typeface="Arial" pitchFamily="34" charset="0"/>
                </a:rPr>
                <a:t>For symmetric matrices, eigenvectors for </a:t>
              </a:r>
              <a:r>
                <a:rPr lang="en-US" sz="2600" i="1">
                  <a:cs typeface="Arial" pitchFamily="34" charset="0"/>
                </a:rPr>
                <a:t>distinct</a:t>
              </a:r>
            </a:p>
            <a:p>
              <a:r>
                <a:rPr lang="en-US" sz="2600">
                  <a:cs typeface="Arial" pitchFamily="34" charset="0"/>
                </a:rPr>
                <a:t>eigenvalues are </a:t>
              </a:r>
              <a:r>
                <a:rPr lang="en-US" sz="2600" b="1">
                  <a:solidFill>
                    <a:srgbClr val="FF3300"/>
                  </a:solidFill>
                  <a:cs typeface="Arial" pitchFamily="34" charset="0"/>
                </a:rPr>
                <a:t>orthogonal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65125" y="3136900"/>
            <a:ext cx="8081963" cy="1230313"/>
            <a:chOff x="230" y="1976"/>
            <a:chExt cx="5091" cy="775"/>
          </a:xfrm>
        </p:grpSpPr>
        <p:graphicFrame>
          <p:nvGraphicFramePr>
            <p:cNvPr id="10255" name="Object 3"/>
            <p:cNvGraphicFramePr>
              <a:graphicFrameLocks noChangeAspect="1"/>
            </p:cNvGraphicFramePr>
            <p:nvPr/>
          </p:nvGraphicFramePr>
          <p:xfrm>
            <a:off x="587" y="2352"/>
            <a:ext cx="4693" cy="399"/>
          </p:xfrm>
          <a:graphic>
            <a:graphicData uri="http://schemas.openxmlformats.org/presentationml/2006/ole">
              <p:oleObj spid="_x0000_s10255" name="Equation" r:id="rId5" imgW="1621277" imgH="1621277" progId="Equation.3">
                <p:embed/>
              </p:oleObj>
            </a:graphicData>
          </a:graphic>
        </p:graphicFrame>
        <p:sp>
          <p:nvSpPr>
            <p:cNvPr id="10256" name="Text Box 8"/>
            <p:cNvSpPr txBox="1">
              <a:spLocks noChangeArrowheads="1"/>
            </p:cNvSpPr>
            <p:nvPr/>
          </p:nvSpPr>
          <p:spPr bwMode="auto">
            <a:xfrm>
              <a:off x="230" y="1976"/>
              <a:ext cx="50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vl="1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None/>
              </a:pPr>
              <a:r>
                <a:rPr lang="en-US" sz="2600">
                  <a:cs typeface="Arial" pitchFamily="34" charset="0"/>
                </a:rPr>
                <a:t>All eigenvalues of a real symmetric matrix are </a:t>
              </a:r>
              <a:r>
                <a:rPr lang="en-US" sz="2600" b="1">
                  <a:solidFill>
                    <a:srgbClr val="FF3300"/>
                  </a:solidFill>
                  <a:cs typeface="Arial" pitchFamily="34" charset="0"/>
                </a:rPr>
                <a:t>real</a:t>
              </a:r>
              <a:r>
                <a:rPr lang="en-US" sz="2600"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762000" y="4191000"/>
            <a:ext cx="7696200" cy="2033588"/>
            <a:chOff x="227" y="2784"/>
            <a:chExt cx="4848" cy="1281"/>
          </a:xfrm>
        </p:grpSpPr>
        <p:grpSp>
          <p:nvGrpSpPr>
            <p:cNvPr id="10249" name="Group 10"/>
            <p:cNvGrpSpPr>
              <a:grpSpLocks/>
            </p:cNvGrpSpPr>
            <p:nvPr/>
          </p:nvGrpSpPr>
          <p:grpSpPr bwMode="auto">
            <a:xfrm>
              <a:off x="823" y="2784"/>
              <a:ext cx="3244" cy="960"/>
              <a:chOff x="1104" y="2592"/>
              <a:chExt cx="3244" cy="960"/>
            </a:xfrm>
          </p:grpSpPr>
          <p:sp>
            <p:nvSpPr>
              <p:cNvPr id="10252" name="Oval 11"/>
              <p:cNvSpPr>
                <a:spLocks noChangeArrowheads="1"/>
              </p:cNvSpPr>
              <p:nvPr/>
            </p:nvSpPr>
            <p:spPr bwMode="auto">
              <a:xfrm>
                <a:off x="2380" y="2592"/>
                <a:ext cx="1968" cy="432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50000"/>
                  </a:lnSpc>
                  <a:spcBef>
                    <a:spcPct val="20000"/>
                  </a:spcBef>
                  <a:buClr>
                    <a:schemeClr val="tx1"/>
                  </a:buClr>
                  <a:buSzPct val="55000"/>
                  <a:buFont typeface="Wingdings" pitchFamily="2" charset="2"/>
                  <a:buChar char="n"/>
                </a:pPr>
                <a:endParaRPr lang="en-US"/>
              </a:p>
            </p:txBody>
          </p:sp>
          <p:sp>
            <p:nvSpPr>
              <p:cNvPr id="10253" name="AutoShape 12"/>
              <p:cNvSpPr>
                <a:spLocks/>
              </p:cNvSpPr>
              <p:nvPr/>
            </p:nvSpPr>
            <p:spPr bwMode="auto">
              <a:xfrm rot="5400000">
                <a:off x="1992" y="2520"/>
                <a:ext cx="144" cy="1920"/>
              </a:xfrm>
              <a:prstGeom prst="leftBrace">
                <a:avLst>
                  <a:gd name="adj1" fmla="val 11111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50000"/>
                  </a:lnSpc>
                  <a:spcBef>
                    <a:spcPct val="20000"/>
                  </a:spcBef>
                  <a:buClr>
                    <a:schemeClr val="tx1"/>
                  </a:buClr>
                  <a:buSzPct val="55000"/>
                  <a:buFont typeface="Wingdings" pitchFamily="2" charset="2"/>
                  <a:buChar char="n"/>
                </a:pPr>
                <a:endParaRPr lang="en-US"/>
              </a:p>
            </p:txBody>
          </p:sp>
          <p:cxnSp>
            <p:nvCxnSpPr>
              <p:cNvPr id="10254" name="AutoShape 13"/>
              <p:cNvCxnSpPr>
                <a:cxnSpLocks noChangeShapeType="1"/>
                <a:stCxn id="10252" idx="3"/>
                <a:endCxn id="10253" idx="1"/>
              </p:cNvCxnSpPr>
              <p:nvPr/>
            </p:nvCxnSpPr>
            <p:spPr bwMode="auto">
              <a:xfrm rot="5400000">
                <a:off x="2142" y="2882"/>
                <a:ext cx="447" cy="604"/>
              </a:xfrm>
              <a:prstGeom prst="straightConnector1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</p:cxnSp>
        </p:grpSp>
        <p:graphicFrame>
          <p:nvGraphicFramePr>
            <p:cNvPr id="10250" name="Object 2"/>
            <p:cNvGraphicFramePr>
              <a:graphicFrameLocks noChangeAspect="1"/>
            </p:cNvGraphicFramePr>
            <p:nvPr/>
          </p:nvGraphicFramePr>
          <p:xfrm>
            <a:off x="768" y="3703"/>
            <a:ext cx="4307" cy="362"/>
          </p:xfrm>
          <a:graphic>
            <a:graphicData uri="http://schemas.openxmlformats.org/presentationml/2006/ole">
              <p:oleObj spid="_x0000_s10250" name="Equation" r:id="rId6" imgW="1474839" imgH="1474839" progId="Equation.3">
                <p:embed/>
              </p:oleObj>
            </a:graphicData>
          </a:graphic>
        </p:graphicFrame>
        <p:sp>
          <p:nvSpPr>
            <p:cNvPr id="10251" name="Text Box 15"/>
            <p:cNvSpPr txBox="1">
              <a:spLocks noChangeArrowheads="1"/>
            </p:cNvSpPr>
            <p:nvPr/>
          </p:nvSpPr>
          <p:spPr bwMode="auto">
            <a:xfrm>
              <a:off x="227" y="2880"/>
              <a:ext cx="4593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None/>
              </a:pPr>
              <a:r>
                <a:rPr lang="en-US" sz="2600">
                  <a:cs typeface="Arial" pitchFamily="34" charset="0"/>
                </a:rPr>
                <a:t>All eigenvalues of a positive semi-definite matrix</a:t>
              </a:r>
            </a:p>
            <a:p>
              <a: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None/>
              </a:pPr>
              <a:r>
                <a:rPr lang="en-US" sz="2600">
                  <a:cs typeface="Arial" pitchFamily="34" charset="0"/>
                </a:rPr>
                <a:t>are </a:t>
              </a:r>
              <a:r>
                <a:rPr lang="en-US" sz="2600" b="1">
                  <a:solidFill>
                    <a:srgbClr val="FF3300"/>
                  </a:solidFill>
                  <a:cs typeface="Arial" pitchFamily="34" charset="0"/>
                </a:rPr>
                <a:t>non-negative</a:t>
              </a:r>
              <a:endParaRPr lang="en-US">
                <a:latin typeface="Lucida Sans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106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Let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</a:t>
            </a:r>
            <a:r>
              <a:rPr lang="en-US" dirty="0" err="1" smtClean="0"/>
              <a:t>eigenvalues</a:t>
            </a:r>
            <a:r>
              <a:rPr lang="en-US" dirty="0" smtClean="0"/>
              <a:t> are 1 and 3 (nonnegative, real). </a:t>
            </a:r>
          </a:p>
          <a:p>
            <a:pPr eaLnBrk="1" hangingPunct="1"/>
            <a:r>
              <a:rPr lang="en-US" dirty="0" smtClean="0"/>
              <a:t>The eigenvectors are orthogonal (and real):</a:t>
            </a:r>
          </a:p>
        </p:txBody>
      </p:sp>
      <p:graphicFrame>
        <p:nvGraphicFramePr>
          <p:cNvPr id="11268" name="Object 2"/>
          <p:cNvGraphicFramePr>
            <a:graphicFrameLocks noChangeAspect="1"/>
          </p:cNvGraphicFramePr>
          <p:nvPr/>
        </p:nvGraphicFramePr>
        <p:xfrm>
          <a:off x="2057400" y="1600200"/>
          <a:ext cx="1809750" cy="1143000"/>
        </p:xfrm>
        <a:graphic>
          <a:graphicData uri="http://schemas.openxmlformats.org/presentationml/2006/ole">
            <p:oleObj spid="_x0000_s11268" name="Equation" r:id="rId4" imgW="590698" imgH="590698" progId="Equation.3">
              <p:embed/>
            </p:oleObj>
          </a:graphicData>
        </a:graphic>
      </p:graphicFrame>
      <p:graphicFrame>
        <p:nvGraphicFramePr>
          <p:cNvPr id="11269" name="Object 3"/>
          <p:cNvGraphicFramePr>
            <a:graphicFrameLocks noChangeAspect="1"/>
          </p:cNvGraphicFramePr>
          <p:nvPr/>
        </p:nvGraphicFramePr>
        <p:xfrm>
          <a:off x="2209800" y="3200400"/>
          <a:ext cx="6453188" cy="1144588"/>
        </p:xfrm>
        <a:graphic>
          <a:graphicData uri="http://schemas.openxmlformats.org/presentationml/2006/ole">
            <p:oleObj spid="_x0000_s11269" name="Equation" r:id="rId5" imgW="1518937" imgH="1518937" progId="Equation.3">
              <p:embed/>
            </p:oleObj>
          </a:graphicData>
        </a:graphic>
      </p:graphicFrame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2590800" y="5700712"/>
          <a:ext cx="868362" cy="1157288"/>
        </p:xfrm>
        <a:graphic>
          <a:graphicData uri="http://schemas.openxmlformats.org/presentationml/2006/ole">
            <p:oleObj spid="_x0000_s11270" name="Equation" r:id="rId6" imgW="400000" imgH="400000" progId="Equation.3">
              <p:embed/>
            </p:oleObj>
          </a:graphicData>
        </a:graphic>
      </p:graphicFrame>
      <p:graphicFrame>
        <p:nvGraphicFramePr>
          <p:cNvPr id="11271" name="Object 5"/>
          <p:cNvGraphicFramePr>
            <a:graphicFrameLocks noChangeAspect="1"/>
          </p:cNvGraphicFramePr>
          <p:nvPr/>
        </p:nvGraphicFramePr>
        <p:xfrm>
          <a:off x="3810000" y="5638800"/>
          <a:ext cx="611188" cy="1157288"/>
        </p:xfrm>
        <a:graphic>
          <a:graphicData uri="http://schemas.openxmlformats.org/presentationml/2006/ole">
            <p:oleObj spid="_x0000_s11271" name="Equation" r:id="rId7" imgW="349274" imgH="349274" progId="Equation.3">
              <p:embed/>
            </p:oleObj>
          </a:graphicData>
        </a:graphic>
      </p:graphicFrame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784725" y="1789113"/>
            <a:ext cx="26400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A40508"/>
                </a:solidFill>
                <a:latin typeface="Lucida Sans" charset="0"/>
                <a:cs typeface="Arial" pitchFamily="34" charset="0"/>
              </a:rPr>
              <a:t>Real, symmetric.</a:t>
            </a: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>
            <a:off x="39624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{\bf v} = \lambda {\bf v}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38"/>
  <p:tag name="PICTUREFILESIZE" val="275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&#10;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6"/>
  <p:tag name="PICTUREFILESIZE" val="14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 \in \RR^{m \times m}&#10;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47"/>
  <p:tag name="PICTUREFILESIZE" val="36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\text{sim}_{\text{\tiny true}}(d,q)  {\color{red}&lt;} \cos(\angle(\vec d, \vec q))&#10;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109"/>
  <p:tag name="PICTUREFILESIZE" val="827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\text{sim}_{\text{\tiny true}}(d,q)  {\color{red}&gt;} \cos(\angle(\vec d, \vec q))&#10;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109"/>
  <p:tag name="PICTUREFILESIZE" val="82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\lambda \in  \RR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26"/>
  <p:tag name="PICTUREFILESIZE" val="23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v} \in  \RR^m \neq {\bf 0}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53"/>
  <p:tag name="PICTUREFILESIZE" val="39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\begin{pmatrix}&#10;6 &amp; -2\\&#10;4 &amp; 0  &#10;\end{pmatrix}&#10;\begin{pmatrix} 1 \\ 2 \end{pmatrix}&#10;=&#10;\begin{pmatrix} 2 \\ 4 \end{pmatrix}&#10;=&#10;2 \begin{pmatrix} 1 \\ 2 \end{pmatrix}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133"/>
  <p:tag name="PICTUREFILESIZE" val="139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|{\bf S} - \lambda {\bf I}|= 0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52"/>
  <p:tag name="PICTUREFILESIZE" val="33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 = {\bf U} {\mathbf \Lambda} {\bf U}^{-1}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55"/>
  <p:tag name="PICTUREFILESIZE" val="34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 \in \RR^{m \times m}&#10;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47"/>
  <p:tag name="PICTUREFILESIZE" val="366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mathbf \Lambda} &#10;= \text{diag($\lambda_1,\dots,\lambda_m$)}, \;\;&#10;\lambda_i \geq \lambda_{i+1}&#10;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144"/>
  <p:tag name="PICTUREFILESIZE" val="836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mathbf \Lambda} 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9"/>
  <p:tag name="PICTUREFILESIZE" val="139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17586</TotalTime>
  <Words>2368</Words>
  <Application>Microsoft Office PowerPoint</Application>
  <PresentationFormat>On-screen Show (4:3)</PresentationFormat>
  <Paragraphs>335</Paragraphs>
  <Slides>36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Equation</vt:lpstr>
      <vt:lpstr>Latent Semantic Indexing </vt:lpstr>
      <vt:lpstr>    Latent Semantic Indexing</vt:lpstr>
      <vt:lpstr>Linear Algebra Background</vt:lpstr>
      <vt:lpstr>Eigenvalues &amp; Eigenvectors</vt:lpstr>
      <vt:lpstr>Matrix-vector multiplication</vt:lpstr>
      <vt:lpstr>Matrix vector multiplication</vt:lpstr>
      <vt:lpstr>Matrix vector multiplication</vt:lpstr>
      <vt:lpstr>Eigenvalues &amp; Eigenvectors</vt:lpstr>
      <vt:lpstr>Example</vt:lpstr>
      <vt:lpstr>Eigen/diagonal Decomposition</vt:lpstr>
      <vt:lpstr>Symmetric Eigen Decomposition</vt:lpstr>
      <vt:lpstr>Singular Value Decomposition</vt:lpstr>
      <vt:lpstr>Low-rank Approximation</vt:lpstr>
      <vt:lpstr>Reduced SVD</vt:lpstr>
      <vt:lpstr>SVD Low-rank approximation</vt:lpstr>
      <vt:lpstr>Latent Semantic Indexing via the SVD</vt:lpstr>
      <vt:lpstr>What it is</vt:lpstr>
      <vt:lpstr>Vector Space Model: Pros</vt:lpstr>
      <vt:lpstr>Problems with Lexical Semantics</vt:lpstr>
      <vt:lpstr>Problems with Lexical Semantics</vt:lpstr>
      <vt:lpstr>Polysemy and Context</vt:lpstr>
      <vt:lpstr>Latent Semantic Indexing (LSI)</vt:lpstr>
      <vt:lpstr>Goals of LSI</vt:lpstr>
      <vt:lpstr>Performing the maps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lnmiit</cp:lastModifiedBy>
  <cp:revision>498</cp:revision>
  <cp:lastPrinted>2002-12-26T23:25:13Z</cp:lastPrinted>
  <dcterms:created xsi:type="dcterms:W3CDTF">2008-12-03T15:30:45Z</dcterms:created>
  <dcterms:modified xsi:type="dcterms:W3CDTF">2015-10-15T11:04:30Z</dcterms:modified>
</cp:coreProperties>
</file>