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1572-680D-4332-A723-E3EF59573398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ADDC-2CBC-4DA7-9590-689570069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1572-680D-4332-A723-E3EF59573398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ADDC-2CBC-4DA7-9590-689570069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1572-680D-4332-A723-E3EF59573398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ADDC-2CBC-4DA7-9590-689570069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1572-680D-4332-A723-E3EF59573398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ADDC-2CBC-4DA7-9590-689570069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1572-680D-4332-A723-E3EF59573398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ADDC-2CBC-4DA7-9590-689570069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1572-680D-4332-A723-E3EF59573398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ADDC-2CBC-4DA7-9590-689570069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1572-680D-4332-A723-E3EF59573398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ADDC-2CBC-4DA7-9590-689570069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1572-680D-4332-A723-E3EF59573398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ADDC-2CBC-4DA7-9590-689570069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1572-680D-4332-A723-E3EF59573398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ADDC-2CBC-4DA7-9590-689570069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1572-680D-4332-A723-E3EF59573398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ADDC-2CBC-4DA7-9590-689570069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1572-680D-4332-A723-E3EF59573398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ADDC-2CBC-4DA7-9590-689570069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91572-680D-4332-A723-E3EF59573398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0ADDC-2CBC-4DA7-9590-689570069D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Problem </a:t>
            </a:r>
            <a:r>
              <a:rPr lang="en-US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Text </a:t>
            </a:r>
            <a:r>
              <a:rPr lang="en-US" dirty="0" err="1" smtClean="0"/>
              <a:t>summerization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Text Summarization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800" smtClean="0"/>
              <a:t>Text summarization or automatic text summarization is the process in which a computer creates a shorter version of the original text (or a collection of texts) and at the same time preserves the relevancy of the information present in the original text. </a:t>
            </a:r>
          </a:p>
          <a:p>
            <a:pPr eaLnBrk="1" hangingPunct="1"/>
            <a:r>
              <a:rPr lang="en-US" sz="2800" i="1" smtClean="0"/>
              <a:t>Application of Text Summarization</a:t>
            </a:r>
            <a:endParaRPr lang="en-US" sz="2800" smtClean="0"/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smtClean="0"/>
              <a:t>     Automatic grading of essay type answer scripts.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smtClean="0"/>
              <a:t>     Text display on hand-held devices, such as PDA. </a:t>
            </a:r>
          </a:p>
          <a:p>
            <a:pPr algn="just"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b="1" smtClean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/>
              <a:t>the text summarization process consists of the following steps: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Find the unique terms in the given document 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Decompose the document into individual sentences.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Represent each sentence as bag-of-terms.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Compute the Pearson Correlation similarity measure between each pair of sentences.  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Find the relevance score for each sentence.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Arrange the sentences in descending order of their relevance score.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Extract the sentences starting from the highest relevance score till the compression ratio is obtained.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b="1" smtClean="0"/>
              <a:t>Proposed Method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Let a document </a:t>
            </a:r>
            <a:r>
              <a:rPr lang="en-US" sz="2400" i="1" smtClean="0"/>
              <a:t>D contains</a:t>
            </a:r>
            <a:r>
              <a:rPr lang="en-US" sz="2400" smtClean="0"/>
              <a:t> sentences </a:t>
            </a:r>
            <a:r>
              <a:rPr lang="en-US" sz="2400" i="1" smtClean="0"/>
              <a:t>D </a:t>
            </a:r>
            <a:r>
              <a:rPr lang="en-US" sz="2400" smtClean="0"/>
              <a:t>= (</a:t>
            </a:r>
            <a:r>
              <a:rPr lang="en-US" sz="2400" i="1" smtClean="0"/>
              <a:t>S</a:t>
            </a:r>
            <a:r>
              <a:rPr lang="en-US" sz="2400" i="1" baseline="-25000" smtClean="0"/>
              <a:t>1</a:t>
            </a:r>
            <a:r>
              <a:rPr lang="en-US" sz="2400" smtClean="0"/>
              <a:t>, S</a:t>
            </a:r>
            <a:r>
              <a:rPr lang="en-US" sz="2400" baseline="-25000" smtClean="0"/>
              <a:t>2</a:t>
            </a:r>
            <a:r>
              <a:rPr lang="en-US" sz="2400" smtClean="0"/>
              <a:t>,…,</a:t>
            </a:r>
            <a:r>
              <a:rPr lang="en-US" sz="2400" i="1" smtClean="0"/>
              <a:t> S</a:t>
            </a:r>
            <a:r>
              <a:rPr lang="en-US" sz="2400" i="1" baseline="-25000" smtClean="0"/>
              <a:t>n</a:t>
            </a:r>
            <a:r>
              <a:rPr lang="en-US" sz="2400" smtClean="0"/>
              <a:t>). </a:t>
            </a:r>
          </a:p>
          <a:p>
            <a:pPr eaLnBrk="1" hangingPunct="1"/>
            <a:r>
              <a:rPr lang="en-US" sz="2400" smtClean="0"/>
              <a:t>Let  document D contains </a:t>
            </a:r>
            <a:r>
              <a:rPr lang="en-US" sz="2400" i="1" smtClean="0"/>
              <a:t>T </a:t>
            </a:r>
            <a:r>
              <a:rPr lang="en-US" sz="2400" smtClean="0"/>
              <a:t>= (</a:t>
            </a:r>
            <a:r>
              <a:rPr lang="en-US" sz="2400" i="1" smtClean="0"/>
              <a:t>t</a:t>
            </a:r>
            <a:r>
              <a:rPr lang="en-US" sz="2400" i="1" baseline="-25000" smtClean="0"/>
              <a:t>1</a:t>
            </a:r>
            <a:r>
              <a:rPr lang="en-US" sz="2400" i="1" smtClean="0"/>
              <a:t>, t</a:t>
            </a:r>
            <a:r>
              <a:rPr lang="en-US" sz="2400" i="1" baseline="-25000" smtClean="0"/>
              <a:t>2</a:t>
            </a:r>
            <a:r>
              <a:rPr lang="en-US" sz="2400" smtClean="0"/>
              <a:t>, ... , </a:t>
            </a:r>
            <a:r>
              <a:rPr lang="en-US" sz="2400" i="1" smtClean="0"/>
              <a:t>t</a:t>
            </a:r>
            <a:r>
              <a:rPr lang="en-US" sz="2400" i="1" baseline="-25000" smtClean="0"/>
              <a:t>m</a:t>
            </a:r>
            <a:r>
              <a:rPr lang="en-US" sz="2400" smtClean="0"/>
              <a:t>) unique terms.</a:t>
            </a:r>
            <a:r>
              <a:rPr lang="en-US" sz="2400" i="1" smtClean="0"/>
              <a:t> </a:t>
            </a:r>
          </a:p>
          <a:p>
            <a:pPr eaLnBrk="1" hangingPunct="1"/>
            <a:r>
              <a:rPr lang="en-US" sz="2400" smtClean="0"/>
              <a:t>Let F</a:t>
            </a:r>
            <a:r>
              <a:rPr lang="en-US" sz="2400" baseline="-25000" smtClean="0"/>
              <a:t>ij</a:t>
            </a:r>
            <a:r>
              <a:rPr lang="en-US" sz="2400" smtClean="0"/>
              <a:t> = (</a:t>
            </a:r>
            <a:r>
              <a:rPr lang="en-US" sz="2400" i="1" smtClean="0"/>
              <a:t>f</a:t>
            </a:r>
            <a:r>
              <a:rPr lang="en-US" sz="2400" i="1" baseline="-25000" smtClean="0"/>
              <a:t>i1</a:t>
            </a:r>
            <a:r>
              <a:rPr lang="en-US" sz="2400" smtClean="0"/>
              <a:t>,</a:t>
            </a:r>
            <a:r>
              <a:rPr lang="en-US" sz="2400" i="1" smtClean="0"/>
              <a:t>f</a:t>
            </a:r>
            <a:r>
              <a:rPr lang="en-US" sz="2400" i="1" baseline="-25000" smtClean="0"/>
              <a:t>i2</a:t>
            </a:r>
            <a:r>
              <a:rPr lang="en-US" sz="2400" smtClean="0"/>
              <a:t>,…</a:t>
            </a:r>
            <a:r>
              <a:rPr lang="en-US" sz="2400" i="1" smtClean="0"/>
              <a:t>f</a:t>
            </a:r>
            <a:r>
              <a:rPr lang="en-US" sz="2400" i="1" baseline="-25000" smtClean="0"/>
              <a:t>im</a:t>
            </a:r>
            <a:r>
              <a:rPr lang="en-US" sz="2400" smtClean="0"/>
              <a:t>), where </a:t>
            </a:r>
            <a:r>
              <a:rPr lang="en-US" sz="2400" i="1" smtClean="0"/>
              <a:t>f</a:t>
            </a:r>
            <a:r>
              <a:rPr lang="en-US" sz="2400" i="1" baseline="-25000" smtClean="0"/>
              <a:t>ij</a:t>
            </a:r>
            <a:r>
              <a:rPr lang="en-US" sz="2400" i="1" smtClean="0"/>
              <a:t> </a:t>
            </a:r>
            <a:r>
              <a:rPr lang="en-US" sz="2400" smtClean="0"/>
              <a:t>is the number of occurrences of term </a:t>
            </a:r>
            <a:r>
              <a:rPr lang="en-US" sz="2400" i="1" smtClean="0"/>
              <a:t>t</a:t>
            </a:r>
            <a:r>
              <a:rPr lang="en-US" sz="2400" i="1" baseline="-25000" smtClean="0"/>
              <a:t>j</a:t>
            </a:r>
            <a:r>
              <a:rPr lang="en-US" sz="2400" smtClean="0"/>
              <a:t> in Sentence </a:t>
            </a:r>
            <a:r>
              <a:rPr lang="en-US" sz="2400" i="1" smtClean="0"/>
              <a:t>S</a:t>
            </a:r>
            <a:r>
              <a:rPr lang="en-US" sz="2400" i="1" baseline="-25000" smtClean="0"/>
              <a:t>i</a:t>
            </a:r>
            <a:r>
              <a:rPr lang="en-US" sz="2400" smtClean="0"/>
              <a:t>.</a:t>
            </a:r>
          </a:p>
          <a:p>
            <a:pPr eaLnBrk="1" hangingPunct="1"/>
            <a:r>
              <a:rPr lang="en-US" sz="2400" smtClean="0"/>
              <a:t>The similarity between sentences </a:t>
            </a:r>
            <a:r>
              <a:rPr lang="en-US" sz="2400" i="1" smtClean="0"/>
              <a:t>S</a:t>
            </a:r>
            <a:r>
              <a:rPr lang="en-US" sz="2400" i="1" baseline="-25000" smtClean="0"/>
              <a:t>i</a:t>
            </a:r>
            <a:r>
              <a:rPr lang="en-US" sz="2400" i="1" smtClean="0"/>
              <a:t> </a:t>
            </a:r>
            <a:r>
              <a:rPr lang="en-US" sz="2400" smtClean="0"/>
              <a:t>and </a:t>
            </a:r>
            <a:r>
              <a:rPr lang="en-US" sz="2400" i="1" smtClean="0"/>
              <a:t>S</a:t>
            </a:r>
            <a:r>
              <a:rPr lang="en-US" sz="2400" i="1" baseline="-25000" smtClean="0"/>
              <a:t>l</a:t>
            </a:r>
            <a:r>
              <a:rPr lang="en-US" sz="2400" i="1" smtClean="0"/>
              <a:t> </a:t>
            </a:r>
            <a:r>
              <a:rPr lang="en-US" sz="2400" smtClean="0"/>
              <a:t> can be calculated by     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     The relevance score can be generated by </a:t>
            </a:r>
          </a:p>
          <a:p>
            <a:pPr eaLnBrk="1" hangingPunct="1">
              <a:buFont typeface="Arial" charset="0"/>
              <a:buNone/>
            </a:pPr>
            <a:r>
              <a:rPr lang="en-US" sz="2400" smtClean="0"/>
              <a:t>  </a:t>
            </a:r>
          </a:p>
          <a:p>
            <a:pPr eaLnBrk="1" hangingPunct="1">
              <a:buFont typeface="Arial" charset="0"/>
              <a:buNone/>
            </a:pPr>
            <a:endParaRPr lang="en-US" sz="2400" smtClean="0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40966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3810000"/>
            <a:ext cx="46005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5334000"/>
            <a:ext cx="4114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/>
              <a:t>Experiment Analysis</a:t>
            </a:r>
            <a:endParaRPr 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our experiment, as a sample document, we take an answer script of Economics Subject of Sambalpur University.</a:t>
            </a:r>
          </a:p>
          <a:p>
            <a:pPr eaLnBrk="1" hangingPunct="1"/>
            <a:r>
              <a:rPr lang="en-US" smtClean="0"/>
              <a:t>The sample document contains 18 sentences with 59 unique terms.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For comparative analysis we have also used </a:t>
            </a:r>
            <a:r>
              <a:rPr lang="en-US" i="1" smtClean="0"/>
              <a:t>cosine similarity based summary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b="1" smtClean="0"/>
              <a:t>Summary Generated Using Pearson correlation Coefficient (PCC)</a:t>
            </a:r>
          </a:p>
        </p:txBody>
      </p:sp>
      <p:pic>
        <p:nvPicPr>
          <p:cNvPr id="430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 contrast="40000"/>
          </a:blip>
          <a:srcRect t="7938"/>
          <a:stretch>
            <a:fillRect/>
          </a:stretch>
        </p:blipFill>
        <p:spPr>
          <a:xfrm>
            <a:off x="304800" y="1905000"/>
            <a:ext cx="8504238" cy="4419600"/>
          </a:xfrm>
        </p:spPr>
      </p:pic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sz="3600" b="1" smtClean="0"/>
              <a:t>Summary Generated Using Cosine Measure</a:t>
            </a:r>
            <a:endParaRPr lang="en-US" sz="3600" smtClean="0"/>
          </a:p>
        </p:txBody>
      </p:sp>
      <p:pic>
        <p:nvPicPr>
          <p:cNvPr id="440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40000"/>
          </a:blip>
          <a:srcRect t="6854"/>
          <a:stretch>
            <a:fillRect/>
          </a:stretch>
        </p:blipFill>
        <p:spPr>
          <a:xfrm>
            <a:off x="385763" y="1752600"/>
            <a:ext cx="8255000" cy="4859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276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Problem 2 Text summerization</vt:lpstr>
      <vt:lpstr> Text Summarization </vt:lpstr>
      <vt:lpstr>Proposed Method</vt:lpstr>
      <vt:lpstr>Proposed Method</vt:lpstr>
      <vt:lpstr>Experiment Analysis</vt:lpstr>
      <vt:lpstr>Summary Generated Using Pearson correlation Coefficient (PCC)</vt:lpstr>
      <vt:lpstr>Summary Generated Using Cosine Measure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lnmiit</dc:creator>
  <cp:lastModifiedBy>lnmiit</cp:lastModifiedBy>
  <cp:revision>3</cp:revision>
  <dcterms:created xsi:type="dcterms:W3CDTF">2018-08-09T16:40:17Z</dcterms:created>
  <dcterms:modified xsi:type="dcterms:W3CDTF">2018-08-24T05:00:34Z</dcterms:modified>
</cp:coreProperties>
</file>