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9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0867-142A-4F4F-AAB9-D925D6511DB1}" type="datetimeFigureOut">
              <a:rPr lang="en-US" smtClean="0"/>
              <a:t>25/10/18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BB1F-79E8-2340-B260-2D98DE8A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0867-142A-4F4F-AAB9-D925D6511DB1}" type="datetimeFigureOut">
              <a:rPr lang="en-US" smtClean="0"/>
              <a:t>25/10/18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BB1F-79E8-2340-B260-2D98DE8A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6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0867-142A-4F4F-AAB9-D925D6511DB1}" type="datetimeFigureOut">
              <a:rPr lang="en-US" smtClean="0"/>
              <a:t>25/10/18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BB1F-79E8-2340-B260-2D98DE8A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6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0867-142A-4F4F-AAB9-D925D6511DB1}" type="datetimeFigureOut">
              <a:rPr lang="en-US" smtClean="0"/>
              <a:t>25/10/18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BB1F-79E8-2340-B260-2D98DE8A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8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0867-142A-4F4F-AAB9-D925D6511DB1}" type="datetimeFigureOut">
              <a:rPr lang="en-US" smtClean="0"/>
              <a:t>25/10/18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BB1F-79E8-2340-B260-2D98DE8A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5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0867-142A-4F4F-AAB9-D925D6511DB1}" type="datetimeFigureOut">
              <a:rPr lang="en-US" smtClean="0"/>
              <a:t>25/10/18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BB1F-79E8-2340-B260-2D98DE8A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0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0867-142A-4F4F-AAB9-D925D6511DB1}" type="datetimeFigureOut">
              <a:rPr lang="en-US" smtClean="0"/>
              <a:t>25/10/18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BB1F-79E8-2340-B260-2D98DE8A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6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0867-142A-4F4F-AAB9-D925D6511DB1}" type="datetimeFigureOut">
              <a:rPr lang="en-US" smtClean="0"/>
              <a:t>25/10/18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BB1F-79E8-2340-B260-2D98DE8A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2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0867-142A-4F4F-AAB9-D925D6511DB1}" type="datetimeFigureOut">
              <a:rPr lang="en-US" smtClean="0"/>
              <a:t>25/10/18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BB1F-79E8-2340-B260-2D98DE8A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2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0867-142A-4F4F-AAB9-D925D6511DB1}" type="datetimeFigureOut">
              <a:rPr lang="en-US" smtClean="0"/>
              <a:t>25/10/18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BB1F-79E8-2340-B260-2D98DE8A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9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0867-142A-4F4F-AAB9-D925D6511DB1}" type="datetimeFigureOut">
              <a:rPr lang="en-US" smtClean="0"/>
              <a:t>25/10/18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BB1F-79E8-2340-B260-2D98DE8A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1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30867-142A-4F4F-AAB9-D925D6511DB1}" type="datetimeFigureOut">
              <a:rPr lang="en-US" smtClean="0"/>
              <a:t>25/10/18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FBB1F-79E8-2340-B260-2D98DE8A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Video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1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YCrCb</a:t>
            </a:r>
            <a:r>
              <a:rPr lang="en-US" dirty="0" smtClean="0"/>
              <a:t> Color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4227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Y:Cr:Cb</a:t>
            </a:r>
            <a:r>
              <a:rPr lang="en-US" dirty="0"/>
              <a:t> </a:t>
            </a:r>
            <a:r>
              <a:rPr lang="en-US" dirty="0" err="1"/>
              <a:t>colour</a:t>
            </a:r>
            <a:r>
              <a:rPr lang="en-US" dirty="0"/>
              <a:t> space is a popular way of efficiently representing </a:t>
            </a:r>
            <a:r>
              <a:rPr lang="en-US" dirty="0" err="1"/>
              <a:t>colour</a:t>
            </a:r>
            <a:r>
              <a:rPr lang="en-US" dirty="0"/>
              <a:t> images. </a:t>
            </a:r>
            <a:endParaRPr lang="en-US" dirty="0" smtClean="0"/>
          </a:p>
          <a:p>
            <a:r>
              <a:rPr lang="en-US" dirty="0" smtClean="0"/>
              <a:t>Y is the </a:t>
            </a:r>
            <a:r>
              <a:rPr lang="en-US" dirty="0"/>
              <a:t>luminance component and can be calculated as a weighted average of R, G and B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	Y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r</a:t>
            </a:r>
            <a:r>
              <a:rPr lang="en-US" dirty="0" err="1" smtClean="0"/>
              <a:t>R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g</a:t>
            </a:r>
            <a:r>
              <a:rPr lang="en-US" dirty="0" err="1" smtClean="0"/>
              <a:t>G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b</a:t>
            </a:r>
            <a:r>
              <a:rPr lang="en-US" dirty="0" err="1" smtClean="0"/>
              <a:t>B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Where, k are weighting factors.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3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YCrCb</a:t>
            </a:r>
            <a:r>
              <a:rPr lang="en-US" dirty="0" smtClean="0"/>
              <a:t> Color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</a:t>
            </a:r>
            <a:r>
              <a:rPr lang="en-US" dirty="0" err="1"/>
              <a:t>colour</a:t>
            </a:r>
            <a:r>
              <a:rPr lang="en-US" dirty="0"/>
              <a:t> information can be represented as </a:t>
            </a:r>
            <a:r>
              <a:rPr lang="en-US" dirty="0" err="1"/>
              <a:t>colour</a:t>
            </a:r>
            <a:r>
              <a:rPr lang="en-US" dirty="0"/>
              <a:t> difference  (chrominance or </a:t>
            </a:r>
            <a:r>
              <a:rPr lang="en-US" dirty="0" err="1"/>
              <a:t>chroma</a:t>
            </a:r>
            <a:r>
              <a:rPr lang="en-US" dirty="0" smtClean="0"/>
              <a:t>) components</a:t>
            </a:r>
            <a:r>
              <a:rPr lang="en-US" dirty="0"/>
              <a:t>, where each chrominance component is the difference between R, G or B and </a:t>
            </a:r>
            <a:r>
              <a:rPr lang="en-US" dirty="0" smtClean="0"/>
              <a:t>the luminance </a:t>
            </a:r>
            <a:r>
              <a:rPr lang="en-US" dirty="0"/>
              <a:t>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Cr = R </a:t>
            </a:r>
            <a:r>
              <a:rPr lang="mr-IN" dirty="0" smtClean="0"/>
              <a:t>–</a:t>
            </a:r>
            <a:r>
              <a:rPr lang="en-US" dirty="0" smtClean="0"/>
              <a:t> 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Cg = G </a:t>
            </a:r>
            <a:r>
              <a:rPr lang="mr-IN" dirty="0" smtClean="0"/>
              <a:t>–</a:t>
            </a:r>
            <a:r>
              <a:rPr lang="en-US" dirty="0" smtClean="0"/>
              <a:t> 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Cb</a:t>
            </a:r>
            <a:r>
              <a:rPr lang="en-US" dirty="0" smtClean="0"/>
              <a:t> = B </a:t>
            </a:r>
            <a:r>
              <a:rPr lang="mr-IN" dirty="0" smtClean="0"/>
              <a:t>–</a:t>
            </a:r>
            <a:r>
              <a:rPr lang="en-US" dirty="0" smtClean="0"/>
              <a:t> Y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225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YCrCb</a:t>
            </a:r>
            <a:r>
              <a:rPr lang="en-US" dirty="0" smtClean="0"/>
              <a:t> Color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51" y="1417638"/>
            <a:ext cx="8652813" cy="515016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An RGB image may be converted to </a:t>
            </a:r>
            <a:r>
              <a:rPr lang="en-US" dirty="0" err="1"/>
              <a:t>Y:Cr:Cb</a:t>
            </a:r>
            <a:r>
              <a:rPr lang="en-US" dirty="0"/>
              <a:t> after capture in order to reduce storage and/</a:t>
            </a:r>
            <a:r>
              <a:rPr lang="en-US" dirty="0" smtClean="0"/>
              <a:t>or transmission </a:t>
            </a:r>
            <a:r>
              <a:rPr lang="en-US" dirty="0"/>
              <a:t>requirements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equations for converting an RGB image to and from </a:t>
            </a:r>
            <a:r>
              <a:rPr lang="en-US" dirty="0" err="1"/>
              <a:t>Y:Cr:Cb</a:t>
            </a:r>
            <a:r>
              <a:rPr lang="en-US" dirty="0"/>
              <a:t> </a:t>
            </a:r>
            <a:r>
              <a:rPr lang="en-US" dirty="0" err="1"/>
              <a:t>colour</a:t>
            </a:r>
            <a:r>
              <a:rPr lang="en-US" dirty="0"/>
              <a:t> </a:t>
            </a:r>
            <a:r>
              <a:rPr lang="en-US" dirty="0" smtClean="0"/>
              <a:t>space and </a:t>
            </a:r>
            <a:r>
              <a:rPr lang="en-US" dirty="0"/>
              <a:t>vice versa </a:t>
            </a:r>
            <a:r>
              <a:rPr lang="en-US" dirty="0" smtClean="0"/>
              <a:t>are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pt-BR" dirty="0" smtClean="0"/>
              <a:t> </a:t>
            </a:r>
            <a:r>
              <a:rPr lang="pt-BR" dirty="0" err="1" smtClean="0"/>
              <a:t>Y</a:t>
            </a:r>
            <a:r>
              <a:rPr lang="pt-BR" dirty="0" smtClean="0"/>
              <a:t> = 0.299 </a:t>
            </a:r>
            <a:r>
              <a:rPr lang="pt-BR" dirty="0" err="1" smtClean="0"/>
              <a:t>R</a:t>
            </a:r>
            <a:r>
              <a:rPr lang="pt-BR" dirty="0" smtClean="0"/>
              <a:t> + 0.587 </a:t>
            </a:r>
            <a:r>
              <a:rPr lang="pt-BR" dirty="0" err="1" smtClean="0"/>
              <a:t>G</a:t>
            </a:r>
            <a:r>
              <a:rPr lang="pt-BR" dirty="0" smtClean="0"/>
              <a:t> + 0.114 </a:t>
            </a:r>
            <a:r>
              <a:rPr lang="pt-BR" dirty="0" err="1" smtClean="0"/>
              <a:t>B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Cb</a:t>
            </a:r>
            <a:r>
              <a:rPr lang="pt-BR" dirty="0" smtClean="0"/>
              <a:t> = 0.564(</a:t>
            </a:r>
            <a:r>
              <a:rPr lang="pt-BR" dirty="0" err="1" smtClean="0"/>
              <a:t>B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Y</a:t>
            </a:r>
            <a:r>
              <a:rPr lang="pt-BR" dirty="0" smtClean="0"/>
              <a:t>) 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en-US" dirty="0" smtClean="0"/>
              <a:t>Cr = 0.713 (R </a:t>
            </a:r>
            <a:r>
              <a:rPr lang="mr-IN" dirty="0" smtClean="0"/>
              <a:t>–</a:t>
            </a:r>
            <a:r>
              <a:rPr lang="en-US" dirty="0" smtClean="0"/>
              <a:t> 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 = Y + 1.402Cr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 = Y </a:t>
            </a:r>
            <a:r>
              <a:rPr lang="mr-IN" dirty="0" smtClean="0"/>
              <a:t>–</a:t>
            </a:r>
            <a:r>
              <a:rPr lang="en-US" dirty="0" smtClean="0"/>
              <a:t> 0.344 </a:t>
            </a:r>
            <a:r>
              <a:rPr lang="en-US" dirty="0" err="1" smtClean="0"/>
              <a:t>Cb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0.714Cr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 = Y + 1.772Cb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4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10-25 at 11.13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14" y="2930030"/>
            <a:ext cx="6370535" cy="37692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72993"/>
          </a:xfrm>
        </p:spPr>
        <p:txBody>
          <a:bodyPr>
            <a:normAutofit/>
          </a:bodyPr>
          <a:lstStyle/>
          <a:p>
            <a:r>
              <a:rPr lang="en-US" dirty="0" smtClean="0"/>
              <a:t>Digital video is a representation of a natural or real-world visual scene, sampled spatially or temporally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68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606"/>
          </a:xfrm>
        </p:spPr>
        <p:txBody>
          <a:bodyPr>
            <a:normAutofit/>
          </a:bodyPr>
          <a:lstStyle/>
          <a:p>
            <a:r>
              <a:rPr lang="en-US" dirty="0"/>
              <a:t> Sampling the signal at a point in </a:t>
            </a:r>
            <a:r>
              <a:rPr lang="en-US" dirty="0" smtClean="0"/>
              <a:t>time produces </a:t>
            </a:r>
            <a:r>
              <a:rPr lang="en-US" dirty="0"/>
              <a:t>a sampled image or frame </a:t>
            </a:r>
            <a:r>
              <a:rPr lang="en-US" dirty="0" smtClean="0"/>
              <a:t>that has </a:t>
            </a:r>
            <a:r>
              <a:rPr lang="en-US" dirty="0"/>
              <a:t>defined values at a set of sampling </a:t>
            </a:r>
            <a:r>
              <a:rPr lang="en-US" dirty="0" smtClean="0"/>
              <a:t>points.</a:t>
            </a:r>
          </a:p>
          <a:p>
            <a:endParaRPr lang="en-US" dirty="0"/>
          </a:p>
          <a:p>
            <a:r>
              <a:rPr lang="en-US" dirty="0"/>
              <a:t> The </a:t>
            </a:r>
            <a:r>
              <a:rPr lang="en-US" dirty="0" smtClean="0"/>
              <a:t>number of </a:t>
            </a:r>
            <a:r>
              <a:rPr lang="en-US" dirty="0"/>
              <a:t>sampling points influences the visual quality of the image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Less sampling points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low-</a:t>
            </a:r>
            <a:r>
              <a:rPr lang="en-US" dirty="0" smtClean="0"/>
              <a:t>resolution image</a:t>
            </a:r>
            <a:endParaRPr lang="en-US" dirty="0"/>
          </a:p>
          <a:p>
            <a:pPr lvl="1"/>
            <a:r>
              <a:rPr lang="en-US" dirty="0" smtClean="0"/>
              <a:t>More sampling points </a:t>
            </a:r>
            <a:r>
              <a:rPr lang="en-US" dirty="0" smtClean="0">
                <a:sym typeface="Wingdings"/>
              </a:rPr>
              <a:t> high-resolution image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41" y="2017874"/>
            <a:ext cx="3516808" cy="2908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001" y="1973963"/>
            <a:ext cx="3709799" cy="295216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Spatial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Sampling images at a regular interval of time</a:t>
            </a:r>
          </a:p>
          <a:p>
            <a:pPr lvl="1"/>
            <a:r>
              <a:rPr lang="en-US" dirty="0" smtClean="0"/>
              <a:t>High sampling rate </a:t>
            </a:r>
            <a:r>
              <a:rPr lang="en-US" dirty="0" smtClean="0">
                <a:sym typeface="Wingdings"/>
              </a:rPr>
              <a:t> smoother motion</a:t>
            </a:r>
          </a:p>
          <a:p>
            <a:pPr lvl="1"/>
            <a:r>
              <a:rPr lang="en-US" dirty="0" smtClean="0">
                <a:sym typeface="Wingdings"/>
              </a:rPr>
              <a:t>Low sampling rate  jerky motion</a:t>
            </a:r>
          </a:p>
          <a:p>
            <a:pPr lvl="1"/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0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Frames and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 A video signal may be sampled as a series of complete frames, </a:t>
            </a:r>
            <a:r>
              <a:rPr lang="en-US" b="1" dirty="0"/>
              <a:t>progressive  sampling</a:t>
            </a:r>
            <a:r>
              <a:rPr lang="en-US" dirty="0"/>
              <a:t>, or as </a:t>
            </a:r>
            <a:r>
              <a:rPr lang="en-US" dirty="0" smtClean="0"/>
              <a:t>a sequence </a:t>
            </a:r>
            <a:r>
              <a:rPr lang="en-US" dirty="0"/>
              <a:t>of interlaced fields, </a:t>
            </a:r>
            <a:r>
              <a:rPr lang="en-US" b="1" dirty="0"/>
              <a:t>interlaced  sampling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an interlaced video sequence, half of </a:t>
            </a:r>
            <a:r>
              <a:rPr lang="en-US" dirty="0" smtClean="0"/>
              <a:t>the data </a:t>
            </a:r>
            <a:r>
              <a:rPr lang="en-US" dirty="0"/>
              <a:t>in a frame, one field, is typically sampled at each temporal sampling </a:t>
            </a:r>
            <a:r>
              <a:rPr lang="en-US" dirty="0" smtClean="0"/>
              <a:t>interval.</a:t>
            </a:r>
          </a:p>
          <a:p>
            <a:r>
              <a:rPr lang="en-US" dirty="0" smtClean="0"/>
              <a:t>A </a:t>
            </a:r>
            <a:r>
              <a:rPr lang="en-US" dirty="0"/>
              <a:t>field </a:t>
            </a:r>
            <a:r>
              <a:rPr lang="en-US" dirty="0" smtClean="0"/>
              <a:t>may consist </a:t>
            </a:r>
            <a:r>
              <a:rPr lang="en-US" dirty="0"/>
              <a:t>of either the odd-numbered or even-numbered lines within a complete video frame </a:t>
            </a:r>
            <a:r>
              <a:rPr lang="en-US" dirty="0" smtClean="0"/>
              <a:t>and an </a:t>
            </a:r>
            <a:r>
              <a:rPr lang="en-US" dirty="0"/>
              <a:t>interlaced video </a:t>
            </a:r>
            <a:r>
              <a:rPr lang="en-US" dirty="0" smtClean="0"/>
              <a:t>sequence </a:t>
            </a:r>
            <a:r>
              <a:rPr lang="en-US" dirty="0"/>
              <a:t>typically contains a series of fields, each </a:t>
            </a:r>
            <a:r>
              <a:rPr lang="en-US" dirty="0" smtClean="0"/>
              <a:t>representing half </a:t>
            </a:r>
            <a:r>
              <a:rPr lang="en-US" dirty="0"/>
              <a:t>of the information in a complete video frame</a:t>
            </a:r>
          </a:p>
        </p:txBody>
      </p:sp>
    </p:spTree>
    <p:extLst>
      <p:ext uri="{BB962C8B-B14F-4D97-AF65-F5344CB8AC3E}">
        <p14:creationId xmlns:p14="http://schemas.microsoft.com/office/powerpoint/2010/main" val="44563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Frames and Fields</a:t>
            </a:r>
            <a:endParaRPr lang="en-US" dirty="0"/>
          </a:p>
        </p:txBody>
      </p:sp>
      <p:pic>
        <p:nvPicPr>
          <p:cNvPr id="4" name="Picture 3" descr="Screen Shot 2018-10-25 at 11.27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31" y="3650987"/>
            <a:ext cx="7136880" cy="320701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9051"/>
          </a:xfrm>
        </p:spPr>
        <p:txBody>
          <a:bodyPr>
            <a:normAutofit/>
          </a:bodyPr>
          <a:lstStyle/>
          <a:p>
            <a:r>
              <a:rPr lang="en-US" dirty="0" smtClean="0"/>
              <a:t>Video sources with letter ‘</a:t>
            </a:r>
            <a:r>
              <a:rPr lang="en-US" dirty="0" err="1" smtClean="0"/>
              <a:t>i</a:t>
            </a:r>
            <a:r>
              <a:rPr lang="en-US" dirty="0" smtClean="0"/>
              <a:t>’ are called interlaced, video sources listed with letter ‘p’ are called progressive</a:t>
            </a:r>
          </a:p>
          <a:p>
            <a:pPr lvl="1"/>
            <a:r>
              <a:rPr lang="en-US" dirty="0" smtClean="0"/>
              <a:t>480i, 480p, 1080i, 1080p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scene is sampled at a point in time to produce a frame (a representation of the complete visual scene at that point in time) or a field (consisting of odd or even numbered lines of spatial samples). Sampling is repeated at intervals (e.g., 1/25 or 1/30 second intervals) to produce a moving video.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3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universally accepted method or standard chosen to represent brightness, luminance or </a:t>
            </a:r>
            <a:r>
              <a:rPr lang="en-US" dirty="0" err="1" smtClean="0"/>
              <a:t>luma</a:t>
            </a:r>
            <a:r>
              <a:rPr lang="en-US" dirty="0" smtClean="0"/>
              <a:t> and color is described as color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6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464</Words>
  <Application>Microsoft Macintosh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Video Processing</vt:lpstr>
      <vt:lpstr>Digital Video</vt:lpstr>
      <vt:lpstr>Spatial Sampling</vt:lpstr>
      <vt:lpstr>Spatial Sampling</vt:lpstr>
      <vt:lpstr>Temporal Sampling</vt:lpstr>
      <vt:lpstr>Frames and Fields</vt:lpstr>
      <vt:lpstr>Frames and Fields</vt:lpstr>
      <vt:lpstr>Digital Video</vt:lpstr>
      <vt:lpstr>Colour Space</vt:lpstr>
      <vt:lpstr>YCrCb Color Space</vt:lpstr>
      <vt:lpstr>YCrCb Color Space</vt:lpstr>
      <vt:lpstr>YCrCb Color Space</vt:lpstr>
    </vt:vector>
  </TitlesOfParts>
  <Company>Bansals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Processing</dc:title>
  <dc:creator>Anukriti Bansal</dc:creator>
  <cp:lastModifiedBy>Anukriti Bansal</cp:lastModifiedBy>
  <cp:revision>5</cp:revision>
  <dcterms:created xsi:type="dcterms:W3CDTF">2018-10-25T05:38:35Z</dcterms:created>
  <dcterms:modified xsi:type="dcterms:W3CDTF">2018-10-25T06:41:26Z</dcterms:modified>
</cp:coreProperties>
</file>