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720fb01e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720fb01e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720fb01e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720fb01e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720fb01e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720fb01e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720fb01e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720fb01e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720fb01e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720fb01e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720fb01e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720fb01e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720fb01e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720fb01e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311700" y="518525"/>
            <a:ext cx="8520600" cy="7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MOSAICING</a:t>
            </a:r>
            <a:endParaRPr/>
          </a:p>
        </p:txBody>
      </p:sp>
      <p:sp>
        <p:nvSpPr>
          <p:cNvPr id="87" name="Google Shape;87;p13"/>
          <p:cNvSpPr txBox="1"/>
          <p:nvPr/>
        </p:nvSpPr>
        <p:spPr>
          <a:xfrm>
            <a:off x="170325" y="1563100"/>
            <a:ext cx="8924400" cy="32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“Mosaic“ originates from an old Italian word “mosaico” which</a:t>
            </a:r>
            <a:endParaRPr/>
          </a:p>
          <a:p>
            <a:pPr indent="0" lvl="0" marL="0" rtl="0" algn="l">
              <a:spcBef>
                <a:spcPts val="0"/>
              </a:spcBef>
              <a:spcAft>
                <a:spcPts val="0"/>
              </a:spcAft>
              <a:buClr>
                <a:schemeClr val="dk1"/>
              </a:buClr>
              <a:buSzPts val="1100"/>
              <a:buFont typeface="Arial"/>
              <a:buNone/>
            </a:pPr>
            <a:r>
              <a:rPr lang="en"/>
              <a:t>means a picture or pattern produced by arranging together small</a:t>
            </a:r>
            <a:endParaRPr/>
          </a:p>
          <a:p>
            <a:pPr indent="0" lvl="0" marL="0" rtl="0" algn="l">
              <a:spcBef>
                <a:spcPts val="0"/>
              </a:spcBef>
              <a:spcAft>
                <a:spcPts val="0"/>
              </a:spcAft>
              <a:buClr>
                <a:schemeClr val="dk1"/>
              </a:buClr>
              <a:buSzPts val="1100"/>
              <a:buFont typeface="Arial"/>
              <a:buNone/>
            </a:pPr>
            <a:r>
              <a:rPr lang="en"/>
              <a:t>pieces of stone, tile, glass, etc.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Mosaicing is the process of assembling a series of images and</a:t>
            </a:r>
            <a:endParaRPr/>
          </a:p>
          <a:p>
            <a:pPr indent="0" lvl="0" marL="0" rtl="0" algn="l">
              <a:spcBef>
                <a:spcPts val="0"/>
              </a:spcBef>
              <a:spcAft>
                <a:spcPts val="0"/>
              </a:spcAft>
              <a:buClr>
                <a:schemeClr val="dk1"/>
              </a:buClr>
              <a:buSzPts val="1100"/>
              <a:buFont typeface="Arial"/>
              <a:buNone/>
            </a:pPr>
            <a:r>
              <a:rPr lang="en"/>
              <a:t>joining them together to form a continuous seamless photographic</a:t>
            </a:r>
            <a:endParaRPr/>
          </a:p>
          <a:p>
            <a:pPr indent="0" lvl="0" marL="0" rtl="0" algn="l">
              <a:spcBef>
                <a:spcPts val="0"/>
              </a:spcBef>
              <a:spcAft>
                <a:spcPts val="0"/>
              </a:spcAft>
              <a:buClr>
                <a:schemeClr val="dk1"/>
              </a:buClr>
              <a:buSzPts val="1100"/>
              <a:buFont typeface="Arial"/>
              <a:buNone/>
            </a:pPr>
            <a:r>
              <a:rPr lang="en"/>
              <a:t>representation of the image surface.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The result is an image with a field of view greater than that of a</a:t>
            </a:r>
            <a:endParaRPr/>
          </a:p>
          <a:p>
            <a:pPr indent="0" lvl="0" marL="0" rtl="0" algn="l">
              <a:spcBef>
                <a:spcPts val="0"/>
              </a:spcBef>
              <a:spcAft>
                <a:spcPts val="0"/>
              </a:spcAft>
              <a:buNone/>
            </a:pPr>
            <a:r>
              <a:rPr lang="en"/>
              <a:t>single image.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Submitted by:</a:t>
            </a:r>
            <a:endParaRPr/>
          </a:p>
          <a:p>
            <a:pPr indent="0" lvl="0" marL="0" rtl="0" algn="l">
              <a:spcBef>
                <a:spcPts val="0"/>
              </a:spcBef>
              <a:spcAft>
                <a:spcPts val="0"/>
              </a:spcAft>
              <a:buNone/>
            </a:pPr>
            <a:r>
              <a:rPr lang="en"/>
              <a:t>													Komal kungwani 16ucs093</a:t>
            </a:r>
            <a:endParaRPr/>
          </a:p>
          <a:p>
            <a:pPr indent="0" lvl="0" marL="0" rtl="0" algn="l">
              <a:spcBef>
                <a:spcPts val="0"/>
              </a:spcBef>
              <a:spcAft>
                <a:spcPts val="0"/>
              </a:spcAft>
              <a:buNone/>
            </a:pPr>
            <a:r>
              <a:rPr lang="en"/>
              <a:t>													Parul shandilya 16uc126</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658450" y="932375"/>
            <a:ext cx="7688700" cy="394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Many a time, it may not be possible to capture the complete image of a large document in a single exposure as most image-capturing media work with documents of definite size.</a:t>
            </a:r>
            <a:endParaRPr sz="1800"/>
          </a:p>
          <a:p>
            <a:pPr indent="-342900" lvl="0" marL="457200" rtl="0" algn="l">
              <a:spcBef>
                <a:spcPts val="0"/>
              </a:spcBef>
              <a:spcAft>
                <a:spcPts val="0"/>
              </a:spcAft>
              <a:buSzPts val="1800"/>
              <a:buChar char="●"/>
            </a:pPr>
            <a:r>
              <a:rPr lang="en" sz="1800"/>
              <a:t> In such cases, the doc</a:t>
            </a:r>
            <a:r>
              <a:rPr lang="en" sz="1800"/>
              <a:t>um</a:t>
            </a:r>
            <a:r>
              <a:rPr lang="en" sz="1800"/>
              <a:t>ent has to be scanned part by part producing split images. Thus, document image analysis and processing require Mosaicing of the split images to obtain a complete final image of the document.</a:t>
            </a:r>
            <a:endParaRPr sz="1800"/>
          </a:p>
          <a:p>
            <a:pPr indent="-342900" lvl="0" marL="457200" rtl="0" algn="l">
              <a:spcBef>
                <a:spcPts val="0"/>
              </a:spcBef>
              <a:spcAft>
                <a:spcPts val="0"/>
              </a:spcAft>
              <a:buSzPts val="1800"/>
              <a:buChar char="●"/>
            </a:pPr>
            <a:r>
              <a:rPr lang="en" sz="1800"/>
              <a:t>• Hence, document image mosaicing is the process of merging split images that are obtained by scanning different parts of single large document image with some sort of overlapping region (OR) to produce a single and complete image of the document.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83375" y="563225"/>
            <a:ext cx="84057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We Need Image Mosaicing?</a:t>
            </a:r>
            <a:endParaRPr/>
          </a:p>
        </p:txBody>
      </p:sp>
      <p:sp>
        <p:nvSpPr>
          <p:cNvPr id="98" name="Google Shape;98;p15"/>
          <p:cNvSpPr txBox="1"/>
          <p:nvPr>
            <p:ph idx="1" type="body"/>
          </p:nvPr>
        </p:nvSpPr>
        <p:spPr>
          <a:xfrm>
            <a:off x="383375" y="1542925"/>
            <a:ext cx="8034900" cy="330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There are situations where it is not possible to capture large documents with the given imaging media such as scanners or copying machines in a single stretch because of their inherent limitations.</a:t>
            </a:r>
            <a:endParaRPr sz="1800"/>
          </a:p>
          <a:p>
            <a:pPr indent="-342900" lvl="0" marL="457200" rtl="0" algn="l">
              <a:spcBef>
                <a:spcPts val="0"/>
              </a:spcBef>
              <a:spcAft>
                <a:spcPts val="0"/>
              </a:spcAft>
              <a:buSzPts val="1800"/>
              <a:buChar char="●"/>
            </a:pPr>
            <a:r>
              <a:rPr lang="en" sz="1800"/>
              <a:t> This results in capture of a large document in terms of split components of a document image. Hence, the need is to mosaic the split components into the original and put together the document image.</a:t>
            </a:r>
            <a:endParaRPr sz="1800"/>
          </a:p>
          <a:p>
            <a:pPr indent="-342900" lvl="0" marL="457200" rtl="0" algn="l">
              <a:spcBef>
                <a:spcPts val="0"/>
              </a:spcBef>
              <a:spcAft>
                <a:spcPts val="0"/>
              </a:spcAft>
              <a:buSzPts val="1800"/>
              <a:buChar char="●"/>
            </a:pPr>
            <a:r>
              <a:rPr lang="en" sz="1800"/>
              <a:t>Image mosaicing not only allow you to create a large field of view using normal camera, the result image can also be used for texture mapping of a 3D environment such that users can view the surrounding scene with real images.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Mosaicing Model</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Feature Extraction:</a:t>
            </a:r>
            <a:endParaRPr sz="1800"/>
          </a:p>
          <a:p>
            <a:pPr indent="0" lvl="0" marL="0" rtl="0" algn="l">
              <a:spcBef>
                <a:spcPts val="1600"/>
              </a:spcBef>
              <a:spcAft>
                <a:spcPts val="1600"/>
              </a:spcAft>
              <a:buNone/>
            </a:pPr>
            <a:r>
              <a:rPr lang="en" sz="1800"/>
              <a:t>The first step in image mosaic process is feature detection. Features are the elements in the two input images to be matched. For images to be matched they are taken inside an image patches. These image patches are groups of pixel in images. Patch matching is done for the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idx="1" type="body"/>
          </p:nvPr>
        </p:nvSpPr>
        <p:spPr>
          <a:xfrm>
            <a:off x="729450" y="1495600"/>
            <a:ext cx="7688700" cy="28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Image Registration</a:t>
            </a:r>
            <a:endParaRPr sz="1800"/>
          </a:p>
          <a:p>
            <a:pPr indent="0" lvl="0" marL="0" rtl="0" algn="l">
              <a:spcBef>
                <a:spcPts val="1600"/>
              </a:spcBef>
              <a:spcAft>
                <a:spcPts val="1600"/>
              </a:spcAft>
              <a:buNone/>
            </a:pPr>
            <a:r>
              <a:rPr lang="en" sz="1800"/>
              <a:t>Image registration is the process of aligning two or more images of the same scene taken at different times. It geometrically aligns two images—the reference and sensed images. This process is needed in various computer vision applications like motion analysis, change detection, image fusion etc.</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idx="1" type="body"/>
          </p:nvPr>
        </p:nvSpPr>
        <p:spPr>
          <a:xfrm>
            <a:off x="729450" y="1557125"/>
            <a:ext cx="7688700" cy="27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Homographic Refinement:</a:t>
            </a:r>
            <a:endParaRPr sz="1800"/>
          </a:p>
          <a:p>
            <a:pPr indent="0" lvl="0" marL="0" rtl="0" algn="l">
              <a:spcBef>
                <a:spcPts val="1600"/>
              </a:spcBef>
              <a:spcAft>
                <a:spcPts val="1600"/>
              </a:spcAft>
              <a:buNone/>
            </a:pPr>
            <a:r>
              <a:rPr lang="en" sz="1800"/>
              <a:t>Homography is mapping between two spaces which often used to represent the correspondence between two images of the same scene. It’s widely useful for images where multiple images are taken from a rotating camera having a fixed camera centre ultimately warped together to producea panoramic view.</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idx="1" type="body"/>
          </p:nvPr>
        </p:nvSpPr>
        <p:spPr>
          <a:xfrm>
            <a:off x="729450" y="1344150"/>
            <a:ext cx="7688700" cy="299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Image Warping is the process of digitally manipulating an image such that any shapes portrayed in the image have been significantly distorted. Warping may be used for correcting imagedistortion as well as for creative purposes (e.g., morphing).</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txBox="1"/>
          <p:nvPr>
            <p:ph idx="1" type="body"/>
          </p:nvPr>
        </p:nvSpPr>
        <p:spPr>
          <a:xfrm>
            <a:off x="729450" y="1244750"/>
            <a:ext cx="7688700" cy="309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Image blending:</a:t>
            </a:r>
            <a:endParaRPr sz="1800"/>
          </a:p>
          <a:p>
            <a:pPr indent="0" lvl="0" marL="0" rtl="0" algn="l">
              <a:spcBef>
                <a:spcPts val="1600"/>
              </a:spcBef>
              <a:spcAft>
                <a:spcPts val="0"/>
              </a:spcAft>
              <a:buNone/>
            </a:pPr>
            <a:r>
              <a:rPr lang="en" sz="1800"/>
              <a:t>The final step is to blend the pixels colours in the overlapped region to avoid the seams. Simplest available form is to use feathering ,which uses weighted averaging colour values to blend the overlapping pixels.</a:t>
            </a:r>
            <a:endParaRPr sz="18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