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70" r:id="rId4"/>
    <p:sldId id="265" r:id="rId5"/>
    <p:sldId id="264" r:id="rId6"/>
    <p:sldId id="262" r:id="rId7"/>
    <p:sldId id="267" r:id="rId8"/>
    <p:sldId id="263" r:id="rId9"/>
    <p:sldId id="260" r:id="rId10"/>
    <p:sldId id="271" r:id="rId11"/>
    <p:sldId id="272" r:id="rId12"/>
    <p:sldId id="273" r:id="rId13"/>
    <p:sldId id="277" r:id="rId14"/>
    <p:sldId id="274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422" y="-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FE99-D86E-4AAF-9292-B26395A082CF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04A-6F24-4BA6-9779-D938D648F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48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FE99-D86E-4AAF-9292-B26395A082CF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04A-6F24-4BA6-9779-D938D648F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10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FE99-D86E-4AAF-9292-B26395A082CF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04A-6F24-4BA6-9779-D938D648F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68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FE99-D86E-4AAF-9292-B26395A082CF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04A-6F24-4BA6-9779-D938D648F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62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FE99-D86E-4AAF-9292-B26395A082CF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04A-6F24-4BA6-9779-D938D648F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15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FE99-D86E-4AAF-9292-B26395A082CF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04A-6F24-4BA6-9779-D938D648F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25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FE99-D86E-4AAF-9292-B26395A082CF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04A-6F24-4BA6-9779-D938D648F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81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FE99-D86E-4AAF-9292-B26395A082CF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04A-6F24-4BA6-9779-D938D648F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47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FE99-D86E-4AAF-9292-B26395A082CF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04A-6F24-4BA6-9779-D938D648F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FE99-D86E-4AAF-9292-B26395A082CF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04A-6F24-4BA6-9779-D938D648F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60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FE99-D86E-4AAF-9292-B26395A082CF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04A-6F24-4BA6-9779-D938D648F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94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0FE99-D86E-4AAF-9292-B26395A082CF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FE04A-6F24-4BA6-9779-D938D648F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067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6600" b="1" spc="-300" dirty="0">
                <a:solidFill>
                  <a:schemeClr val="tx1">
                    <a:lumMod val="95000"/>
                  </a:schemeClr>
                </a:solidFill>
              </a:rPr>
              <a:t>EMAIL SPAM DETECTION</a:t>
            </a:r>
            <a:endParaRPr lang="en-IN" sz="66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pPr algn="r"/>
            <a:r>
              <a:rPr lang="en-IN" dirty="0" err="1" smtClean="0"/>
              <a:t>SudhaRani.R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03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Outcome of decision Tree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600200"/>
            <a:ext cx="8568952" cy="47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4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Outcome of SVM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latinLnBrk="1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/>
              <a:t>SVM-Type:  C-classification </a:t>
            </a:r>
            <a:endParaRPr lang="en-IN" dirty="0" smtClean="0"/>
          </a:p>
          <a:p>
            <a:pPr marL="0" indent="0" latinLnBrk="1">
              <a:buNone/>
            </a:pPr>
            <a:r>
              <a:rPr lang="en-IN" dirty="0" smtClean="0"/>
              <a:t> </a:t>
            </a:r>
            <a:r>
              <a:rPr lang="en-IN" dirty="0"/>
              <a:t>SVM-Kernel:  linear </a:t>
            </a:r>
          </a:p>
          <a:p>
            <a:pPr marL="0" indent="0" latinLnBrk="1">
              <a:buNone/>
            </a:pPr>
            <a:r>
              <a:rPr lang="en-IN" dirty="0" smtClean="0"/>
              <a:t>      </a:t>
            </a:r>
            <a:r>
              <a:rPr lang="en-IN" dirty="0"/>
              <a:t>cost:  10 </a:t>
            </a:r>
            <a:endParaRPr lang="en-IN" dirty="0" smtClean="0"/>
          </a:p>
          <a:p>
            <a:pPr marL="0" indent="0" latinLnBrk="1">
              <a:buNone/>
            </a:pPr>
            <a:r>
              <a:rPr lang="en-IN" dirty="0" smtClean="0"/>
              <a:t>      </a:t>
            </a:r>
            <a:r>
              <a:rPr lang="en-IN" dirty="0"/>
              <a:t>gamma:  10 </a:t>
            </a:r>
          </a:p>
          <a:p>
            <a:pPr marL="0" indent="0" latinLnBrk="1">
              <a:buNone/>
            </a:pPr>
            <a:r>
              <a:rPr lang="en-IN" dirty="0"/>
              <a:t> </a:t>
            </a:r>
          </a:p>
          <a:p>
            <a:pPr marL="0" indent="0" latinLnBrk="1">
              <a:buNone/>
            </a:pPr>
            <a:r>
              <a:rPr lang="en-IN" dirty="0" smtClean="0"/>
              <a:t> Number </a:t>
            </a:r>
            <a:r>
              <a:rPr lang="en-IN" dirty="0"/>
              <a:t>of Support Vectors:  849</a:t>
            </a:r>
          </a:p>
          <a:p>
            <a:pPr marL="0" indent="0" latinLnBrk="1">
              <a:buNone/>
            </a:pPr>
            <a:r>
              <a:rPr lang="en-IN" dirty="0"/>
              <a:t> </a:t>
            </a:r>
          </a:p>
          <a:p>
            <a:pPr marL="0" indent="0" latinLnBrk="1">
              <a:buNone/>
            </a:pPr>
            <a:r>
              <a:rPr lang="en-IN" dirty="0"/>
              <a:t> (424 425)</a:t>
            </a:r>
          </a:p>
          <a:p>
            <a:pPr marL="0" indent="0" latinLnBrk="1">
              <a:buNone/>
            </a:pPr>
            <a:r>
              <a:rPr lang="en-IN" dirty="0"/>
              <a:t> </a:t>
            </a:r>
          </a:p>
          <a:p>
            <a:pPr marL="0" indent="0" latinLnBrk="1">
              <a:buNone/>
            </a:pPr>
            <a:r>
              <a:rPr lang="en-IN" dirty="0"/>
              <a:t> </a:t>
            </a:r>
          </a:p>
          <a:p>
            <a:pPr marL="0" indent="0" latinLnBrk="1">
              <a:buNone/>
            </a:pPr>
            <a:r>
              <a:rPr lang="en-IN" dirty="0"/>
              <a:t>Number of Classes:  2 </a:t>
            </a:r>
          </a:p>
          <a:p>
            <a:pPr marL="0" indent="0" latinLnBrk="1">
              <a:buNone/>
            </a:pPr>
            <a:r>
              <a:rPr lang="en-IN" dirty="0"/>
              <a:t> </a:t>
            </a:r>
          </a:p>
          <a:p>
            <a:pPr marL="0" indent="0" latinLnBrk="1">
              <a:buNone/>
            </a:pPr>
            <a:r>
              <a:rPr lang="en-IN" dirty="0"/>
              <a:t>Levels: </a:t>
            </a:r>
          </a:p>
          <a:p>
            <a:pPr marL="0" indent="0" latinLnBrk="1">
              <a:buNone/>
            </a:pPr>
            <a:r>
              <a:rPr lang="en-IN" dirty="0"/>
              <a:t> 0 1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787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Outcome of Random Forest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76" y="1639341"/>
            <a:ext cx="813424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47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Need to optimize on specificity(false positive as variable).</a:t>
            </a:r>
          </a:p>
          <a:p>
            <a:r>
              <a:rPr lang="en-IN" dirty="0"/>
              <a:t>Because false negatives (spam goes to the inbox) are more acceptable than false positives (non-spam is caught by the spam filter)</a:t>
            </a:r>
          </a:p>
        </p:txBody>
      </p:sp>
    </p:spTree>
    <p:extLst>
      <p:ext uri="{BB962C8B-B14F-4D97-AF65-F5344CB8AC3E}">
        <p14:creationId xmlns:p14="http://schemas.microsoft.com/office/powerpoint/2010/main" val="3432732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485134"/>
              </p:ext>
            </p:extLst>
          </p:nvPr>
        </p:nvGraphicFramePr>
        <p:xfrm>
          <a:off x="1524000" y="1397000"/>
          <a:ext cx="6096000" cy="473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1023888">
                <a:tc>
                  <a:txBody>
                    <a:bodyPr/>
                    <a:lstStyle/>
                    <a:p>
                      <a:r>
                        <a:rPr lang="en-IN" dirty="0" smtClean="0"/>
                        <a:t>models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Specificity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Sensitivity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logistic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0.9292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0.9253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0.9286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SVM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0.9133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0.8545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0.9569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0.8481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Decision</a:t>
                      </a:r>
                      <a:r>
                        <a:rPr lang="en-IN" baseline="0" dirty="0" smtClean="0"/>
                        <a:t>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0.8448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0.8564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0.9354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Naïve Bayes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0.9462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0.5530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0.9558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IN" dirty="0" smtClean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0.9969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0.9821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0.9731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0.9088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91680" y="332656"/>
            <a:ext cx="5616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/>
              <a:t>FINAL RESULT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917923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/>
              <a:t>Random Forest performs better than other classifiers with sensitivity, specificity and accuracy </a:t>
            </a:r>
            <a:r>
              <a:rPr lang="en-IN" dirty="0" smtClean="0"/>
              <a:t>values 0.9088 ,</a:t>
            </a:r>
            <a:r>
              <a:rPr lang="en-IN" dirty="0"/>
              <a:t> 0.9731 </a:t>
            </a:r>
            <a:r>
              <a:rPr lang="en-IN" dirty="0" smtClean="0"/>
              <a:t>and 0.9478 </a:t>
            </a:r>
            <a:r>
              <a:rPr lang="en-IN" dirty="0"/>
              <a:t>respectively.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74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Problem Definition</a:t>
            </a:r>
          </a:p>
          <a:p>
            <a:r>
              <a:rPr lang="en-IN" dirty="0" smtClean="0"/>
              <a:t>Proposed Methods</a:t>
            </a:r>
          </a:p>
          <a:p>
            <a:r>
              <a:rPr lang="en-IN" dirty="0" smtClean="0"/>
              <a:t>Description of Database</a:t>
            </a:r>
          </a:p>
          <a:p>
            <a:r>
              <a:rPr lang="en-IN" dirty="0" smtClean="0"/>
              <a:t>Description </a:t>
            </a:r>
            <a:r>
              <a:rPr lang="en-IN" dirty="0" smtClean="0"/>
              <a:t>of Proposed Models</a:t>
            </a:r>
            <a:endParaRPr lang="en-IN" dirty="0" smtClean="0"/>
          </a:p>
          <a:p>
            <a:r>
              <a:rPr lang="en-IN" dirty="0" smtClean="0"/>
              <a:t>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64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Spam Detection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469978"/>
              </p:ext>
            </p:extLst>
          </p:nvPr>
        </p:nvGraphicFramePr>
        <p:xfrm>
          <a:off x="1239936" y="2323306"/>
          <a:ext cx="6088063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Bitmap Image" r:id="rId3" imgW="6087325" imgH="3409524" progId="PBrush">
                  <p:embed/>
                </p:oleObj>
              </mc:Choice>
              <mc:Fallback>
                <p:oleObj name="Bitmap Image" r:id="rId3" imgW="6087325" imgH="3409524" progId="PBrush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936" y="2323306"/>
                        <a:ext cx="6088063" cy="340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35896" y="2708920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non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spam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936" y="45091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851920" y="46937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spam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1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Machine learning is a branch of artificial intelligence concerned with the creation and study of systems that can learn from data. A machine learning system could be trained to distinguish between spam and non-spam (ham) emails. We aim to </a:t>
            </a:r>
            <a:r>
              <a:rPr lang="en-IN" dirty="0" smtClean="0"/>
              <a:t>analyse </a:t>
            </a:r>
            <a:r>
              <a:rPr lang="en-IN" dirty="0"/>
              <a:t>current methods in machine learning to identify the best techniques to use in content-based spam filtering.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91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sz="2400" dirty="0" smtClean="0"/>
              <a:t>48 </a:t>
            </a:r>
            <a:r>
              <a:rPr lang="en-IN" sz="2400" dirty="0"/>
              <a:t>continuous real [0,100] attributes of type </a:t>
            </a:r>
            <a:r>
              <a:rPr lang="en-IN" sz="2400" dirty="0" smtClean="0"/>
              <a:t>      </a:t>
            </a:r>
            <a:r>
              <a:rPr lang="en-IN" sz="2400" dirty="0" err="1" smtClean="0"/>
              <a:t>word_freq_WORD</a:t>
            </a:r>
            <a:r>
              <a:rPr lang="en-IN" sz="2400" dirty="0"/>
              <a:t> .</a:t>
            </a:r>
          </a:p>
          <a:p>
            <a:pPr lvl="2"/>
            <a:r>
              <a:rPr lang="en-IN" dirty="0"/>
              <a:t>6 continuous real [0,100] attributes of type </a:t>
            </a:r>
            <a:r>
              <a:rPr lang="en-IN" dirty="0" err="1"/>
              <a:t>char_freq_CHAR</a:t>
            </a:r>
            <a:r>
              <a:rPr lang="en-IN" dirty="0"/>
              <a:t>.</a:t>
            </a:r>
          </a:p>
          <a:p>
            <a:pPr lvl="2"/>
            <a:r>
              <a:rPr lang="en-IN" dirty="0"/>
              <a:t>1 continuous real [1,...] attribute of type </a:t>
            </a:r>
            <a:r>
              <a:rPr lang="en-IN" dirty="0" err="1"/>
              <a:t>capital_run_length_average</a:t>
            </a:r>
            <a:r>
              <a:rPr lang="en-IN" dirty="0"/>
              <a:t> .</a:t>
            </a:r>
          </a:p>
          <a:p>
            <a:pPr lvl="2"/>
            <a:r>
              <a:rPr lang="en-IN" dirty="0"/>
              <a:t>1 continuous integer [1,...] attribute of type </a:t>
            </a:r>
            <a:r>
              <a:rPr lang="en-IN" dirty="0" err="1"/>
              <a:t>capital_run_length_longest</a:t>
            </a:r>
            <a:r>
              <a:rPr lang="en-IN" dirty="0"/>
              <a:t> .</a:t>
            </a:r>
          </a:p>
          <a:p>
            <a:pPr lvl="2"/>
            <a:r>
              <a:rPr lang="en-IN" dirty="0"/>
              <a:t>1 continuous integer [1,...] attribute of type </a:t>
            </a:r>
            <a:r>
              <a:rPr lang="en-IN" dirty="0" err="1"/>
              <a:t>capital_run_length_total</a:t>
            </a:r>
            <a:r>
              <a:rPr lang="en-IN" dirty="0"/>
              <a:t> .</a:t>
            </a:r>
          </a:p>
          <a:p>
            <a:pPr lvl="2"/>
            <a:r>
              <a:rPr lang="en-IN" dirty="0"/>
              <a:t>1 nominal {0,1} class attribute of type spam </a:t>
            </a:r>
            <a:endParaRPr lang="en-IN" i="1" u="sng" dirty="0"/>
          </a:p>
          <a:p>
            <a:pPr lvl="1">
              <a:buFont typeface="Arial" pitchFamily="34" charset="0"/>
              <a:buChar char="•"/>
            </a:pPr>
            <a:endParaRPr lang="en-IN" sz="2400" i="1" u="sng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48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Learning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Simple logistic model.</a:t>
            </a:r>
          </a:p>
          <a:p>
            <a:r>
              <a:rPr lang="en-IN" dirty="0"/>
              <a:t>Decision tree.</a:t>
            </a:r>
          </a:p>
          <a:p>
            <a:r>
              <a:rPr lang="en-IN" dirty="0"/>
              <a:t>SVM.</a:t>
            </a:r>
          </a:p>
          <a:p>
            <a:r>
              <a:rPr lang="en-IN" dirty="0"/>
              <a:t>Naïve </a:t>
            </a:r>
            <a:r>
              <a:rPr lang="en-IN" dirty="0" smtClean="0"/>
              <a:t>Bayes</a:t>
            </a:r>
          </a:p>
          <a:p>
            <a:r>
              <a:rPr lang="en-IN" dirty="0" smtClean="0"/>
              <a:t>Random Forest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30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Numbers of not spam vs. Numbers of Spam in </a:t>
            </a:r>
            <a:r>
              <a:rPr lang="en-IN" dirty="0" err="1"/>
              <a:t>DataSet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97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Outcomes of logistic model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5544616" cy="5299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11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Bayesian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 </a:t>
            </a:r>
            <a:r>
              <a:rPr lang="en-IN" dirty="0" smtClean="0"/>
              <a:t>  </a:t>
            </a:r>
          </a:p>
          <a:p>
            <a:r>
              <a:rPr lang="en-US" dirty="0"/>
              <a:t>Use Bayes Rule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Assume independence: probability of each word independent of others</a:t>
            </a:r>
          </a:p>
          <a:p>
            <a:endParaRPr lang="en-US" dirty="0" smtClean="0"/>
          </a:p>
          <a:p>
            <a:pPr lvl="6"/>
            <a:endParaRPr lang="en-US" dirty="0"/>
          </a:p>
          <a:p>
            <a:endParaRPr lang="en-IN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260610"/>
              </p:ext>
            </p:extLst>
          </p:nvPr>
        </p:nvGraphicFramePr>
        <p:xfrm>
          <a:off x="2123728" y="1772816"/>
          <a:ext cx="17526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3" imgW="1040948" imgH="203112" progId="Equation.3">
                  <p:embed/>
                </p:oleObj>
              </mc:Choice>
              <mc:Fallback>
                <p:oleObj name="Equation" r:id="rId3" imgW="1040948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772816"/>
                        <a:ext cx="17526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48299"/>
              </p:ext>
            </p:extLst>
          </p:nvPr>
        </p:nvGraphicFramePr>
        <p:xfrm>
          <a:off x="3707904" y="2276872"/>
          <a:ext cx="428778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5" imgW="2768600" imgH="419100" progId="Equation.3">
                  <p:embed/>
                </p:oleObj>
              </mc:Choice>
              <mc:Fallback>
                <p:oleObj name="Equation" r:id="rId5" imgW="27686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276872"/>
                        <a:ext cx="4287784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112143"/>
              </p:ext>
            </p:extLst>
          </p:nvPr>
        </p:nvGraphicFramePr>
        <p:xfrm>
          <a:off x="444960" y="3140968"/>
          <a:ext cx="7968790" cy="381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7" imgW="4241800" imgH="203200" progId="Equation.3">
                  <p:embed/>
                </p:oleObj>
              </mc:Choice>
              <mc:Fallback>
                <p:oleObj name="Equation" r:id="rId7" imgW="42418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60" y="3140968"/>
                        <a:ext cx="7968790" cy="381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461403"/>
              </p:ext>
            </p:extLst>
          </p:nvPr>
        </p:nvGraphicFramePr>
        <p:xfrm>
          <a:off x="971622" y="5661248"/>
          <a:ext cx="7387185" cy="320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9" imgW="4699000" imgH="203200" progId="Equation.3">
                  <p:embed/>
                </p:oleObj>
              </mc:Choice>
              <mc:Fallback>
                <p:oleObj name="Equation" r:id="rId9" imgW="46990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22" y="5661248"/>
                        <a:ext cx="7387185" cy="320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75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253</Words>
  <Application>Microsoft Office PowerPoint</Application>
  <PresentationFormat>On-screen Show 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Bitmap Image</vt:lpstr>
      <vt:lpstr>Equation</vt:lpstr>
      <vt:lpstr>EMAIL SPAM DETECTION</vt:lpstr>
      <vt:lpstr>AGENDA</vt:lpstr>
      <vt:lpstr>Spam Detection</vt:lpstr>
      <vt:lpstr>Abstract</vt:lpstr>
      <vt:lpstr>Data Description</vt:lpstr>
      <vt:lpstr>Learning Models</vt:lpstr>
      <vt:lpstr> Numbers of not spam vs. Numbers of Spam in DataSet </vt:lpstr>
      <vt:lpstr>Outcomes of logistic model</vt:lpstr>
      <vt:lpstr>Bayesian classification</vt:lpstr>
      <vt:lpstr>Outcome of decision Tree</vt:lpstr>
      <vt:lpstr>Outcome of SVM Model</vt:lpstr>
      <vt:lpstr>Outcome of Random Forest</vt:lpstr>
      <vt:lpstr>Conclusion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</dc:creator>
  <cp:lastModifiedBy>SUDHA</cp:lastModifiedBy>
  <cp:revision>17</cp:revision>
  <dcterms:created xsi:type="dcterms:W3CDTF">2017-11-06T05:11:25Z</dcterms:created>
  <dcterms:modified xsi:type="dcterms:W3CDTF">2017-11-07T08:30:30Z</dcterms:modified>
</cp:coreProperties>
</file>