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4" r:id="rId4"/>
  </p:sldMasterIdLst>
  <p:sldIdLst>
    <p:sldId id="257" r:id="rId5"/>
    <p:sldId id="262" r:id="rId6"/>
    <p:sldId id="264" r:id="rId7"/>
    <p:sldId id="265" r:id="rId8"/>
    <p:sldId id="266" r:id="rId9"/>
    <p:sldId id="268" r:id="rId10"/>
    <p:sldId id="269" r:id="rId11"/>
    <p:sldId id="287" r:id="rId12"/>
    <p:sldId id="288" r:id="rId13"/>
    <p:sldId id="270" r:id="rId14"/>
    <p:sldId id="272" r:id="rId15"/>
    <p:sldId id="274" r:id="rId16"/>
    <p:sldId id="28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922"/>
    <a:srgbClr val="2E3722"/>
    <a:srgbClr val="344529"/>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hishekraj18@gmail.com" userId="6ff13096acf7d5b7" providerId="LiveId" clId="{549ACEE5-22CA-4E80-A7DA-42086D0B363D}"/>
    <pc:docChg chg="modSld">
      <pc:chgData name="sabhishekraj18@gmail.com" userId="6ff13096acf7d5b7" providerId="LiveId" clId="{549ACEE5-22CA-4E80-A7DA-42086D0B363D}" dt="2022-04-27T13:16:02.971" v="23"/>
      <pc:docMkLst>
        <pc:docMk/>
      </pc:docMkLst>
      <pc:sldChg chg="modSp mod">
        <pc:chgData name="sabhishekraj18@gmail.com" userId="6ff13096acf7d5b7" providerId="LiveId" clId="{549ACEE5-22CA-4E80-A7DA-42086D0B363D}" dt="2022-04-27T13:16:02.971" v="23"/>
        <pc:sldMkLst>
          <pc:docMk/>
          <pc:sldMk cId="2584280759" sldId="257"/>
        </pc:sldMkLst>
        <pc:spChg chg="mod">
          <ac:chgData name="sabhishekraj18@gmail.com" userId="6ff13096acf7d5b7" providerId="LiveId" clId="{549ACEE5-22CA-4E80-A7DA-42086D0B363D}" dt="2022-04-27T13:16:02.971" v="23"/>
          <ac:spMkLst>
            <pc:docMk/>
            <pc:sldMk cId="2584280759" sldId="257"/>
            <ac:spMk id="3" creationId="{C8722DDC-8EEE-4A06-8DFE-B44871EAA2CF}"/>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EA0C0817-A112-4847-8014-A94B7D2A4EA3}" type="datetime1">
              <a:rPr lang="en-US" smtClean="0"/>
              <a:t>4/27/2022</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34B7E4EF-A1BD-40F4-AB7B-04F084DD991D}" type="slidenum">
              <a:rPr lang="en-US" smtClean="0"/>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23857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30810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6907343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017071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5128524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4/27/2022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647482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4/27/2022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441419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6480779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7685093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332B432-ACDA-4023-A761-2BAB76577B62}"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283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8900005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00124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0319060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4/27/2022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204562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94993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45382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8089383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4/27/2022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31342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F6FA2B21-3FCD-4721-B95C-427943F61125}" type="datetime1">
              <a:rPr lang="en-US" smtClean="0"/>
              <a:t>4/27/2022</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06196404"/>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4" name="Picture 10">
            <a:extLst>
              <a:ext uri="{FF2B5EF4-FFF2-40B4-BE49-F238E27FC236}">
                <a16:creationId xmlns:a16="http://schemas.microsoft.com/office/drawing/2014/main" id="{2C53C8BF-9653-4474-9153-4FE835420D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3" name="Rectangle 12">
            <a:extLst>
              <a:ext uri="{FF2B5EF4-FFF2-40B4-BE49-F238E27FC236}">
                <a16:creationId xmlns:a16="http://schemas.microsoft.com/office/drawing/2014/main" id="{7C08F021-28CE-479A-B96B-5252A9DDF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7" y="0"/>
            <a:ext cx="7107594" cy="6858000"/>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5">
            <a:extLst>
              <a:ext uri="{FF2B5EF4-FFF2-40B4-BE49-F238E27FC236}">
                <a16:creationId xmlns:a16="http://schemas.microsoft.com/office/drawing/2014/main" id="{09507514-A010-4863-8E99-AB3983760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1" y="0"/>
            <a:ext cx="6756015" cy="657664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463295" y="450792"/>
            <a:ext cx="5943454" cy="3034536"/>
          </a:xfrm>
        </p:spPr>
        <p:txBody>
          <a:bodyPr>
            <a:normAutofit/>
          </a:bodyPr>
          <a:lstStyle/>
          <a:p>
            <a:pPr algn="ctr"/>
            <a:r>
              <a:rPr lang="en-US" sz="3200" b="1" i="0" dirty="0">
                <a:solidFill>
                  <a:schemeClr val="tx1"/>
                </a:solidFill>
                <a:effectLst/>
                <a:latin typeface="Helvetica Neue"/>
              </a:rPr>
              <a:t>Analysis of RESEARCH Papers Written About COVID-19 Based on Text Content</a:t>
            </a:r>
            <a:endParaRPr lang="en-US" sz="3200" b="1" dirty="0">
              <a:solidFill>
                <a:schemeClr val="tx1"/>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842409" y="4149214"/>
            <a:ext cx="5778683" cy="1147120"/>
          </a:xfrm>
        </p:spPr>
        <p:txBody>
          <a:bodyPr>
            <a:noAutofit/>
          </a:bodyPr>
          <a:lstStyle/>
          <a:p>
            <a:pPr>
              <a:spcAft>
                <a:spcPts val="600"/>
              </a:spcAft>
            </a:pPr>
            <a:r>
              <a:rPr lang="en-US" sz="1800" dirty="0">
                <a:solidFill>
                  <a:schemeClr val="tx1"/>
                </a:solidFill>
                <a:latin typeface="Calibri" panose="020F0502020204030204" pitchFamily="34" charset="0"/>
                <a:cs typeface="Calibri" panose="020F0502020204030204" pitchFamily="34" charset="0"/>
              </a:rPr>
              <a:t>Vamshi </a:t>
            </a:r>
            <a:r>
              <a:rPr lang="en-US" sz="1800" dirty="0" err="1">
                <a:solidFill>
                  <a:schemeClr val="tx1"/>
                </a:solidFill>
                <a:latin typeface="Calibri" panose="020F0502020204030204" pitchFamily="34" charset="0"/>
                <a:cs typeface="Calibri" panose="020F0502020204030204" pitchFamily="34" charset="0"/>
              </a:rPr>
              <a:t>Jaligama</a:t>
            </a:r>
            <a:endParaRPr lang="en-US" sz="1800" dirty="0">
              <a:solidFill>
                <a:schemeClr val="tx1"/>
              </a:solidFill>
              <a:latin typeface="Calibri" panose="020F0502020204030204" pitchFamily="34" charset="0"/>
              <a:cs typeface="Calibri" panose="020F0502020204030204" pitchFamily="34" charset="0"/>
            </a:endParaRPr>
          </a:p>
          <a:p>
            <a:pPr>
              <a:spcAft>
                <a:spcPts val="600"/>
              </a:spcAft>
            </a:pPr>
            <a:r>
              <a:rPr lang="en-US" sz="1800" dirty="0">
                <a:solidFill>
                  <a:schemeClr val="tx1"/>
                </a:solidFill>
                <a:latin typeface="Calibri" panose="020F0502020204030204" pitchFamily="34" charset="0"/>
                <a:cs typeface="Calibri" panose="020F0502020204030204" pitchFamily="34" charset="0"/>
              </a:rPr>
              <a:t>Abhishek raj Sampath</a:t>
            </a:r>
          </a:p>
          <a:p>
            <a:pPr>
              <a:spcAft>
                <a:spcPts val="600"/>
              </a:spcAft>
            </a:pPr>
            <a:r>
              <a:rPr lang="en-US" sz="1800" dirty="0">
                <a:solidFill>
                  <a:schemeClr val="tx1"/>
                </a:solidFill>
                <a:latin typeface="Calibri" panose="020F0502020204030204" pitchFamily="34" charset="0"/>
                <a:cs typeface="Calibri" panose="020F0502020204030204" pitchFamily="34" charset="0"/>
              </a:rPr>
              <a:t>Lakshmi </a:t>
            </a:r>
            <a:r>
              <a:rPr lang="en-US" sz="1800" dirty="0" err="1">
                <a:solidFill>
                  <a:schemeClr val="tx1"/>
                </a:solidFill>
                <a:latin typeface="Calibri" panose="020F0502020204030204" pitchFamily="34" charset="0"/>
                <a:cs typeface="Calibri" panose="020F0502020204030204" pitchFamily="34" charset="0"/>
              </a:rPr>
              <a:t>sudha</a:t>
            </a:r>
            <a:r>
              <a:rPr lang="en-US" sz="1800" dirty="0">
                <a:solidFill>
                  <a:schemeClr val="tx1"/>
                </a:solidFill>
                <a:latin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cs typeface="Calibri" panose="020F0502020204030204" pitchFamily="34" charset="0"/>
              </a:rPr>
              <a:t>Aluru</a:t>
            </a:r>
            <a:endParaRPr lang="en-US" sz="1800" dirty="0">
              <a:solidFill>
                <a:schemeClr val="tx1"/>
              </a:solidFill>
              <a:latin typeface="Calibri" panose="020F0502020204030204" pitchFamily="34" charset="0"/>
              <a:cs typeface="Calibri" panose="020F0502020204030204" pitchFamily="34" charset="0"/>
            </a:endParaRPr>
          </a:p>
        </p:txBody>
      </p:sp>
      <p:sp>
        <p:nvSpPr>
          <p:cNvPr id="17" name="Rectangle 16">
            <a:extLst>
              <a:ext uri="{FF2B5EF4-FFF2-40B4-BE49-F238E27FC236}">
                <a16:creationId xmlns:a16="http://schemas.microsoft.com/office/drawing/2014/main" id="{C015C3BB-3CA4-4964-8FB4-7DA3FBB63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8" y="0"/>
            <a:ext cx="6720840" cy="226225"/>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7941F53E-EAF1-4AF0-9386-A74DFBA20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8" y="5762147"/>
            <a:ext cx="6720840"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7210737-D731-4ED9-8D08-A238C71DD3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7188" y="450792"/>
            <a:ext cx="4171517" cy="5950008"/>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4">
            <a:extLst>
              <a:ext uri="{28A0092B-C50C-407E-A947-70E740481C1C}">
                <a14:useLocalDpi xmlns:a14="http://schemas.microsoft.com/office/drawing/2010/main" val="0"/>
              </a:ext>
            </a:extLst>
          </a:blip>
          <a:srcRect l="29565" r="32495" b="-1"/>
          <a:stretch/>
        </p:blipFill>
        <p:spPr>
          <a:xfrm>
            <a:off x="7798182" y="684680"/>
            <a:ext cx="3697956" cy="5482657"/>
          </a:xfrm>
          <a:prstGeom prst="rect">
            <a:avLst/>
          </a:prstGeom>
        </p:spPr>
      </p:pic>
    </p:spTree>
    <p:extLst>
      <p:ext uri="{BB962C8B-B14F-4D97-AF65-F5344CB8AC3E}">
        <p14:creationId xmlns:p14="http://schemas.microsoft.com/office/powerpoint/2010/main" val="258428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E2421-4D83-455A-A6FC-C6BF767C2BED}"/>
              </a:ext>
            </a:extLst>
          </p:cNvPr>
          <p:cNvSpPr>
            <a:spLocks noGrp="1"/>
          </p:cNvSpPr>
          <p:nvPr>
            <p:ph type="title"/>
          </p:nvPr>
        </p:nvSpPr>
        <p:spPr/>
        <p:txBody>
          <a:bodyPr/>
          <a:lstStyle/>
          <a:p>
            <a:r>
              <a:rPr lang="en-US" b="1" dirty="0">
                <a:cs typeface="Calibri" panose="020F0502020204030204" pitchFamily="34" charset="0"/>
              </a:rPr>
              <a:t>Dataset </a:t>
            </a:r>
            <a:r>
              <a:rPr lang="en-US" b="1" dirty="0" err="1">
                <a:cs typeface="Calibri" panose="020F0502020204030204" pitchFamily="34" charset="0"/>
              </a:rPr>
              <a:t>clusturing</a:t>
            </a:r>
            <a:endParaRPr lang="en-US" b="1" dirty="0">
              <a:cs typeface="Calibri" panose="020F0502020204030204" pitchFamily="34" charset="0"/>
            </a:endParaRPr>
          </a:p>
        </p:txBody>
      </p:sp>
      <p:sp>
        <p:nvSpPr>
          <p:cNvPr id="3" name="Content Placeholder 2">
            <a:extLst>
              <a:ext uri="{FF2B5EF4-FFF2-40B4-BE49-F238E27FC236}">
                <a16:creationId xmlns:a16="http://schemas.microsoft.com/office/drawing/2014/main" id="{C57AE013-6025-4DA1-A1DB-2AB94359C071}"/>
              </a:ext>
            </a:extLst>
          </p:cNvPr>
          <p:cNvSpPr>
            <a:spLocks noGrp="1"/>
          </p:cNvSpPr>
          <p:nvPr>
            <p:ph idx="1"/>
          </p:nvPr>
        </p:nvSpPr>
        <p:spPr>
          <a:xfrm>
            <a:off x="1109317" y="1837765"/>
            <a:ext cx="9973366" cy="2843802"/>
          </a:xfrm>
        </p:spPr>
        <p:txBody>
          <a:bodyPr>
            <a:normAutofit fontScale="85000" lnSpcReduction="10000"/>
          </a:bodyPr>
          <a:lstStyle/>
          <a:p>
            <a:endParaRPr lang="en-US" sz="2000" b="0" i="0" dirty="0">
              <a:solidFill>
                <a:srgbClr val="000000"/>
              </a:solidFill>
              <a:effectLst/>
              <a:latin typeface="Helvetica Neue"/>
            </a:endParaRPr>
          </a:p>
          <a:p>
            <a:endParaRPr lang="en-US" dirty="0">
              <a:solidFill>
                <a:srgbClr val="000000"/>
              </a:solidFill>
              <a:latin typeface="Helvetica Neue"/>
            </a:endParaRPr>
          </a:p>
          <a:p>
            <a:endParaRPr lang="en-US" sz="2000" b="0" i="0" dirty="0">
              <a:solidFill>
                <a:srgbClr val="000000"/>
              </a:solidFill>
              <a:effectLst/>
              <a:latin typeface="Helvetica Neue"/>
            </a:endParaRPr>
          </a:p>
          <a:p>
            <a:endParaRPr lang="en-US" dirty="0">
              <a:solidFill>
                <a:srgbClr val="000000"/>
              </a:solidFill>
              <a:latin typeface="Helvetica Neue"/>
            </a:endParaRPr>
          </a:p>
          <a:p>
            <a:r>
              <a:rPr lang="en-US" sz="2000" b="0" i="0" dirty="0">
                <a:solidFill>
                  <a:srgbClr val="000000"/>
                </a:solidFill>
                <a:effectLst/>
                <a:latin typeface="Helvetica Neue"/>
              </a:rPr>
              <a:t>Using Principle Component Analysis (PCA) to turn 100 columns of data into 3</a:t>
            </a:r>
            <a:r>
              <a:rPr lang="en-US" sz="2200" b="0" i="0" dirty="0">
                <a:solidFill>
                  <a:srgbClr val="000000"/>
                </a:solidFill>
                <a:effectLst/>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000" b="0" i="0" dirty="0">
                <a:solidFill>
                  <a:srgbClr val="000000"/>
                </a:solidFill>
                <a:effectLst/>
                <a:latin typeface="Helvetica Neue"/>
              </a:rPr>
              <a:t>Using K-nearest neighbors to group papers based on the closest </a:t>
            </a:r>
            <a:r>
              <a:rPr lang="en-US" sz="2000" b="0" i="0" dirty="0" err="1">
                <a:solidFill>
                  <a:srgbClr val="000000"/>
                </a:solidFill>
                <a:effectLst/>
                <a:latin typeface="Helvetica Neue"/>
              </a:rPr>
              <a:t>Euclidan</a:t>
            </a:r>
            <a:r>
              <a:rPr lang="en-US" sz="2000" b="0" i="0" dirty="0">
                <a:solidFill>
                  <a:srgbClr val="000000"/>
                </a:solidFill>
                <a:effectLst/>
                <a:latin typeface="Helvetica Neue"/>
              </a:rPr>
              <a:t> distance.</a:t>
            </a:r>
          </a:p>
          <a:p>
            <a:endParaRPr lang="en-US" sz="2200" dirty="0">
              <a:latin typeface="Calibri" panose="020F0502020204030204" pitchFamily="34" charset="0"/>
              <a:cs typeface="Calibri" panose="020F0502020204030204" pitchFamily="34" charset="0"/>
            </a:endParaRPr>
          </a:p>
          <a:p>
            <a:pPr marL="0" indent="0">
              <a:buNone/>
            </a:pPr>
            <a:endParaRPr lang="en-US" sz="2200" dirty="0">
              <a:latin typeface="Calibri" panose="020F0502020204030204" pitchFamily="34" charset="0"/>
              <a:cs typeface="Calibri" panose="020F0502020204030204" pitchFamily="34" charset="0"/>
            </a:endParaRPr>
          </a:p>
          <a:p>
            <a:pPr marL="0" indent="0">
              <a:buNone/>
            </a:pP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277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2E70-5BFF-48BF-9706-F66827B7033E}"/>
              </a:ext>
            </a:extLst>
          </p:cNvPr>
          <p:cNvSpPr>
            <a:spLocks noGrp="1"/>
          </p:cNvSpPr>
          <p:nvPr>
            <p:ph type="title"/>
          </p:nvPr>
        </p:nvSpPr>
        <p:spPr/>
        <p:txBody>
          <a:bodyPr>
            <a:normAutofit/>
          </a:bodyPr>
          <a:lstStyle/>
          <a:p>
            <a:r>
              <a:rPr lang="en-US" b="1" dirty="0"/>
              <a:t>Vectorization</a:t>
            </a:r>
            <a:endParaRPr lang="en-US" dirty="0"/>
          </a:p>
        </p:txBody>
      </p:sp>
      <p:sp>
        <p:nvSpPr>
          <p:cNvPr id="4" name="Content Placeholder 3">
            <a:extLst>
              <a:ext uri="{FF2B5EF4-FFF2-40B4-BE49-F238E27FC236}">
                <a16:creationId xmlns:a16="http://schemas.microsoft.com/office/drawing/2014/main" id="{91660A7A-8918-4E4E-92E1-0E4161C10C3C}"/>
              </a:ext>
            </a:extLst>
          </p:cNvPr>
          <p:cNvSpPr>
            <a:spLocks noGrp="1"/>
          </p:cNvSpPr>
          <p:nvPr>
            <p:ph idx="1"/>
          </p:nvPr>
        </p:nvSpPr>
        <p:spPr>
          <a:xfrm>
            <a:off x="685801" y="2063396"/>
            <a:ext cx="8028992" cy="1724833"/>
          </a:xfrm>
        </p:spPr>
        <p:txBody>
          <a:bodyPr/>
          <a:lstStyle/>
          <a:p>
            <a:r>
              <a:rPr lang="en-US" b="0" i="0" dirty="0">
                <a:solidFill>
                  <a:srgbClr val="000000"/>
                </a:solidFill>
                <a:effectLst/>
                <a:latin typeface="Helvetica Neue"/>
              </a:rPr>
              <a:t>Extracts common keywords from each cluster.</a:t>
            </a:r>
          </a:p>
          <a:p>
            <a:r>
              <a:rPr lang="en-US" b="0" i="0" dirty="0">
                <a:solidFill>
                  <a:srgbClr val="000000"/>
                </a:solidFill>
                <a:effectLst/>
                <a:latin typeface="Helvetica Neue"/>
              </a:rPr>
              <a:t>removing a list of keywords common to all.</a:t>
            </a:r>
            <a:endParaRPr lang="en-US" dirty="0"/>
          </a:p>
        </p:txBody>
      </p:sp>
    </p:spTree>
    <p:extLst>
      <p:ext uri="{BB962C8B-B14F-4D97-AF65-F5344CB8AC3E}">
        <p14:creationId xmlns:p14="http://schemas.microsoft.com/office/powerpoint/2010/main" val="3969761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76A97-73BE-4FAA-953C-493D3E08A0C5}"/>
              </a:ext>
            </a:extLst>
          </p:cNvPr>
          <p:cNvSpPr>
            <a:spLocks noGrp="1"/>
          </p:cNvSpPr>
          <p:nvPr>
            <p:ph type="title"/>
          </p:nvPr>
        </p:nvSpPr>
        <p:spPr>
          <a:xfrm>
            <a:off x="558547" y="257174"/>
            <a:ext cx="10396882" cy="657808"/>
          </a:xfrm>
        </p:spPr>
        <p:txBody>
          <a:bodyPr>
            <a:normAutofit fontScale="90000"/>
          </a:bodyPr>
          <a:lstStyle/>
          <a:p>
            <a:r>
              <a:rPr lang="en-US" b="1" dirty="0">
                <a:latin typeface="Calibri" panose="020F0502020204030204" pitchFamily="34" charset="0"/>
                <a:cs typeface="Calibri" panose="020F0502020204030204" pitchFamily="34" charset="0"/>
              </a:rPr>
              <a:t>Outcome:</a:t>
            </a:r>
          </a:p>
        </p:txBody>
      </p:sp>
      <p:sp>
        <p:nvSpPr>
          <p:cNvPr id="3" name="TextBox 2">
            <a:extLst>
              <a:ext uri="{FF2B5EF4-FFF2-40B4-BE49-F238E27FC236}">
                <a16:creationId xmlns:a16="http://schemas.microsoft.com/office/drawing/2014/main" id="{A3AF27FF-B9D8-4275-8ACD-47FEF43CD3D9}"/>
              </a:ext>
            </a:extLst>
          </p:cNvPr>
          <p:cNvSpPr txBox="1"/>
          <p:nvPr/>
        </p:nvSpPr>
        <p:spPr>
          <a:xfrm>
            <a:off x="659558" y="1000513"/>
            <a:ext cx="9909110" cy="2339102"/>
          </a:xfrm>
          <a:prstGeom prst="rect">
            <a:avLst/>
          </a:prstGeom>
          <a:noFill/>
        </p:spPr>
        <p:txBody>
          <a:bodyPr wrap="square" rtlCol="0">
            <a:spAutoFit/>
          </a:bodyPr>
          <a:lstStyle/>
          <a:p>
            <a:r>
              <a:rPr lang="en-US" sz="1600" b="0" i="0" dirty="0">
                <a:solidFill>
                  <a:srgbClr val="24292F"/>
                </a:solidFill>
                <a:effectLst/>
                <a:latin typeface="-apple-system"/>
              </a:rPr>
              <a:t>From these clusters, I hope to generate new insights about how papers gain popularity, especially outside of scientific literature. The one unique thing that this clustering incorporates is each paper's popularity in their respective fields.</a:t>
            </a:r>
            <a:r>
              <a:rPr lang="en-US" sz="1600" b="0" i="0" dirty="0">
                <a:effectLst/>
                <a:latin typeface="Inter"/>
              </a:rPr>
              <a:t> AI techniques to generate new insights in support of the ongoing fight against this infectious disease. There is a growing urgency for these approaches because of the rapid acceleration in new coronavirus literature, making it difficult for the medical research community to keep up. This allows the worldwide AI research community the opportunity to apply text and data mining approaches to find answers to questions within, and connect insights across, this content in support of the ongoing COVID-19 response efforts worldwide. There is a growing urgency for these approaches because of the rapid increase in coronavirus literature, making it difficult for the medical community to keep up.</a:t>
            </a:r>
          </a:p>
          <a:p>
            <a:endParaRPr lang="en-US" dirty="0"/>
          </a:p>
        </p:txBody>
      </p:sp>
      <p:pic>
        <p:nvPicPr>
          <p:cNvPr id="1026" name="Picture 2">
            <a:extLst>
              <a:ext uri="{FF2B5EF4-FFF2-40B4-BE49-F238E27FC236}">
                <a16:creationId xmlns:a16="http://schemas.microsoft.com/office/drawing/2014/main" id="{EBDF1CB0-6BC1-4427-B226-0FC6D0812B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5" y="2809875"/>
            <a:ext cx="5905500" cy="280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965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5955A-4F68-40EB-9141-68E8F144F3BD}"/>
              </a:ext>
            </a:extLst>
          </p:cNvPr>
          <p:cNvSpPr>
            <a:spLocks noGrp="1"/>
          </p:cNvSpPr>
          <p:nvPr>
            <p:ph type="title"/>
          </p:nvPr>
        </p:nvSpPr>
        <p:spPr>
          <a:xfrm>
            <a:off x="484466" y="2063396"/>
            <a:ext cx="10396882" cy="1151965"/>
          </a:xfrm>
        </p:spPr>
        <p:txBody>
          <a:bodyPr/>
          <a:lstStyle/>
          <a:p>
            <a:pPr algn="ctr"/>
            <a:r>
              <a:rPr lang="en-US" dirty="0"/>
              <a:t>Thank you</a:t>
            </a:r>
          </a:p>
        </p:txBody>
      </p:sp>
      <p:pic>
        <p:nvPicPr>
          <p:cNvPr id="5" name="Picture 4" descr="A sign on a wall&#10;&#10;Description automatically generated with low confidence">
            <a:extLst>
              <a:ext uri="{FF2B5EF4-FFF2-40B4-BE49-F238E27FC236}">
                <a16:creationId xmlns:a16="http://schemas.microsoft.com/office/drawing/2014/main" id="{5B7B4667-C6F5-4A25-A969-D7D8772BC6C0}"/>
              </a:ext>
            </a:extLst>
          </p:cNvPr>
          <p:cNvPicPr>
            <a:picLocks noChangeAspect="1"/>
          </p:cNvPicPr>
          <p:nvPr/>
        </p:nvPicPr>
        <p:blipFill rotWithShape="1">
          <a:blip r:embed="rId2"/>
          <a:srcRect b="8982"/>
          <a:stretch/>
        </p:blipFill>
        <p:spPr>
          <a:xfrm>
            <a:off x="2438400" y="360680"/>
            <a:ext cx="7315200" cy="4993640"/>
          </a:xfrm>
          <a:prstGeom prst="rect">
            <a:avLst/>
          </a:prstGeom>
        </p:spPr>
      </p:pic>
    </p:spTree>
    <p:extLst>
      <p:ext uri="{BB962C8B-B14F-4D97-AF65-F5344CB8AC3E}">
        <p14:creationId xmlns:p14="http://schemas.microsoft.com/office/powerpoint/2010/main" val="2550669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145D1-7129-4F96-AB7E-FA22FFD73918}"/>
              </a:ext>
            </a:extLst>
          </p:cNvPr>
          <p:cNvSpPr>
            <a:spLocks noGrp="1"/>
          </p:cNvSpPr>
          <p:nvPr>
            <p:ph type="title"/>
          </p:nvPr>
        </p:nvSpPr>
        <p:spPr/>
        <p:txBody>
          <a:bodyPr/>
          <a:lstStyle/>
          <a:p>
            <a:r>
              <a:rPr lang="en-US" b="1" dirty="0">
                <a:cs typeface="Calibri" panose="020F0502020204030204" pitchFamily="34" charset="0"/>
              </a:rPr>
              <a:t>Contents</a:t>
            </a:r>
            <a:r>
              <a:rPr lang="en-US" dirty="0"/>
              <a:t>:</a:t>
            </a:r>
          </a:p>
        </p:txBody>
      </p:sp>
      <p:sp>
        <p:nvSpPr>
          <p:cNvPr id="3" name="Content Placeholder 2">
            <a:extLst>
              <a:ext uri="{FF2B5EF4-FFF2-40B4-BE49-F238E27FC236}">
                <a16:creationId xmlns:a16="http://schemas.microsoft.com/office/drawing/2014/main" id="{3064A98F-3F4A-4317-8E5C-B47BD672DB6C}"/>
              </a:ext>
            </a:extLst>
          </p:cNvPr>
          <p:cNvSpPr>
            <a:spLocks noGrp="1"/>
          </p:cNvSpPr>
          <p:nvPr>
            <p:ph idx="1"/>
          </p:nvPr>
        </p:nvSpPr>
        <p:spPr>
          <a:xfrm>
            <a:off x="685801" y="1627168"/>
            <a:ext cx="10396883" cy="3311189"/>
          </a:xfrm>
        </p:spPr>
        <p:txBody>
          <a:bodyPr/>
          <a:lstStyle/>
          <a:p>
            <a:pPr marL="0" indent="0">
              <a:buNone/>
            </a:pPr>
            <a:endParaRPr lang="en-US" dirty="0">
              <a:latin typeface="Calibri" panose="020F0502020204030204" pitchFamily="34" charset="0"/>
              <a:cs typeface="Calibri" panose="020F0502020204030204" pitchFamily="34" charset="0"/>
            </a:endParaRPr>
          </a:p>
          <a:p>
            <a:r>
              <a:rPr lang="en-IN" dirty="0">
                <a:effectLst/>
                <a:latin typeface="Calibri" panose="020F0502020204030204" pitchFamily="34" charset="0"/>
                <a:ea typeface="Calibri" panose="020F0502020204030204" pitchFamily="34" charset="0"/>
                <a:cs typeface="Calibri" panose="020F0502020204030204" pitchFamily="34" charset="0"/>
              </a:rPr>
              <a:t>Impact And Text Analysis on Papers Published On Covid Data. Why?</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Dataset</a:t>
            </a:r>
          </a:p>
          <a:p>
            <a:r>
              <a:rPr lang="en-US" dirty="0">
                <a:latin typeface="Calibri" panose="020F0502020204030204" pitchFamily="34" charset="0"/>
                <a:cs typeface="Calibri" panose="020F0502020204030204" pitchFamily="34" charset="0"/>
              </a:rPr>
              <a:t>Libraries used</a:t>
            </a:r>
          </a:p>
          <a:p>
            <a:r>
              <a:rPr lang="en-US" dirty="0">
                <a:latin typeface="Calibri" panose="020F0502020204030204" pitchFamily="34" charset="0"/>
                <a:cs typeface="Calibri" panose="020F0502020204030204" pitchFamily="34" charset="0"/>
              </a:rPr>
              <a:t>outcome</a:t>
            </a:r>
          </a:p>
          <a:p>
            <a:endParaRPr lang="en-US" dirty="0"/>
          </a:p>
        </p:txBody>
      </p:sp>
    </p:spTree>
    <p:extLst>
      <p:ext uri="{BB962C8B-B14F-4D97-AF65-F5344CB8AC3E}">
        <p14:creationId xmlns:p14="http://schemas.microsoft.com/office/powerpoint/2010/main" val="2237297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E6898-5A41-48AA-9A8B-A0524FF15650}"/>
              </a:ext>
            </a:extLst>
          </p:cNvPr>
          <p:cNvSpPr>
            <a:spLocks noGrp="1"/>
          </p:cNvSpPr>
          <p:nvPr>
            <p:ph type="title"/>
          </p:nvPr>
        </p:nvSpPr>
        <p:spPr/>
        <p:txBody>
          <a:bodyPr>
            <a:noAutofit/>
          </a:bodyPr>
          <a:lstStyle/>
          <a:p>
            <a:r>
              <a:rPr lang="en-US" sz="3700" b="1" dirty="0">
                <a:cs typeface="Calibri" panose="020F0502020204030204" pitchFamily="34" charset="0"/>
              </a:rPr>
              <a:t>Impact And Text Analysis on Papers Published On Covid Data. Why?</a:t>
            </a:r>
          </a:p>
        </p:txBody>
      </p:sp>
      <p:sp>
        <p:nvSpPr>
          <p:cNvPr id="3" name="Content Placeholder 2">
            <a:extLst>
              <a:ext uri="{FF2B5EF4-FFF2-40B4-BE49-F238E27FC236}">
                <a16:creationId xmlns:a16="http://schemas.microsoft.com/office/drawing/2014/main" id="{F21B7A1D-A5C1-494B-9C84-44C7DDE10E45}"/>
              </a:ext>
            </a:extLst>
          </p:cNvPr>
          <p:cNvSpPr>
            <a:spLocks noGrp="1"/>
          </p:cNvSpPr>
          <p:nvPr>
            <p:ph idx="1"/>
          </p:nvPr>
        </p:nvSpPr>
        <p:spPr>
          <a:xfrm>
            <a:off x="685801" y="1495505"/>
            <a:ext cx="10396883" cy="3311189"/>
          </a:xfrm>
        </p:spPr>
        <p:txBody>
          <a:bodyPr>
            <a:normAutofit/>
          </a:bodyPr>
          <a:lstStyle/>
          <a:p>
            <a:pPr marL="0" indent="0">
              <a:buNone/>
            </a:pPr>
            <a:r>
              <a:rPr lang="en-US" sz="1200" b="0" i="0" dirty="0">
                <a:solidFill>
                  <a:srgbClr val="000000"/>
                </a:solidFill>
                <a:effectLst/>
                <a:latin typeface="Helvetica" panose="020B0604020202020204" pitchFamily="34" charset="0"/>
              </a:rPr>
              <a:t>it is difficult for health professionals to keep up with new information on the virus.</a:t>
            </a:r>
            <a:r>
              <a:rPr lang="en-US" sz="1100" b="0" i="0" dirty="0">
                <a:solidFill>
                  <a:srgbClr val="000000"/>
                </a:solidFill>
                <a:effectLst/>
                <a:latin typeface="Helvetica" panose="020B0604020202020204" pitchFamily="34" charset="0"/>
              </a:rPr>
              <a:t> By using clustering for labelling in combination with dimensionality reduction for visualization, the collection of literature can be represented by a scatter plot. On this plot, publications of highly similar topic will share a label and will be plotted near each other. </a:t>
            </a:r>
          </a:p>
          <a:p>
            <a:pPr marL="0" indent="0">
              <a:buNone/>
            </a:pPr>
            <a:r>
              <a:rPr lang="en-US" sz="1100" dirty="0">
                <a:solidFill>
                  <a:srgbClr val="000000"/>
                </a:solidFill>
                <a:latin typeface="Helvetica" panose="020B0604020202020204" pitchFamily="34" charset="0"/>
                <a:cs typeface="Calibri" panose="020F0502020204030204" pitchFamily="34" charset="0"/>
              </a:rPr>
              <a:t>Hence, The main goal of our project is to perform text , impact and exploratory analysis on papers published on covid data by recognizing and categorizing the content of research papers by evaluating and clustering the datasets accordingly with removal of the frequent words based on this we can decide the content and concept inside the papers and sort them into high and low impact papers by linearizing the data.</a:t>
            </a: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7784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DF5E-4D94-4EF6-B354-7D107A969EDA}"/>
              </a:ext>
            </a:extLst>
          </p:cNvPr>
          <p:cNvSpPr>
            <a:spLocks noGrp="1"/>
          </p:cNvSpPr>
          <p:nvPr>
            <p:ph type="title"/>
          </p:nvPr>
        </p:nvSpPr>
        <p:spPr/>
        <p:txBody>
          <a:bodyPr>
            <a:noAutofit/>
          </a:bodyPr>
          <a:lstStyle/>
          <a:p>
            <a:r>
              <a:rPr lang="en-US" sz="2800" b="1" i="0" dirty="0">
                <a:effectLst/>
                <a:cs typeface="Calibri" panose="020F0502020204030204" pitchFamily="34" charset="0"/>
              </a:rPr>
              <a:t>Dataset: Research papers published related to covid-19.</a:t>
            </a:r>
            <a:endParaRPr lang="en-US" sz="2800" dirty="0">
              <a:cs typeface="Calibri" panose="020F0502020204030204" pitchFamily="34" charset="0"/>
            </a:endParaRPr>
          </a:p>
        </p:txBody>
      </p:sp>
      <p:sp>
        <p:nvSpPr>
          <p:cNvPr id="3" name="Content Placeholder 2">
            <a:extLst>
              <a:ext uri="{FF2B5EF4-FFF2-40B4-BE49-F238E27FC236}">
                <a16:creationId xmlns:a16="http://schemas.microsoft.com/office/drawing/2014/main" id="{5ECD76C1-3052-44A9-B599-920D802E6BC6}"/>
              </a:ext>
            </a:extLst>
          </p:cNvPr>
          <p:cNvSpPr>
            <a:spLocks noGrp="1"/>
          </p:cNvSpPr>
          <p:nvPr>
            <p:ph idx="1"/>
          </p:nvPr>
        </p:nvSpPr>
        <p:spPr/>
        <p:txBody>
          <a:bodyPr numCol="2">
            <a:noAutofit/>
          </a:bodyPr>
          <a:lstStyle/>
          <a:p>
            <a:pPr>
              <a:lnSpc>
                <a:spcPct val="170000"/>
              </a:lnSpc>
            </a:pPr>
            <a:r>
              <a:rPr lang="en-US" sz="1800" dirty="0">
                <a:solidFill>
                  <a:srgbClr val="202124"/>
                </a:solidFill>
                <a:latin typeface="Calibri" panose="020F0502020204030204" pitchFamily="34" charset="0"/>
                <a:cs typeface="Calibri" panose="020F0502020204030204" pitchFamily="34" charset="0"/>
              </a:rPr>
              <a:t>Title</a:t>
            </a:r>
            <a:endParaRPr lang="en-US" sz="1800" b="0" i="0" dirty="0">
              <a:solidFill>
                <a:srgbClr val="202124"/>
              </a:solidFill>
              <a:effectLst/>
              <a:latin typeface="Calibri" panose="020F0502020204030204" pitchFamily="34" charset="0"/>
              <a:cs typeface="Calibri" panose="020F0502020204030204" pitchFamily="34" charset="0"/>
            </a:endParaRPr>
          </a:p>
          <a:p>
            <a:pPr>
              <a:lnSpc>
                <a:spcPct val="170000"/>
              </a:lnSpc>
            </a:pPr>
            <a:r>
              <a:rPr lang="en-US" sz="1800" dirty="0">
                <a:solidFill>
                  <a:srgbClr val="202124"/>
                </a:solidFill>
                <a:latin typeface="Calibri" panose="020F0502020204030204" pitchFamily="34" charset="0"/>
                <a:cs typeface="Calibri" panose="020F0502020204030204" pitchFamily="34" charset="0"/>
              </a:rPr>
              <a:t>license</a:t>
            </a:r>
          </a:p>
          <a:p>
            <a:pPr>
              <a:lnSpc>
                <a:spcPct val="170000"/>
              </a:lnSpc>
            </a:pPr>
            <a:r>
              <a:rPr lang="en-US" sz="1800" b="0" i="0" dirty="0">
                <a:solidFill>
                  <a:srgbClr val="202124"/>
                </a:solidFill>
                <a:effectLst/>
                <a:latin typeface="Calibri" panose="020F0502020204030204" pitchFamily="34" charset="0"/>
                <a:cs typeface="Calibri" panose="020F0502020204030204" pitchFamily="34" charset="0"/>
              </a:rPr>
              <a:t>abstract</a:t>
            </a:r>
          </a:p>
          <a:p>
            <a:pPr>
              <a:lnSpc>
                <a:spcPct val="170000"/>
              </a:lnSpc>
            </a:pPr>
            <a:r>
              <a:rPr lang="en-US" sz="1800" dirty="0" err="1">
                <a:solidFill>
                  <a:srgbClr val="202124"/>
                </a:solidFill>
                <a:latin typeface="Calibri" panose="020F0502020204030204" pitchFamily="34" charset="0"/>
                <a:cs typeface="Calibri" panose="020F0502020204030204" pitchFamily="34" charset="0"/>
              </a:rPr>
              <a:t>publish_time</a:t>
            </a:r>
            <a:endParaRPr lang="en-US" sz="1800" dirty="0">
              <a:solidFill>
                <a:srgbClr val="202124"/>
              </a:solidFill>
              <a:latin typeface="Calibri" panose="020F0502020204030204" pitchFamily="34" charset="0"/>
              <a:cs typeface="Calibri" panose="020F0502020204030204" pitchFamily="34" charset="0"/>
            </a:endParaRPr>
          </a:p>
          <a:p>
            <a:pPr>
              <a:lnSpc>
                <a:spcPct val="170000"/>
              </a:lnSpc>
            </a:pPr>
            <a:r>
              <a:rPr lang="en-US" sz="1800" dirty="0">
                <a:latin typeface="Calibri" panose="020F0502020204030204" pitchFamily="34" charset="0"/>
                <a:cs typeface="Calibri" panose="020F0502020204030204" pitchFamily="34" charset="0"/>
              </a:rPr>
              <a:t>authors</a:t>
            </a:r>
          </a:p>
          <a:p>
            <a:pPr>
              <a:lnSpc>
                <a:spcPct val="170000"/>
              </a:lnSpc>
            </a:pPr>
            <a:r>
              <a:rPr lang="en-US" sz="1800" dirty="0">
                <a:latin typeface="Calibri" panose="020F0502020204030204" pitchFamily="34" charset="0"/>
                <a:cs typeface="Calibri" panose="020F0502020204030204" pitchFamily="34" charset="0"/>
              </a:rPr>
              <a:t>journal</a:t>
            </a:r>
          </a:p>
          <a:p>
            <a:pPr>
              <a:lnSpc>
                <a:spcPct val="170000"/>
              </a:lnSpc>
            </a:pPr>
            <a:r>
              <a:rPr lang="en-US" sz="1800" dirty="0" err="1">
                <a:latin typeface="Calibri" panose="020F0502020204030204" pitchFamily="34" charset="0"/>
                <a:cs typeface="Calibri" panose="020F0502020204030204" pitchFamily="34" charset="0"/>
              </a:rPr>
              <a:t>pdf_json_files</a:t>
            </a:r>
            <a:endParaRPr lang="en-US" sz="1800" dirty="0">
              <a:latin typeface="Calibri" panose="020F0502020204030204" pitchFamily="34" charset="0"/>
              <a:cs typeface="Calibri" panose="020F0502020204030204" pitchFamily="34" charset="0"/>
            </a:endParaRPr>
          </a:p>
          <a:p>
            <a:pPr>
              <a:lnSpc>
                <a:spcPct val="170000"/>
              </a:lnSpc>
            </a:pPr>
            <a:r>
              <a:rPr lang="en-US" sz="1800" dirty="0">
                <a:latin typeface="Calibri" panose="020F0502020204030204" pitchFamily="34" charset="0"/>
                <a:cs typeface="Calibri" panose="020F0502020204030204" pitchFamily="34" charset="0"/>
              </a:rPr>
              <a:t>release_year</a:t>
            </a:r>
          </a:p>
          <a:p>
            <a:pPr>
              <a:lnSpc>
                <a:spcPct val="170000"/>
              </a:lnSpc>
            </a:pPr>
            <a:r>
              <a:rPr lang="en-US" sz="1800" dirty="0" err="1">
                <a:latin typeface="Calibri" panose="020F0502020204030204" pitchFamily="34" charset="0"/>
                <a:cs typeface="Calibri" panose="020F0502020204030204" pitchFamily="34" charset="0"/>
              </a:rPr>
              <a:t>url</a:t>
            </a:r>
            <a:endParaRPr lang="en-US" sz="1800" dirty="0">
              <a:latin typeface="Calibri" panose="020F0502020204030204" pitchFamily="34" charset="0"/>
              <a:cs typeface="Calibri" panose="020F0502020204030204" pitchFamily="34" charset="0"/>
            </a:endParaRPr>
          </a:p>
          <a:p>
            <a:pPr>
              <a:lnSpc>
                <a:spcPct val="170000"/>
              </a:lnSpc>
            </a:pPr>
            <a:r>
              <a:rPr lang="en-US" sz="1800" dirty="0">
                <a:latin typeface="Calibri" panose="020F0502020204030204" pitchFamily="34" charset="0"/>
                <a:cs typeface="Calibri" panose="020F0502020204030204" pitchFamily="34" charset="0"/>
              </a:rPr>
              <a:t>ID’s(</a:t>
            </a:r>
            <a:r>
              <a:rPr lang="en-US" sz="1800" dirty="0" err="1">
                <a:latin typeface="Calibri" panose="020F0502020204030204" pitchFamily="34" charset="0"/>
                <a:cs typeface="Calibri" panose="020F0502020204030204" pitchFamily="34" charset="0"/>
              </a:rPr>
              <a:t>pmcid</a:t>
            </a:r>
            <a:r>
              <a:rPr lang="en-US" sz="18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775218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87DE2-7BB9-447A-AC11-0A3C22BEAFCD}"/>
              </a:ext>
            </a:extLst>
          </p:cNvPr>
          <p:cNvSpPr>
            <a:spLocks noGrp="1"/>
          </p:cNvSpPr>
          <p:nvPr>
            <p:ph type="title"/>
          </p:nvPr>
        </p:nvSpPr>
        <p:spPr/>
        <p:txBody>
          <a:bodyPr>
            <a:normAutofit/>
          </a:bodyPr>
          <a:lstStyle/>
          <a:p>
            <a:r>
              <a:rPr lang="en-US" dirty="0"/>
              <a:t>Libraries used:</a:t>
            </a:r>
          </a:p>
        </p:txBody>
      </p:sp>
      <p:sp>
        <p:nvSpPr>
          <p:cNvPr id="3" name="Content Placeholder 2">
            <a:extLst>
              <a:ext uri="{FF2B5EF4-FFF2-40B4-BE49-F238E27FC236}">
                <a16:creationId xmlns:a16="http://schemas.microsoft.com/office/drawing/2014/main" id="{BB660051-117B-4CA8-99F2-87EC42591774}"/>
              </a:ext>
            </a:extLst>
          </p:cNvPr>
          <p:cNvSpPr>
            <a:spLocks noGrp="1"/>
          </p:cNvSpPr>
          <p:nvPr>
            <p:ph idx="1"/>
          </p:nvPr>
        </p:nvSpPr>
        <p:spPr/>
        <p:txBody>
          <a:bodyPr/>
          <a:lstStyle/>
          <a:p>
            <a:r>
              <a:rPr lang="en-US" sz="2000" b="0" i="0" dirty="0" err="1">
                <a:solidFill>
                  <a:srgbClr val="202124"/>
                </a:solidFill>
                <a:effectLst/>
                <a:latin typeface="Calibri" panose="020F0502020204030204" pitchFamily="34" charset="0"/>
                <a:cs typeface="Calibri" panose="020F0502020204030204" pitchFamily="34" charset="0"/>
              </a:rPr>
              <a:t>numpy</a:t>
            </a:r>
            <a:endParaRPr lang="en-US" sz="2000" b="0" i="0" dirty="0">
              <a:solidFill>
                <a:srgbClr val="202124"/>
              </a:solidFill>
              <a:effectLst/>
              <a:latin typeface="Calibri" panose="020F0502020204030204" pitchFamily="34" charset="0"/>
              <a:cs typeface="Calibri" panose="020F0502020204030204" pitchFamily="34" charset="0"/>
            </a:endParaRPr>
          </a:p>
          <a:p>
            <a:r>
              <a:rPr lang="en-US" dirty="0">
                <a:solidFill>
                  <a:srgbClr val="202124"/>
                </a:solidFill>
                <a:latin typeface="Calibri" panose="020F0502020204030204" pitchFamily="34" charset="0"/>
                <a:cs typeface="Calibri" panose="020F0502020204030204" pitchFamily="34" charset="0"/>
              </a:rPr>
              <a:t> pandas</a:t>
            </a:r>
          </a:p>
          <a:p>
            <a:r>
              <a:rPr lang="en-US" sz="2000" b="0" i="0" dirty="0" err="1">
                <a:solidFill>
                  <a:srgbClr val="202124"/>
                </a:solidFill>
                <a:effectLst/>
                <a:latin typeface="Calibri" panose="020F0502020204030204" pitchFamily="34" charset="0"/>
                <a:cs typeface="Calibri" panose="020F0502020204030204" pitchFamily="34" charset="0"/>
              </a:rPr>
              <a:t>nltk</a:t>
            </a:r>
            <a:endParaRPr lang="en-US" sz="2000" b="0" i="0" dirty="0">
              <a:solidFill>
                <a:srgbClr val="202124"/>
              </a:solidFill>
              <a:effectLst/>
              <a:latin typeface="Calibri" panose="020F0502020204030204" pitchFamily="34" charset="0"/>
              <a:cs typeface="Calibri" panose="020F0502020204030204" pitchFamily="34" charset="0"/>
            </a:endParaRPr>
          </a:p>
          <a:p>
            <a:r>
              <a:rPr lang="en-US" sz="2000" b="0" i="0" dirty="0" err="1">
                <a:solidFill>
                  <a:srgbClr val="202124"/>
                </a:solidFill>
                <a:effectLst/>
                <a:latin typeface="Calibri" panose="020F0502020204030204" pitchFamily="34" charset="0"/>
                <a:cs typeface="Calibri" panose="020F0502020204030204" pitchFamily="34" charset="0"/>
              </a:rPr>
              <a:t>os</a:t>
            </a:r>
            <a:endParaRPr lang="en-US" sz="2000" b="0" i="0" dirty="0">
              <a:solidFill>
                <a:srgbClr val="202124"/>
              </a:solidFill>
              <a:effectLst/>
              <a:latin typeface="Calibri" panose="020F0502020204030204" pitchFamily="34" charset="0"/>
              <a:cs typeface="Calibri" panose="020F0502020204030204" pitchFamily="34" charset="0"/>
            </a:endParaRPr>
          </a:p>
          <a:p>
            <a:r>
              <a:rPr lang="en-US" b="0" i="0" dirty="0">
                <a:solidFill>
                  <a:srgbClr val="202124"/>
                </a:solidFill>
                <a:effectLst/>
                <a:latin typeface="Calibri" panose="020F0502020204030204" pitchFamily="34" charset="0"/>
                <a:cs typeface="Calibri" panose="020F0502020204030204" pitchFamily="34" charset="0"/>
              </a:rPr>
              <a:t>pickle</a:t>
            </a:r>
            <a:endParaRPr lang="en-US" sz="2000" b="0" i="0" dirty="0">
              <a:solidFill>
                <a:srgbClr val="202124"/>
              </a:solidFill>
              <a:effectLst/>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353189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E6CD3-784D-4C80-B2E0-580638C87E02}"/>
              </a:ext>
            </a:extLst>
          </p:cNvPr>
          <p:cNvSpPr>
            <a:spLocks noGrp="1"/>
          </p:cNvSpPr>
          <p:nvPr>
            <p:ph type="title"/>
          </p:nvPr>
        </p:nvSpPr>
        <p:spPr/>
        <p:txBody>
          <a:bodyPr/>
          <a:lstStyle/>
          <a:p>
            <a:r>
              <a:rPr lang="en-US" b="1" dirty="0">
                <a:cs typeface="Calibri" panose="020F0502020204030204" pitchFamily="34" charset="0"/>
              </a:rPr>
              <a:t>Contd….</a:t>
            </a:r>
          </a:p>
        </p:txBody>
      </p:sp>
      <p:sp>
        <p:nvSpPr>
          <p:cNvPr id="3" name="Content Placeholder 2">
            <a:extLst>
              <a:ext uri="{FF2B5EF4-FFF2-40B4-BE49-F238E27FC236}">
                <a16:creationId xmlns:a16="http://schemas.microsoft.com/office/drawing/2014/main" id="{32866007-7DD6-486D-BDA6-257C65AE47DC}"/>
              </a:ext>
            </a:extLst>
          </p:cNvPr>
          <p:cNvSpPr>
            <a:spLocks noGrp="1"/>
          </p:cNvSpPr>
          <p:nvPr>
            <p:ph idx="1"/>
          </p:nvPr>
        </p:nvSpPr>
        <p:spPr>
          <a:xfrm>
            <a:off x="685800" y="1553257"/>
            <a:ext cx="10396883" cy="3311189"/>
          </a:xfrm>
        </p:spPr>
        <p:txBody>
          <a:bodyPr>
            <a:normAutofit/>
          </a:bodyPr>
          <a:lstStyle/>
          <a:p>
            <a:r>
              <a:rPr lang="en-US" sz="2200" dirty="0">
                <a:latin typeface="Calibri" panose="020F0502020204030204" pitchFamily="34" charset="0"/>
                <a:cs typeface="Calibri" panose="020F0502020204030204" pitchFamily="34" charset="0"/>
              </a:rPr>
              <a:t>Datetime</a:t>
            </a:r>
            <a:endParaRPr lang="en-US" sz="2200" dirty="0">
              <a:solidFill>
                <a:srgbClr val="292929"/>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String</a:t>
            </a:r>
            <a:endParaRPr lang="en-US" sz="2200" dirty="0">
              <a:solidFill>
                <a:srgbClr val="292929"/>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multiprocess</a:t>
            </a:r>
            <a:endParaRPr lang="en-US" sz="2200" dirty="0">
              <a:solidFill>
                <a:srgbClr val="292929"/>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Gc</a:t>
            </a:r>
            <a:endParaRPr lang="en-US" sz="2200" dirty="0">
              <a:solidFill>
                <a:srgbClr val="292929"/>
              </a:solidFill>
              <a:latin typeface="Calibri" panose="020F0502020204030204" pitchFamily="34" charset="0"/>
              <a:cs typeface="Calibri" panose="020F0502020204030204" pitchFamily="34" charset="0"/>
            </a:endParaRPr>
          </a:p>
          <a:p>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7241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C3D4D-F11F-4E64-AC57-D948153786A5}"/>
              </a:ext>
            </a:extLst>
          </p:cNvPr>
          <p:cNvSpPr>
            <a:spLocks noGrp="1"/>
          </p:cNvSpPr>
          <p:nvPr>
            <p:ph type="title"/>
          </p:nvPr>
        </p:nvSpPr>
        <p:spPr/>
        <p:txBody>
          <a:bodyPr/>
          <a:lstStyle/>
          <a:p>
            <a:r>
              <a:rPr lang="en-US" b="1" dirty="0">
                <a:cs typeface="Calibri" panose="020F0502020204030204" pitchFamily="34" charset="0"/>
              </a:rPr>
              <a:t>Data cleaning</a:t>
            </a:r>
          </a:p>
        </p:txBody>
      </p:sp>
      <p:sp>
        <p:nvSpPr>
          <p:cNvPr id="3" name="Content Placeholder 2">
            <a:extLst>
              <a:ext uri="{FF2B5EF4-FFF2-40B4-BE49-F238E27FC236}">
                <a16:creationId xmlns:a16="http://schemas.microsoft.com/office/drawing/2014/main" id="{6BFE2425-3E4D-4484-9F8C-0D512E202CC8}"/>
              </a:ext>
            </a:extLst>
          </p:cNvPr>
          <p:cNvSpPr>
            <a:spLocks noGrp="1"/>
          </p:cNvSpPr>
          <p:nvPr>
            <p:ph idx="1"/>
          </p:nvPr>
        </p:nvSpPr>
        <p:spPr>
          <a:xfrm>
            <a:off x="599173" y="1562882"/>
            <a:ext cx="9573527" cy="2332843"/>
          </a:xfrm>
        </p:spPr>
        <p:txBody>
          <a:bodyPr>
            <a:normAutofit/>
          </a:bodyPr>
          <a:lstStyle/>
          <a:p>
            <a:r>
              <a:rPr lang="en-US" sz="1600" dirty="0">
                <a:latin typeface="Calibri" panose="020F0502020204030204" pitchFamily="34" charset="0"/>
                <a:cs typeface="Calibri" panose="020F0502020204030204" pitchFamily="34" charset="0"/>
              </a:rPr>
              <a:t>The process of finding incorrect, incomplete, inaccurate, irrelevant, or missing data and then updating, replacing, or removing it as needed is known as data cleaning. Data cleaning is regarded as a fundamental component of data science.</a:t>
            </a:r>
          </a:p>
          <a:p>
            <a:r>
              <a:rPr lang="en-US" sz="1600" dirty="0">
                <a:latin typeface="Calibri" panose="020F0502020204030204" pitchFamily="34" charset="0"/>
                <a:cs typeface="Calibri" panose="020F0502020204030204" pitchFamily="34" charset="0"/>
              </a:rPr>
              <a:t>Our first step was to drop null vales from the dataset which we did using ‘</a:t>
            </a:r>
            <a:r>
              <a:rPr lang="en-US" sz="1600" dirty="0" err="1">
                <a:latin typeface="Calibri" panose="020F0502020204030204" pitchFamily="34" charset="0"/>
                <a:cs typeface="Calibri" panose="020F0502020204030204" pitchFamily="34" charset="0"/>
              </a:rPr>
              <a:t>dropna</a:t>
            </a:r>
            <a:r>
              <a:rPr lang="en-US" sz="1600" dirty="0">
                <a:latin typeface="Calibri" panose="020F0502020204030204" pitchFamily="34" charset="0"/>
                <a:cs typeface="Calibri" panose="020F0502020204030204" pitchFamily="34" charset="0"/>
              </a:rPr>
              <a:t>’.</a:t>
            </a:r>
          </a:p>
          <a:p>
            <a:endParaRPr lang="en-US" sz="16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17B64EBA-112D-4BED-9766-91EE4082811F}"/>
              </a:ext>
            </a:extLst>
          </p:cNvPr>
          <p:cNvPicPr>
            <a:picLocks noChangeAspect="1"/>
          </p:cNvPicPr>
          <p:nvPr/>
        </p:nvPicPr>
        <p:blipFill>
          <a:blip r:embed="rId2"/>
          <a:stretch>
            <a:fillRect/>
          </a:stretch>
        </p:blipFill>
        <p:spPr>
          <a:xfrm>
            <a:off x="2942956" y="3416857"/>
            <a:ext cx="5315219" cy="1878261"/>
          </a:xfrm>
          <a:prstGeom prst="rect">
            <a:avLst/>
          </a:prstGeom>
        </p:spPr>
      </p:pic>
    </p:spTree>
    <p:extLst>
      <p:ext uri="{BB962C8B-B14F-4D97-AF65-F5344CB8AC3E}">
        <p14:creationId xmlns:p14="http://schemas.microsoft.com/office/powerpoint/2010/main" val="4024657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00864-E477-4E1B-B3BA-D0A0AF50D138}"/>
              </a:ext>
            </a:extLst>
          </p:cNvPr>
          <p:cNvSpPr>
            <a:spLocks noGrp="1"/>
          </p:cNvSpPr>
          <p:nvPr>
            <p:ph type="title"/>
          </p:nvPr>
        </p:nvSpPr>
        <p:spPr/>
        <p:txBody>
          <a:bodyPr/>
          <a:lstStyle/>
          <a:p>
            <a:r>
              <a:rPr lang="en-US" dirty="0">
                <a:cs typeface="Calibri" panose="020F0502020204030204" pitchFamily="34" charset="0"/>
              </a:rPr>
              <a:t>Good paper impact data</a:t>
            </a:r>
          </a:p>
        </p:txBody>
      </p:sp>
      <p:sp>
        <p:nvSpPr>
          <p:cNvPr id="3" name="Content Placeholder 2">
            <a:extLst>
              <a:ext uri="{FF2B5EF4-FFF2-40B4-BE49-F238E27FC236}">
                <a16:creationId xmlns:a16="http://schemas.microsoft.com/office/drawing/2014/main" id="{BE35D338-3514-4281-A46D-711EDFCCFF0E}"/>
              </a:ext>
            </a:extLst>
          </p:cNvPr>
          <p:cNvSpPr>
            <a:spLocks noGrp="1"/>
          </p:cNvSpPr>
          <p:nvPr>
            <p:ph sz="quarter" idx="13"/>
          </p:nvPr>
        </p:nvSpPr>
        <p:spPr/>
        <p:txBody>
          <a:bodyPr/>
          <a:lstStyle/>
          <a:p>
            <a:pPr algn="l">
              <a:buFont typeface="Arial" panose="020B0604020202020204" pitchFamily="34" charset="0"/>
              <a:buChar char="•"/>
            </a:pPr>
            <a:r>
              <a:rPr lang="en-US" b="0" i="0" dirty="0">
                <a:solidFill>
                  <a:srgbClr val="000000"/>
                </a:solidFill>
                <a:effectLst/>
                <a:latin typeface="Helvetica Neue"/>
              </a:rPr>
              <a:t>score</a:t>
            </a:r>
          </a:p>
          <a:p>
            <a:pPr algn="l">
              <a:buFont typeface="Arial" panose="020B0604020202020204" pitchFamily="34" charset="0"/>
              <a:buChar char="•"/>
            </a:pPr>
            <a:r>
              <a:rPr lang="en-US" b="0" i="0" dirty="0" err="1">
                <a:solidFill>
                  <a:srgbClr val="000000"/>
                </a:solidFill>
                <a:effectLst/>
                <a:latin typeface="Helvetica Neue"/>
              </a:rPr>
              <a:t>readers_count</a:t>
            </a: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posts</a:t>
            </a:r>
          </a:p>
          <a:p>
            <a:pPr algn="l">
              <a:buFont typeface="Arial" panose="020B0604020202020204" pitchFamily="34" charset="0"/>
              <a:buChar char="•"/>
            </a:pPr>
            <a:r>
              <a:rPr lang="en-US" b="0" i="0" dirty="0">
                <a:solidFill>
                  <a:srgbClr val="000000"/>
                </a:solidFill>
                <a:effectLst/>
                <a:latin typeface="Helvetica Neue"/>
              </a:rPr>
              <a:t>accounts</a:t>
            </a:r>
          </a:p>
          <a:p>
            <a:endParaRPr lang="en-US" dirty="0"/>
          </a:p>
        </p:txBody>
      </p:sp>
    </p:spTree>
    <p:extLst>
      <p:ext uri="{BB962C8B-B14F-4D97-AF65-F5344CB8AC3E}">
        <p14:creationId xmlns:p14="http://schemas.microsoft.com/office/powerpoint/2010/main" val="1836099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013D0-C33B-4BAF-B69D-7D3A352B8E37}"/>
              </a:ext>
            </a:extLst>
          </p:cNvPr>
          <p:cNvSpPr>
            <a:spLocks noGrp="1"/>
          </p:cNvSpPr>
          <p:nvPr>
            <p:ph type="title"/>
          </p:nvPr>
        </p:nvSpPr>
        <p:spPr/>
        <p:txBody>
          <a:bodyPr/>
          <a:lstStyle/>
          <a:p>
            <a:r>
              <a:rPr lang="en-US" dirty="0"/>
              <a:t>Textual Analysis</a:t>
            </a:r>
          </a:p>
        </p:txBody>
      </p:sp>
      <p:sp>
        <p:nvSpPr>
          <p:cNvPr id="3" name="Content Placeholder 2">
            <a:extLst>
              <a:ext uri="{FF2B5EF4-FFF2-40B4-BE49-F238E27FC236}">
                <a16:creationId xmlns:a16="http://schemas.microsoft.com/office/drawing/2014/main" id="{30A6ECA7-571C-4EF5-96BF-7F2E002F499B}"/>
              </a:ext>
            </a:extLst>
          </p:cNvPr>
          <p:cNvSpPr>
            <a:spLocks noGrp="1"/>
          </p:cNvSpPr>
          <p:nvPr>
            <p:ph sz="quarter" idx="13"/>
          </p:nvPr>
        </p:nvSpPr>
        <p:spPr/>
        <p:txBody>
          <a:bodyPr/>
          <a:lstStyle/>
          <a:p>
            <a:r>
              <a:rPr lang="en-US" b="0" i="0" dirty="0">
                <a:solidFill>
                  <a:srgbClr val="000000"/>
                </a:solidFill>
                <a:effectLst/>
                <a:latin typeface="Helvetica Neue"/>
              </a:rPr>
              <a:t>Remove non-essential words (what, is, a)</a:t>
            </a:r>
          </a:p>
          <a:p>
            <a:r>
              <a:rPr lang="en-US" b="0" i="0" dirty="0">
                <a:solidFill>
                  <a:srgbClr val="000000"/>
                </a:solidFill>
                <a:effectLst/>
                <a:latin typeface="Helvetica Neue"/>
              </a:rPr>
              <a:t>Turn each remaining word into its root (walking -&gt; walk)</a:t>
            </a:r>
          </a:p>
          <a:p>
            <a:r>
              <a:rPr lang="en-US" b="0" i="0" dirty="0">
                <a:solidFill>
                  <a:srgbClr val="000000"/>
                </a:solidFill>
                <a:effectLst/>
                <a:latin typeface="Helvetica Neue"/>
              </a:rPr>
              <a:t>Unsupervised learning on each title </a:t>
            </a:r>
          </a:p>
          <a:p>
            <a:r>
              <a:rPr lang="en-US" b="0" i="0" dirty="0">
                <a:solidFill>
                  <a:srgbClr val="000000"/>
                </a:solidFill>
                <a:effectLst/>
                <a:latin typeface="Helvetica Neue"/>
              </a:rPr>
              <a:t>Apply the machine learning model to turn each sentence to a list of 100 numbers</a:t>
            </a:r>
          </a:p>
          <a:p>
            <a:endParaRPr lang="en-US" b="0" i="0" dirty="0">
              <a:solidFill>
                <a:srgbClr val="000000"/>
              </a:solidFill>
              <a:effectLst/>
              <a:latin typeface="Helvetica Neue"/>
            </a:endParaRPr>
          </a:p>
          <a:p>
            <a:pPr marL="0" indent="0">
              <a:buNone/>
            </a:pPr>
            <a:endParaRPr lang="en-US" dirty="0"/>
          </a:p>
        </p:txBody>
      </p:sp>
    </p:spTree>
    <p:extLst>
      <p:ext uri="{BB962C8B-B14F-4D97-AF65-F5344CB8AC3E}">
        <p14:creationId xmlns:p14="http://schemas.microsoft.com/office/powerpoint/2010/main" val="396369424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TM04033927[[fn=Main Event]]</Template>
  <TotalTime>1137</TotalTime>
  <Words>555</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-apple-system</vt:lpstr>
      <vt:lpstr>Arial</vt:lpstr>
      <vt:lpstr>Calibri</vt:lpstr>
      <vt:lpstr>Helvetica</vt:lpstr>
      <vt:lpstr>Helvetica Neue</vt:lpstr>
      <vt:lpstr>Impact</vt:lpstr>
      <vt:lpstr>Inter</vt:lpstr>
      <vt:lpstr>Main Event</vt:lpstr>
      <vt:lpstr>Analysis of RESEARCH Papers Written About COVID-19 Based on Text Content</vt:lpstr>
      <vt:lpstr>Contents:</vt:lpstr>
      <vt:lpstr>Impact And Text Analysis on Papers Published On Covid Data. Why?</vt:lpstr>
      <vt:lpstr>Dataset: Research papers published related to covid-19.</vt:lpstr>
      <vt:lpstr>Libraries used:</vt:lpstr>
      <vt:lpstr>Contd….</vt:lpstr>
      <vt:lpstr>Data cleaning</vt:lpstr>
      <vt:lpstr>Good paper impact data</vt:lpstr>
      <vt:lpstr>Textual Analysis</vt:lpstr>
      <vt:lpstr>Dataset clusturing</vt:lpstr>
      <vt:lpstr>Vectorization</vt:lpstr>
      <vt:lpstr>Outcome: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ITC 510 Software Data Modeling</dc:title>
  <dc:creator>vamshi jaligama</dc:creator>
  <cp:lastModifiedBy>sabhishekraj18@gmail.com</cp:lastModifiedBy>
  <cp:revision>20</cp:revision>
  <dcterms:created xsi:type="dcterms:W3CDTF">2021-12-05T23:34:17Z</dcterms:created>
  <dcterms:modified xsi:type="dcterms:W3CDTF">2022-04-27T13:18:58Z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