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95" r:id="rId2"/>
    <p:sldId id="298" r:id="rId3"/>
    <p:sldId id="303" r:id="rId4"/>
    <p:sldId id="309" r:id="rId5"/>
    <p:sldId id="310" r:id="rId6"/>
    <p:sldId id="311" r:id="rId7"/>
    <p:sldId id="316" r:id="rId8"/>
    <p:sldId id="287" r:id="rId9"/>
    <p:sldId id="301" r:id="rId10"/>
    <p:sldId id="279" r:id="rId11"/>
    <p:sldId id="321" r:id="rId12"/>
    <p:sldId id="289" r:id="rId13"/>
    <p:sldId id="277" r:id="rId14"/>
    <p:sldId id="312" r:id="rId15"/>
    <p:sldId id="315" r:id="rId16"/>
    <p:sldId id="31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56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94d763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94d763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0" y="74581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All graph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5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53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00" y="62876"/>
            <a:ext cx="1508312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95400" y="895350"/>
            <a:ext cx="65937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8800" dirty="0">
                <a:solidFill>
                  <a:schemeClr val="accent2">
                    <a:lumMod val="75000"/>
                  </a:schemeClr>
                </a:solidFill>
              </a:rPr>
              <a:t>Testing Session-2</a:t>
            </a:r>
            <a:endParaRPr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58512" y="590551"/>
            <a:ext cx="3883704" cy="70764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+mj-lt"/>
              </a:rPr>
              <a:t>Top Down Approach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4" y="1468877"/>
            <a:ext cx="4352925" cy="308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72391" y="836527"/>
            <a:ext cx="3513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Bottom Up Approach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50EE-0A51-C170-EE2A-EA8136D8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468877"/>
            <a:ext cx="3200400" cy="27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263061" y="452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IN" sz="2400" dirty="0">
                <a:solidFill>
                  <a:srgbClr val="0070C0"/>
                </a:solidFill>
              </a:rPr>
              <a:t>Black Box Testing/System Testing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3" y="1123950"/>
            <a:ext cx="7714035" cy="30575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43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3350"/>
            <a:ext cx="8686801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4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1295400" y="1200150"/>
            <a:ext cx="6553200" cy="3626050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0F38F35-1DF8-4C4A-BED8-848E77DBA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140551"/>
              </p:ext>
            </p:extLst>
          </p:nvPr>
        </p:nvGraphicFramePr>
        <p:xfrm>
          <a:off x="2165633" y="1411015"/>
          <a:ext cx="4800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389120" imgH="2712600" progId="Paint.Picture">
                  <p:embed/>
                </p:oleObj>
              </mc:Choice>
              <mc:Fallback>
                <p:oleObj name="Bitmap Image" r:id="rId3" imgW="4389120" imgH="2712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53B5E66-E6D8-49BD-9B01-21A77EC008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633" y="1411015"/>
                        <a:ext cx="4800600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763050" y="1059775"/>
            <a:ext cx="76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57200" y="209550"/>
            <a:ext cx="6774538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accent2"/>
                </a:solidFill>
              </a:rPr>
              <a:t>Why Swhizz?</a:t>
            </a:r>
            <a:endParaRPr sz="2500" dirty="0">
              <a:solidFill>
                <a:schemeClr val="accent2"/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Follow the project-oriented training 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One to One monitoring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Work on user stories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Expertise in resume preparation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Mock interviews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Job assistance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Real time people will deliver the classes 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Hand on experience.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50+ Client connections for placement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848903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Mr. SubbaRao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</a:t>
            </a: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9059002244</a:t>
            </a:r>
            <a:endParaRPr sz="1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85750"/>
            <a:ext cx="5886450" cy="914399"/>
          </a:xfrm>
        </p:spPr>
        <p:txBody>
          <a:bodyPr/>
          <a:lstStyle/>
          <a:p>
            <a:pPr lvl="0" algn="l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047750"/>
            <a:ext cx="6996600" cy="3276600"/>
          </a:xfrm>
        </p:spPr>
        <p:txBody>
          <a:bodyPr/>
          <a:lstStyle/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Incremental &amp; Iterative Model of SDLC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Agile Process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Testing Methods</a:t>
            </a:r>
          </a:p>
          <a:p>
            <a:pPr indent="-357981">
              <a:lnSpc>
                <a:spcPct val="150000"/>
              </a:lnSpc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White Box 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Black Box 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9831"/>
            <a:ext cx="7739550" cy="847919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2"/>
                </a:solidFill>
              </a:rPr>
              <a:t>Types of SDLC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819150"/>
            <a:ext cx="6996600" cy="2643125"/>
          </a:xfrm>
        </p:spPr>
        <p:txBody>
          <a:bodyPr/>
          <a:lstStyle/>
          <a:p>
            <a:pPr marL="99219" lvl="0" indent="0">
              <a:lnSpc>
                <a:spcPct val="150000"/>
              </a:lnSpc>
              <a:buSzPct val="100000"/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Incremental/Iterative model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sz="2400" b="1" dirty="0">
                <a:solidFill>
                  <a:schemeClr val="accent3"/>
                </a:solidFill>
              </a:rPr>
              <a:t>Rapid Application Model(RAD)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sz="2400" b="1" dirty="0">
                <a:solidFill>
                  <a:schemeClr val="accent3"/>
                </a:solidFill>
              </a:rPr>
              <a:t>	Prototype model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sz="2400" b="1" dirty="0">
                <a:solidFill>
                  <a:schemeClr val="accent3"/>
                </a:solidFill>
              </a:rPr>
              <a:t>	Spiral model</a:t>
            </a:r>
          </a:p>
          <a:p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0771" y="199831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1683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0" y="1063690"/>
            <a:ext cx="4045200" cy="1054359"/>
          </a:xfrm>
        </p:spPr>
        <p:txBody>
          <a:bodyPr>
            <a:noAutofit/>
          </a:bodyPr>
          <a:lstStyle/>
          <a:p>
            <a:r>
              <a:rPr lang="en-US" sz="3200" dirty="0"/>
              <a:t>Rapid Application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5500" y="2571750"/>
            <a:ext cx="4045200" cy="146642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 &amp;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Dis-Advantages of RAD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56" y="0"/>
            <a:ext cx="476794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6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3316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98640" y="1866900"/>
            <a:ext cx="3047999" cy="1828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+mj-lt"/>
                <a:cs typeface="Times New Roman" pitchFamily="18" charset="0"/>
              </a:rPr>
              <a:t>Advantages &amp;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+mj-lt"/>
                <a:cs typeface="Times New Roman" pitchFamily="18" charset="0"/>
              </a:rPr>
              <a:t>Dis-Advantages of  </a:t>
            </a:r>
            <a:r>
              <a:rPr lang="en-US" sz="1800" b="1" dirty="0">
                <a:latin typeface="+mj-lt"/>
              </a:rPr>
              <a:t>Prototype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805451"/>
            <a:ext cx="2390775" cy="775700"/>
          </a:xfrm>
        </p:spPr>
        <p:txBody>
          <a:bodyPr/>
          <a:lstStyle/>
          <a:p>
            <a:r>
              <a:rPr lang="en-US" dirty="0"/>
              <a:t>Prototype Model</a:t>
            </a:r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526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84775"/>
            <a:ext cx="5638799" cy="462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794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0" y="1233175"/>
            <a:ext cx="3186827" cy="987511"/>
          </a:xfrm>
        </p:spPr>
        <p:txBody>
          <a:bodyPr/>
          <a:lstStyle/>
          <a:p>
            <a:r>
              <a:rPr lang="en-US" dirty="0"/>
              <a:t>Spiral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0" y="2388637"/>
            <a:ext cx="3466745" cy="1649538"/>
          </a:xfrm>
        </p:spPr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Advantages &amp;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Dis-Advantages of Spiral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526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682" y="1"/>
            <a:ext cx="586769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82789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7EF1A-F113-49E5-9300-615F90BCE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7A30BD-79AC-48E5-87ED-C198587ED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"/>
            <a:ext cx="7315200" cy="436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oogle Shape;1656;p49">
            <a:extLst>
              <a:ext uri="{FF2B5EF4-FFF2-40B4-BE49-F238E27FC236}">
                <a16:creationId xmlns:a16="http://schemas.microsoft.com/office/drawing/2014/main" id="{63986905-FBE3-4EB9-A97C-F95A62A85110}"/>
              </a:ext>
            </a:extLst>
          </p:cNvPr>
          <p:cNvGrpSpPr/>
          <p:nvPr/>
        </p:nvGrpSpPr>
        <p:grpSpPr>
          <a:xfrm>
            <a:off x="4876800" y="971550"/>
            <a:ext cx="838200" cy="598143"/>
            <a:chOff x="10914672" y="5489861"/>
            <a:chExt cx="719842" cy="720102"/>
          </a:xfrm>
        </p:grpSpPr>
        <p:sp>
          <p:nvSpPr>
            <p:cNvPr id="7" name="Google Shape;1657;p49">
              <a:extLst>
                <a:ext uri="{FF2B5EF4-FFF2-40B4-BE49-F238E27FC236}">
                  <a16:creationId xmlns:a16="http://schemas.microsoft.com/office/drawing/2014/main" id="{6FAEF582-576A-4F65-A533-DEA10F707D3A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58;p49">
              <a:extLst>
                <a:ext uri="{FF2B5EF4-FFF2-40B4-BE49-F238E27FC236}">
                  <a16:creationId xmlns:a16="http://schemas.microsoft.com/office/drawing/2014/main" id="{F82E37AF-20A6-41EF-A3B8-B9D071AF3A64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659;p49">
              <a:extLst>
                <a:ext uri="{FF2B5EF4-FFF2-40B4-BE49-F238E27FC236}">
                  <a16:creationId xmlns:a16="http://schemas.microsoft.com/office/drawing/2014/main" id="{1DE216E2-BAE1-4798-8B06-0DE37389FE3F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660;p49">
              <a:extLst>
                <a:ext uri="{FF2B5EF4-FFF2-40B4-BE49-F238E27FC236}">
                  <a16:creationId xmlns:a16="http://schemas.microsoft.com/office/drawing/2014/main" id="{56308923-ACA7-4737-866D-FE37CDF17598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661;p49">
              <a:extLst>
                <a:ext uri="{FF2B5EF4-FFF2-40B4-BE49-F238E27FC236}">
                  <a16:creationId xmlns:a16="http://schemas.microsoft.com/office/drawing/2014/main" id="{B933B48B-E560-4907-AD20-73174012BBAE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62;p49">
              <a:extLst>
                <a:ext uri="{FF2B5EF4-FFF2-40B4-BE49-F238E27FC236}">
                  <a16:creationId xmlns:a16="http://schemas.microsoft.com/office/drawing/2014/main" id="{22B8CDEF-9F61-4E73-9C34-AE1095EC498A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663;p49">
              <a:extLst>
                <a:ext uri="{FF2B5EF4-FFF2-40B4-BE49-F238E27FC236}">
                  <a16:creationId xmlns:a16="http://schemas.microsoft.com/office/drawing/2014/main" id="{F8108E5B-D086-4492-9662-E39CD74DED13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664;p49">
              <a:extLst>
                <a:ext uri="{FF2B5EF4-FFF2-40B4-BE49-F238E27FC236}">
                  <a16:creationId xmlns:a16="http://schemas.microsoft.com/office/drawing/2014/main" id="{C19BB411-BC96-4B53-89EB-0EFA3490000A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665;p49">
              <a:extLst>
                <a:ext uri="{FF2B5EF4-FFF2-40B4-BE49-F238E27FC236}">
                  <a16:creationId xmlns:a16="http://schemas.microsoft.com/office/drawing/2014/main" id="{DDA60EC0-45D8-48FA-A235-EEFE7B2233DD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66;p49">
              <a:extLst>
                <a:ext uri="{FF2B5EF4-FFF2-40B4-BE49-F238E27FC236}">
                  <a16:creationId xmlns:a16="http://schemas.microsoft.com/office/drawing/2014/main" id="{914CAC60-818F-49D6-B1EC-33B1C24CE964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67;p49">
              <a:extLst>
                <a:ext uri="{FF2B5EF4-FFF2-40B4-BE49-F238E27FC236}">
                  <a16:creationId xmlns:a16="http://schemas.microsoft.com/office/drawing/2014/main" id="{38303B18-2592-4794-BE71-02AF4D80363E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68;p49">
              <a:extLst>
                <a:ext uri="{FF2B5EF4-FFF2-40B4-BE49-F238E27FC236}">
                  <a16:creationId xmlns:a16="http://schemas.microsoft.com/office/drawing/2014/main" id="{CC483ECD-95DB-4767-913A-ECDBBFF71997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838200" y="209550"/>
            <a:ext cx="4648200" cy="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7981" algn="l">
              <a:lnSpc>
                <a:spcPct val="150000"/>
              </a:lnSpc>
            </a:pPr>
            <a:r>
              <a:rPr lang="en-US" sz="2400" dirty="0"/>
              <a:t>Types of SDLC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609600" y="895351"/>
            <a:ext cx="8222700" cy="366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7981">
              <a:lnSpc>
                <a:spcPct val="150000"/>
              </a:lnSpc>
              <a:buSzPct val="100000"/>
            </a:pPr>
            <a:r>
              <a:rPr lang="en-US" sz="1600" b="1" dirty="0"/>
              <a:t>Agile Model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Extreme Programming(XP)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DSDM(Dynamic System Development Method)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Kanban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</a:rPr>
              <a:t>Scrum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Crystal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FDD(Feature Driven Development)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Lean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7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7597551" cy="6858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White Box Testing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819150"/>
            <a:ext cx="6010750" cy="3124200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BA9015-3DD4-49DB-A22D-4BC9DEB51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001" y="819150"/>
          <a:ext cx="71537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18640" imgH="2369880" progId="Paint.Picture">
                  <p:embed/>
                </p:oleObj>
              </mc:Choice>
              <mc:Fallback>
                <p:oleObj name="Bitmap Image" r:id="rId2" imgW="5318640" imgH="236988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BA9015-3DD4-49DB-A22D-4BC9DEB518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001" y="819150"/>
                        <a:ext cx="7153750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1313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169</Words>
  <Application>Microsoft Office PowerPoint</Application>
  <PresentationFormat>On-screen Show (16:9)</PresentationFormat>
  <Paragraphs>58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Source Sans Pro</vt:lpstr>
      <vt:lpstr>Arial</vt:lpstr>
      <vt:lpstr>Wingdings</vt:lpstr>
      <vt:lpstr>Calibri</vt:lpstr>
      <vt:lpstr>Times New Roman</vt:lpstr>
      <vt:lpstr>Oswald</vt:lpstr>
      <vt:lpstr>Quince template</vt:lpstr>
      <vt:lpstr>Bitmap Image</vt:lpstr>
      <vt:lpstr> </vt:lpstr>
      <vt:lpstr>Agenda</vt:lpstr>
      <vt:lpstr>Types of SDLC</vt:lpstr>
      <vt:lpstr>Rapid Application Model</vt:lpstr>
      <vt:lpstr>Prototype Model</vt:lpstr>
      <vt:lpstr>Spiral Model</vt:lpstr>
      <vt:lpstr>PowerPoint Presentation</vt:lpstr>
      <vt:lpstr>Types of SDLC</vt:lpstr>
      <vt:lpstr>White Box Testing </vt:lpstr>
      <vt:lpstr>Top Down Approach</vt:lpstr>
      <vt:lpstr>Black Box Testing/System Testing</vt:lpstr>
      <vt:lpstr>PowerPoint Presentation</vt:lpstr>
      <vt:lpstr>PowerPoint Presentation</vt:lpstr>
      <vt:lpstr>PowerPoint Presentation</vt:lpstr>
      <vt:lpstr>PowerPoint Presentation</vt:lpstr>
      <vt:lpstr>Thank You Mr. 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58</cp:revision>
  <dcterms:modified xsi:type="dcterms:W3CDTF">2022-07-12T06:03:47Z</dcterms:modified>
</cp:coreProperties>
</file>