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5" r:id="rId2"/>
    <p:sldId id="298" r:id="rId3"/>
    <p:sldId id="289" r:id="rId4"/>
    <p:sldId id="302" r:id="rId5"/>
    <p:sldId id="293" r:id="rId6"/>
    <p:sldId id="294" r:id="rId7"/>
    <p:sldId id="318" r:id="rId8"/>
    <p:sldId id="296" r:id="rId9"/>
    <p:sldId id="269" r:id="rId10"/>
    <p:sldId id="315" r:id="rId11"/>
    <p:sldId id="313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</p:embeddedFont>
    <p:embeddedFont>
      <p:font typeface="Open Sans Extra Bold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6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0" y="74581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0" y="62876"/>
            <a:ext cx="1508312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1" y="971550"/>
            <a:ext cx="6019800" cy="198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chemeClr val="accent2">
                    <a:lumMod val="75000"/>
                  </a:schemeClr>
                </a:solidFill>
              </a:rPr>
              <a:t>Testing Session-3</a:t>
            </a:r>
          </a:p>
          <a:p>
            <a:pPr marL="0" lvl="0" indent="0" algn="ctr">
              <a:buNone/>
            </a:pPr>
            <a:endParaRPr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09551"/>
            <a:ext cx="5886450" cy="685800"/>
          </a:xfrm>
        </p:spPr>
        <p:txBody>
          <a:bodyPr/>
          <a:lstStyle/>
          <a:p>
            <a:pPr lvl="0" algn="l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895350"/>
            <a:ext cx="6996600" cy="3505199"/>
          </a:xfrm>
        </p:spPr>
        <p:txBody>
          <a:bodyPr/>
          <a:lstStyle/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Smoke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Sanity testing</a:t>
            </a:r>
          </a:p>
          <a:p>
            <a:pPr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data preparation Techniques</a:t>
            </a:r>
          </a:p>
          <a:p>
            <a:pPr marL="99219" lv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3350"/>
            <a:ext cx="8686801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5367"/>
            <a:ext cx="6996600" cy="665139"/>
          </a:xfrm>
        </p:spPr>
        <p:txBody>
          <a:bodyPr/>
          <a:lstStyle/>
          <a:p>
            <a:pPr lvl="0" algn="l"/>
            <a:b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Smoke Testing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83B70-4FD4-4024-87B8-0C8925D5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1105083"/>
            <a:ext cx="708571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23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285750"/>
            <a:ext cx="5022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7981">
              <a:lnSpc>
                <a:spcPct val="150000"/>
              </a:lnSpc>
            </a:pPr>
            <a:r>
              <a:rPr lang="en-IN" sz="2400" dirty="0">
                <a:solidFill>
                  <a:schemeClr val="accent3"/>
                </a:solidFill>
              </a:rPr>
              <a:t>Equivalence Class Partitioning(ECP)</a:t>
            </a:r>
            <a:br>
              <a:rPr lang="en-IN" sz="2400" dirty="0">
                <a:solidFill>
                  <a:schemeClr val="accent3"/>
                </a:solidFill>
              </a:rPr>
            </a:br>
            <a:br>
              <a:rPr lang="en-US" sz="2400" dirty="0">
                <a:solidFill>
                  <a:schemeClr val="accent3"/>
                </a:solidFill>
              </a:rPr>
            </a:b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091681"/>
            <a:ext cx="85206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IN" sz="1600" dirty="0">
                <a:solidFill>
                  <a:srgbClr val="7030A0"/>
                </a:solidFill>
              </a:rPr>
              <a:t>We have to identify all possible</a:t>
            </a:r>
          </a:p>
          <a:p>
            <a:pPr marL="114300" lvl="0" indent="0" fontAlgn="base">
              <a:buNone/>
            </a:pPr>
            <a:r>
              <a:rPr lang="en-IN" sz="1600" dirty="0">
                <a:solidFill>
                  <a:srgbClr val="7030A0"/>
                </a:solidFill>
              </a:rPr>
              <a:t>Valid inputs &amp; invalid inputs, then</a:t>
            </a:r>
          </a:p>
          <a:p>
            <a:pPr marL="114300" lvl="0" indent="0" fontAlgn="base">
              <a:buNone/>
            </a:pPr>
            <a:r>
              <a:rPr lang="en-IN" sz="1600" dirty="0">
                <a:solidFill>
                  <a:srgbClr val="7030A0"/>
                </a:solidFill>
              </a:rPr>
              <a:t>divide them into groups.</a:t>
            </a:r>
          </a:p>
          <a:p>
            <a:pPr marL="114300" lvl="0" indent="0" fontAlgn="base">
              <a:buNone/>
            </a:pPr>
            <a:endParaRPr lang="en-IN" sz="1600" dirty="0">
              <a:solidFill>
                <a:srgbClr val="7030A0"/>
              </a:solidFill>
            </a:endParaRPr>
          </a:p>
          <a:p>
            <a:pPr lvl="0" fontAlgn="base">
              <a:buFont typeface="Wingdings" pitchFamily="2" charset="2"/>
              <a:buChar char="v"/>
            </a:pPr>
            <a:r>
              <a:rPr lang="en-IN" sz="1600" dirty="0">
                <a:solidFill>
                  <a:srgbClr val="7030A0"/>
                </a:solidFill>
              </a:rPr>
              <a:t>While making groups make sure</a:t>
            </a:r>
          </a:p>
          <a:p>
            <a:pPr marL="114300" lvl="0" indent="0" fontAlgn="base">
              <a:buNone/>
            </a:pPr>
            <a:r>
              <a:rPr lang="en-IN" sz="1600" dirty="0">
                <a:solidFill>
                  <a:srgbClr val="7030A0"/>
                </a:solidFill>
              </a:rPr>
              <a:t> that every input data that belongs to </a:t>
            </a:r>
          </a:p>
          <a:p>
            <a:pPr marL="114300" lvl="0" indent="0" fontAlgn="base">
              <a:buNone/>
            </a:pPr>
            <a:r>
              <a:rPr lang="en-IN" sz="1600" dirty="0">
                <a:solidFill>
                  <a:srgbClr val="7030A0"/>
                </a:solidFill>
              </a:rPr>
              <a:t>a group is producing same output.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18" y="1116959"/>
            <a:ext cx="45910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2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502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2400" dirty="0">
                <a:solidFill>
                  <a:schemeClr val="accent3"/>
                </a:solidFill>
              </a:rPr>
              <a:t>Boundary Value Analysis(BVA)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091681"/>
            <a:ext cx="85206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fontAlgn="base">
              <a:buFont typeface="+mj-lt"/>
              <a:buAutoNum type="arabicPeriod"/>
            </a:pPr>
            <a:r>
              <a:rPr lang="en-IN" sz="1600" dirty="0"/>
              <a:t>min= </a:t>
            </a:r>
            <a:r>
              <a:rPr lang="en-IN" sz="1600" dirty="0">
                <a:solidFill>
                  <a:srgbClr val="00B050"/>
                </a:solidFill>
              </a:rPr>
              <a:t>Pass</a:t>
            </a:r>
          </a:p>
          <a:p>
            <a:pPr lvl="0" fontAlgn="base">
              <a:buFont typeface="+mj-lt"/>
              <a:buAutoNum type="arabicPeriod"/>
            </a:pPr>
            <a:r>
              <a:rPr lang="en-IN" sz="1600" dirty="0"/>
              <a:t>Max=</a:t>
            </a:r>
            <a:r>
              <a:rPr lang="en-IN" sz="1600" dirty="0">
                <a:solidFill>
                  <a:srgbClr val="00B050"/>
                </a:solidFill>
              </a:rPr>
              <a:t>Pass</a:t>
            </a:r>
          </a:p>
          <a:p>
            <a:pPr lvl="0" fontAlgn="base">
              <a:buFont typeface="+mj-lt"/>
              <a:buAutoNum type="arabicPeriod"/>
            </a:pPr>
            <a:r>
              <a:rPr lang="en-IN" sz="1600" dirty="0"/>
              <a:t>min-1=</a:t>
            </a:r>
            <a:r>
              <a:rPr lang="en-IN" sz="1600" dirty="0">
                <a:solidFill>
                  <a:srgbClr val="FF0000"/>
                </a:solidFill>
              </a:rPr>
              <a:t>Fail</a:t>
            </a:r>
          </a:p>
          <a:p>
            <a:pPr lvl="0" fontAlgn="base">
              <a:buFont typeface="+mj-lt"/>
              <a:buAutoNum type="arabicPeriod"/>
            </a:pPr>
            <a:r>
              <a:rPr lang="en-IN" sz="1600" dirty="0"/>
              <a:t>min+1=</a:t>
            </a:r>
            <a:r>
              <a:rPr lang="en-IN" sz="1600" dirty="0">
                <a:solidFill>
                  <a:srgbClr val="00B050"/>
                </a:solidFill>
              </a:rPr>
              <a:t>Pass</a:t>
            </a:r>
          </a:p>
          <a:p>
            <a:pPr lvl="0" fontAlgn="base">
              <a:buFont typeface="+mj-lt"/>
              <a:buAutoNum type="arabicPeriod"/>
            </a:pPr>
            <a:r>
              <a:rPr lang="en-IN" sz="1600" dirty="0"/>
              <a:t>Max-1=</a:t>
            </a:r>
            <a:r>
              <a:rPr lang="en-IN" sz="1600" dirty="0">
                <a:solidFill>
                  <a:srgbClr val="00B050"/>
                </a:solidFill>
              </a:rPr>
              <a:t>Pass</a:t>
            </a:r>
          </a:p>
          <a:p>
            <a:pPr lvl="0" fontAlgn="base">
              <a:buFont typeface="+mj-lt"/>
              <a:buAutoNum type="arabicPeriod"/>
            </a:pPr>
            <a:r>
              <a:rPr lang="en-IN" sz="1600" dirty="0"/>
              <a:t>Max+1=</a:t>
            </a:r>
            <a:r>
              <a:rPr lang="en-IN" sz="1600" dirty="0">
                <a:solidFill>
                  <a:srgbClr val="FF0000"/>
                </a:solidFill>
              </a:rPr>
              <a:t>Fail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39" y="1146040"/>
            <a:ext cx="55245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198505"/>
            <a:ext cx="3803100" cy="60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2400" dirty="0">
                <a:solidFill>
                  <a:schemeClr val="accent3"/>
                </a:solidFill>
              </a:rPr>
              <a:t>Decision Table Technique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0" y="1091681"/>
            <a:ext cx="91440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fontAlgn="base">
              <a:buNone/>
            </a:pPr>
            <a:r>
              <a:rPr lang="en-IN" sz="1600" dirty="0">
                <a:solidFill>
                  <a:srgbClr val="00B050"/>
                </a:solidFill>
              </a:rPr>
              <a:t>Ex.1:</a:t>
            </a:r>
          </a:p>
          <a:p>
            <a:pPr marL="114300" lvl="0" indent="0" fontAlgn="base">
              <a:buNone/>
            </a:pPr>
            <a:endParaRPr lang="en-IN" sz="1600" dirty="0">
              <a:solidFill>
                <a:srgbClr val="00B050"/>
              </a:solidFill>
            </a:endParaRPr>
          </a:p>
          <a:p>
            <a:pPr marL="114300" lvl="0" indent="0" fontAlgn="base">
              <a:buNone/>
            </a:pPr>
            <a:endParaRPr lang="en-IN" sz="1600" dirty="0">
              <a:solidFill>
                <a:srgbClr val="00B050"/>
              </a:solidFill>
            </a:endParaRPr>
          </a:p>
          <a:p>
            <a:pPr marL="114300" lvl="0" indent="0" fontAlgn="base">
              <a:buNone/>
            </a:pPr>
            <a:endParaRPr lang="en-IN" sz="1600" dirty="0">
              <a:solidFill>
                <a:srgbClr val="00B050"/>
              </a:solidFill>
            </a:endParaRPr>
          </a:p>
          <a:p>
            <a:pPr marL="114300" lvl="0" indent="0" fontAlgn="base">
              <a:buNone/>
            </a:pPr>
            <a:endParaRPr lang="en-IN" sz="1600" dirty="0">
              <a:solidFill>
                <a:srgbClr val="00B050"/>
              </a:solidFill>
            </a:endParaRPr>
          </a:p>
          <a:p>
            <a:pPr marL="114300" lvl="0" indent="0" fontAlgn="base">
              <a:buNone/>
            </a:pPr>
            <a:endParaRPr lang="en-IN" sz="1600" dirty="0">
              <a:solidFill>
                <a:srgbClr val="00B050"/>
              </a:solidFill>
            </a:endParaRPr>
          </a:p>
          <a:p>
            <a:pPr marL="114300" lvl="0" indent="0" fontAlgn="base">
              <a:buNone/>
            </a:pPr>
            <a:r>
              <a:rPr lang="en-IN" sz="1600" dirty="0">
                <a:solidFill>
                  <a:srgbClr val="00B050"/>
                </a:solidFill>
              </a:rPr>
              <a:t>	  Ex.2 ::</a:t>
            </a:r>
            <a:endParaRPr lang="en-IN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742950"/>
            <a:ext cx="8485187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179814-16C8-4F23-903D-9A09ECBB0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3640"/>
              </p:ext>
            </p:extLst>
          </p:nvPr>
        </p:nvGraphicFramePr>
        <p:xfrm>
          <a:off x="1752600" y="2571750"/>
          <a:ext cx="7391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658280" imgH="2491920" progId="Paint.Picture">
                  <p:embed/>
                </p:oleObj>
              </mc:Choice>
              <mc:Fallback>
                <p:oleObj name="Bitmap Image" r:id="rId4" imgW="7658280" imgH="249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571750"/>
                        <a:ext cx="73914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0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5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2400" dirty="0">
                <a:solidFill>
                  <a:schemeClr val="accent2"/>
                </a:solidFill>
              </a:rPr>
              <a:t>State Transfer Transition Technique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C6DD-2096-C0EF-ABF1-23C53C49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200150"/>
            <a:ext cx="769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175</Words>
  <Application>Microsoft Office PowerPoint</Application>
  <PresentationFormat>On-screen Show (16:9)</PresentationFormat>
  <Paragraphs>52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Wingdings</vt:lpstr>
      <vt:lpstr>Source Sans Pro</vt:lpstr>
      <vt:lpstr>Times New Roman</vt:lpstr>
      <vt:lpstr>Open Sans</vt:lpstr>
      <vt:lpstr>Oswald</vt:lpstr>
      <vt:lpstr>Open Sans Extra Bold</vt:lpstr>
      <vt:lpstr>Quince template</vt:lpstr>
      <vt:lpstr>Bitmap Image</vt:lpstr>
      <vt:lpstr> </vt:lpstr>
      <vt:lpstr>Agenda</vt:lpstr>
      <vt:lpstr>PowerPoint Presentation</vt:lpstr>
      <vt:lpstr> Smoke Testing</vt:lpstr>
      <vt:lpstr>Equivalence Class Partitioning(ECP)  </vt:lpstr>
      <vt:lpstr>Boundary Value Analysis(BVA)</vt:lpstr>
      <vt:lpstr>Decision Table Technique</vt:lpstr>
      <vt:lpstr>State Transfer Transition Technique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68</cp:revision>
  <dcterms:modified xsi:type="dcterms:W3CDTF">2022-07-13T07:48:45Z</dcterms:modified>
</cp:coreProperties>
</file>