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handoutMasterIdLst>
    <p:handoutMasterId r:id="rId15"/>
  </p:handoutMasterIdLst>
  <p:sldIdLst>
    <p:sldId id="295" r:id="rId2"/>
    <p:sldId id="298" r:id="rId3"/>
    <p:sldId id="328" r:id="rId4"/>
    <p:sldId id="329" r:id="rId5"/>
    <p:sldId id="330" r:id="rId6"/>
    <p:sldId id="327" r:id="rId7"/>
    <p:sldId id="331" r:id="rId8"/>
    <p:sldId id="332" r:id="rId9"/>
    <p:sldId id="333" r:id="rId10"/>
    <p:sldId id="269" r:id="rId11"/>
    <p:sldId id="315" r:id="rId12"/>
    <p:sldId id="313" r:id="rId13"/>
  </p:sldIdLst>
  <p:sldSz cx="9144000" cy="5143500" type="screen16x9"/>
  <p:notesSz cx="9144000" cy="6858000"/>
  <p:embeddedFontLst>
    <p:embeddedFont>
      <p:font typeface="Andalus" panose="020B0604020202020204" charset="0"/>
      <p:regular r:id="rId16"/>
    </p:embeddedFont>
    <p:embeddedFont>
      <p:font typeface="Open Sans" panose="020B0606030504020204" pitchFamily="34" charset="0"/>
      <p:regular r:id="rId17"/>
    </p:embeddedFont>
    <p:embeddedFont>
      <p:font typeface="Oswald" panose="00000500000000000000" pitchFamily="2" charset="0"/>
      <p:regular r:id="rId18"/>
      <p:bold r:id="rId19"/>
    </p:embeddedFont>
    <p:embeddedFont>
      <p:font typeface="Source Sans Pro" panose="020B0503030403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kanth Bellamkonda" initials="SB" lastIdx="1" clrIdx="0">
    <p:extLst>
      <p:ext uri="{19B8F6BF-5375-455C-9EA6-DF929625EA0E}">
        <p15:presenceInfo xmlns:p15="http://schemas.microsoft.com/office/powerpoint/2012/main" userId="55ad22a0feed9d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85" d="100"/>
          <a:sy n="85" d="100"/>
        </p:scale>
        <p:origin x="744" y="56"/>
      </p:cViewPr>
      <p:guideLst>
        <p:guide orient="horz" pos="1620"/>
        <p:guide pos="288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FB716E8-0C06-4801-857A-275DBF0E93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811B1-5341-44BE-AC10-337DEF2F55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01978-C3CD-42C7-BB4F-6474DA14EB51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76EBCC-E61B-42F1-96C9-33788EA0D3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78F26-7399-4910-AB50-0D1C00FD57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D08F0-918B-4E65-BBEF-553705ED1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72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38095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60de5ccf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60de5ccf1_0_14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494d7635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494d76357_0_2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4" lvl="0" indent="-419104" algn="ctr" rtl="0">
              <a:spcBef>
                <a:spcPts val="601"/>
              </a:spcBef>
              <a:spcAft>
                <a:spcPts val="0"/>
              </a:spcAft>
              <a:buSzPts val="3000"/>
              <a:buChar char="◉"/>
              <a:defRPr sz="3001" i="1"/>
            </a:lvl1pPr>
            <a:lvl2pPr marL="914406" lvl="1" indent="-419104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1" i="1"/>
            </a:lvl2pPr>
            <a:lvl3pPr marL="1371612" lvl="2" indent="-419104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1" i="1"/>
            </a:lvl3pPr>
            <a:lvl4pPr marL="1828816" lvl="3" indent="-419104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1" i="1"/>
            </a:lvl4pPr>
            <a:lvl5pPr marL="2286018" lvl="4" indent="-419104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1" i="1"/>
            </a:lvl5pPr>
            <a:lvl6pPr marL="2743220" lvl="5" indent="-419104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1" i="1"/>
            </a:lvl6pPr>
            <a:lvl7pPr marL="3200426" lvl="6" indent="-419104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1" i="1"/>
            </a:lvl7pPr>
            <a:lvl8pPr marL="3657628" lvl="7" indent="-419104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1" i="1"/>
            </a:lvl8pPr>
            <a:lvl9pPr marL="4114832" lvl="8" indent="-419104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1" i="1"/>
            </a:lvl9pPr>
          </a:lstStyle>
          <a:p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593405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91426" rIns="91426" bIns="91426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598">
                <a:solidFill>
                  <a:schemeClr val="accent1"/>
                </a:solidFill>
              </a:rPr>
              <a:t>“</a:t>
            </a:r>
            <a:endParaRPr sz="9598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3" y="4446775"/>
            <a:ext cx="9191627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3" y="4578115"/>
            <a:ext cx="9191627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5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6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4" y="4462475"/>
            <a:ext cx="9167826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6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5" y="4586201"/>
            <a:ext cx="114601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156" name="Google Shape;156;p4"/>
          <p:cNvSpPr/>
          <p:nvPr/>
        </p:nvSpPr>
        <p:spPr>
          <a:xfrm>
            <a:off x="1085704" y="4871951"/>
            <a:ext cx="114601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157" name="Google Shape;157;p4"/>
          <p:cNvSpPr/>
          <p:nvPr/>
        </p:nvSpPr>
        <p:spPr>
          <a:xfrm>
            <a:off x="4895704" y="4516033"/>
            <a:ext cx="114601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53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3" y="4446775"/>
            <a:ext cx="9191627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3" y="4578115"/>
            <a:ext cx="9191627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5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6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4" y="4462475"/>
            <a:ext cx="9167826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6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5" y="4586201"/>
            <a:ext cx="114601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197" name="Google Shape;197;p5"/>
          <p:cNvSpPr/>
          <p:nvPr/>
        </p:nvSpPr>
        <p:spPr>
          <a:xfrm>
            <a:off x="1085704" y="4871951"/>
            <a:ext cx="114601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198" name="Google Shape;198;p5"/>
          <p:cNvSpPr/>
          <p:nvPr/>
        </p:nvSpPr>
        <p:spPr>
          <a:xfrm>
            <a:off x="4895704" y="4516033"/>
            <a:ext cx="114601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53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49" y="634126"/>
            <a:ext cx="6996601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49" y="1540175"/>
            <a:ext cx="6996601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4" lvl="0" indent="-355601">
              <a:spcBef>
                <a:spcPts val="601"/>
              </a:spcBef>
              <a:spcAft>
                <a:spcPts val="0"/>
              </a:spcAft>
              <a:buSzPts val="2000"/>
              <a:buChar char="◉"/>
              <a:defRPr/>
            </a:lvl1pPr>
            <a:lvl2pPr marL="914406" lvl="1" indent="-342902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12" lvl="2" indent="-342902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16" lvl="3" indent="-34290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18" lvl="4" indent="-342902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20" lvl="5" indent="-342902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26" lvl="6" indent="-34290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28" lvl="7" indent="-342902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32" lvl="8" indent="-342902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3" y="4446775"/>
            <a:ext cx="9191627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3" y="4578115"/>
            <a:ext cx="9191627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5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6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4" y="4462475"/>
            <a:ext cx="9167826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6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5" y="4586201"/>
            <a:ext cx="114601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413" name="Google Shape;413;p10"/>
          <p:cNvSpPr/>
          <p:nvPr/>
        </p:nvSpPr>
        <p:spPr>
          <a:xfrm>
            <a:off x="1085704" y="4871951"/>
            <a:ext cx="114601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414" name="Google Shape;414;p10"/>
          <p:cNvSpPr/>
          <p:nvPr/>
        </p:nvSpPr>
        <p:spPr>
          <a:xfrm>
            <a:off x="4895704" y="4516033"/>
            <a:ext cx="114601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53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42" name="Google Shape;63;p14">
            <a:extLst>
              <a:ext uri="{FF2B5EF4-FFF2-40B4-BE49-F238E27FC236}">
                <a16:creationId xmlns:a16="http://schemas.microsoft.com/office/drawing/2014/main" id="{965642B1-3385-40F0-AD83-118BD74B5423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52207" y="74584"/>
            <a:ext cx="1653275" cy="712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1" y="2150851"/>
            <a:ext cx="852060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76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5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49" y="634126"/>
            <a:ext cx="6996601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49" y="1540175"/>
            <a:ext cx="6996601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33" name="Google Shape;63;p14">
            <a:extLst>
              <a:ext uri="{FF2B5EF4-FFF2-40B4-BE49-F238E27FC236}">
                <a16:creationId xmlns:a16="http://schemas.microsoft.com/office/drawing/2014/main" id="{6C1DC287-B193-4E98-B814-75F174A702D5}"/>
              </a:ext>
            </a:extLst>
          </p:cNvPr>
          <p:cNvPicPr preferRelativeResize="0"/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0002" y="62876"/>
            <a:ext cx="1508313" cy="68007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6" r:id="rId3"/>
    <p:sldLayoutId id="214748366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 txBox="1">
            <a:spLocks noGrp="1"/>
          </p:cNvSpPr>
          <p:nvPr>
            <p:ph type="ctrTitle" idx="4294967295"/>
          </p:nvPr>
        </p:nvSpPr>
        <p:spPr>
          <a:xfrm>
            <a:off x="0" y="1277939"/>
            <a:ext cx="6594475" cy="1160462"/>
          </a:xfrm>
          <a:prstGeom prst="rect">
            <a:avLst/>
          </a:prstGeom>
        </p:spPr>
        <p:txBody>
          <a:bodyPr spcFirstLastPara="1" wrap="square" lIns="91426" tIns="91426" rIns="91426" bIns="91426" anchor="b" anchorCtr="0">
            <a:noAutofit/>
          </a:bodyPr>
          <a:lstStyle/>
          <a:p>
            <a:br>
              <a:rPr lang="en-US" sz="9598" dirty="0"/>
            </a:br>
            <a:endParaRPr sz="10000" dirty="0"/>
          </a:p>
        </p:txBody>
      </p:sp>
      <p:sp>
        <p:nvSpPr>
          <p:cNvPr id="479" name="Google Shape;479;p15"/>
          <p:cNvSpPr txBox="1">
            <a:spLocks noGrp="1"/>
          </p:cNvSpPr>
          <p:nvPr>
            <p:ph type="subTitle" idx="4294967295"/>
          </p:nvPr>
        </p:nvSpPr>
        <p:spPr>
          <a:xfrm>
            <a:off x="1600204" y="971551"/>
            <a:ext cx="6019801" cy="1985963"/>
          </a:xfrm>
          <a:prstGeom prst="rect">
            <a:avLst/>
          </a:prstGeom>
        </p:spPr>
        <p:txBody>
          <a:bodyPr spcFirstLastPara="1" wrap="square" lIns="91426" tIns="91426" rIns="91426" bIns="91426" anchor="t" anchorCtr="0">
            <a:noAutofit/>
          </a:bodyPr>
          <a:lstStyle/>
          <a:p>
            <a:pPr marL="0" indent="0" algn="ctr">
              <a:buNone/>
            </a:pPr>
            <a:r>
              <a:rPr lang="en-GB" sz="8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Testing Session-6</a:t>
            </a:r>
            <a:endParaRPr sz="88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1"/>
          </a:xfrm>
          <a:prstGeom prst="rect">
            <a:avLst/>
          </a:prstGeom>
        </p:spPr>
        <p:txBody>
          <a:bodyPr spcFirstLastPara="1" wrap="square" lIns="91426" tIns="91426" rIns="91426" bIns="91426" anchor="t" anchorCtr="0">
            <a:noAutofit/>
          </a:bodyPr>
          <a:lstStyle/>
          <a:p>
            <a:fld id="{00000000-1234-1234-1234-123412341234}" type="slidenum">
              <a:rPr lang="en"/>
              <a:pPr/>
              <a:t>1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763131" y="2417866"/>
            <a:ext cx="184731" cy="307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1401" dirty="0"/>
          </a:p>
        </p:txBody>
      </p:sp>
    </p:spTree>
    <p:extLst>
      <p:ext uri="{BB962C8B-B14F-4D97-AF65-F5344CB8AC3E}">
        <p14:creationId xmlns:p14="http://schemas.microsoft.com/office/powerpoint/2010/main" val="40322305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67045" y="285750"/>
            <a:ext cx="7286356" cy="41280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42875" indent="-142875" algn="ctr">
              <a:lnSpc>
                <a:spcPts val="2715"/>
              </a:lnSpc>
              <a:buFont typeface="Arial" panose="020B0604020202020204" pitchFamily="34" charset="0"/>
              <a:buChar char="•"/>
            </a:pPr>
            <a:endParaRPr sz="700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Following the project-oriented training By working on user stories 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Real time people will deliver the classes 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Hands on experience.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One to One monitoring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Interaction sessions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Doubts Clarification Session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Expertise in resume preparation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Mock interviews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Job assistance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Associated with 50+ Clients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900+ students got placed</a:t>
            </a:r>
            <a:endParaRPr lang="en-US" sz="1939" dirty="0">
              <a:solidFill>
                <a:schemeClr val="accent2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81001" y="-32609"/>
            <a:ext cx="2971800" cy="6993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Open Sans Extra Bold"/>
              </a:rPr>
              <a:t>Why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Open Sans Extra Bold"/>
              </a:rPr>
              <a:t>Swhizz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Open Sans Extra Bold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59503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US" sz="4398" dirty="0">
                <a:solidFill>
                  <a:schemeClr val="accent2">
                    <a:lumMod val="75000"/>
                  </a:schemeClr>
                </a:solidFill>
              </a:rPr>
              <a:t>Any Queries?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pic>
        <p:nvPicPr>
          <p:cNvPr id="4" name="Google Shape;11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04379" y="84776"/>
            <a:ext cx="1653275" cy="720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1405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1" y="1752179"/>
            <a:ext cx="8520601" cy="819600"/>
          </a:xfrm>
          <a:prstGeom prst="rect">
            <a:avLst/>
          </a:prstGeom>
        </p:spPr>
        <p:txBody>
          <a:bodyPr spcFirstLastPara="1" wrap="square" lIns="91426" tIns="91426" rIns="91426" bIns="91426" anchor="ctr" anchorCtr="0">
            <a:noAutofit/>
          </a:bodyPr>
          <a:lstStyle/>
          <a:p>
            <a:r>
              <a:rPr lang="en-GB" sz="4300" dirty="0">
                <a:solidFill>
                  <a:schemeClr val="accent4"/>
                </a:solidFill>
              </a:rPr>
              <a:t>Thank You</a:t>
            </a:r>
            <a:endParaRPr sz="4300" dirty="0">
              <a:solidFill>
                <a:schemeClr val="accent4"/>
              </a:solidFill>
            </a:endParaRPr>
          </a:p>
          <a:p>
            <a:r>
              <a:rPr lang="en-GB" sz="1900" dirty="0" err="1"/>
              <a:t>Mr.SubbaRao</a:t>
            </a:r>
            <a:r>
              <a:rPr lang="en-GB" sz="1900" dirty="0"/>
              <a:t> (Relationship Manager)</a:t>
            </a:r>
            <a:endParaRPr sz="1900" dirty="0"/>
          </a:p>
          <a:p>
            <a:r>
              <a:rPr lang="en-GB" sz="1900" dirty="0"/>
              <a:t>Contact:9059002244</a:t>
            </a:r>
            <a:endParaRPr sz="1900" dirty="0"/>
          </a:p>
        </p:txBody>
      </p:sp>
    </p:spTree>
    <p:extLst>
      <p:ext uri="{BB962C8B-B14F-4D97-AF65-F5344CB8AC3E}">
        <p14:creationId xmlns:p14="http://schemas.microsoft.com/office/powerpoint/2010/main" val="30747166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749" y="285756"/>
            <a:ext cx="5886450" cy="685794"/>
          </a:xfrm>
        </p:spPr>
        <p:txBody>
          <a:bodyPr/>
          <a:lstStyle/>
          <a:p>
            <a:pPr lvl="0" algn="l"/>
            <a:r>
              <a:rPr lang="en-US" sz="4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852" y="895351"/>
            <a:ext cx="6996601" cy="3505202"/>
          </a:xfrm>
        </p:spPr>
        <p:txBody>
          <a:bodyPr/>
          <a:lstStyle/>
          <a:p>
            <a:pPr indent="-357985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Software Testing  Life Cycle</a:t>
            </a:r>
          </a:p>
          <a:p>
            <a:pPr indent="-357985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Test scenario</a:t>
            </a:r>
          </a:p>
          <a:p>
            <a:pPr indent="-357985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Test case</a:t>
            </a:r>
          </a:p>
          <a:p>
            <a:pPr indent="-357985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Test plan Template </a:t>
            </a:r>
          </a:p>
          <a:p>
            <a:pPr indent="-357985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Test Strategy and Test Plan</a:t>
            </a:r>
          </a:p>
          <a:p>
            <a:pPr indent="-357985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Requirement Traceability Matrix(RTM)</a:t>
            </a:r>
          </a:p>
          <a:p>
            <a:pPr marL="99221" indent="0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847445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285751" indent="-285751" algn="l" fontAlgn="base">
              <a:buFont typeface="Arial" pitchFamily="34" charset="0"/>
              <a:buChar char="•"/>
            </a:pPr>
            <a:r>
              <a:rPr lang="en-IN" b="1" dirty="0">
                <a:latin typeface="Andalus" pitchFamily="18" charset="-78"/>
                <a:cs typeface="Andalus" pitchFamily="18" charset="-78"/>
              </a:rPr>
              <a:t>Requirement Analysis</a:t>
            </a:r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marL="285751" indent="-285751" algn="l" fontAlgn="base">
              <a:buFont typeface="Arial" pitchFamily="34" charset="0"/>
              <a:buChar char="•"/>
            </a:pPr>
            <a:r>
              <a:rPr lang="en-IN" b="1" dirty="0">
                <a:latin typeface="Andalus" pitchFamily="18" charset="-78"/>
                <a:cs typeface="Andalus" pitchFamily="18" charset="-78"/>
              </a:rPr>
              <a:t>Test Planning</a:t>
            </a:r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marL="285751" indent="-285751" algn="l" fontAlgn="base">
              <a:buFont typeface="Arial" pitchFamily="34" charset="0"/>
              <a:buChar char="•"/>
            </a:pPr>
            <a:r>
              <a:rPr lang="en-IN" b="1" dirty="0">
                <a:latin typeface="Andalus" pitchFamily="18" charset="-78"/>
                <a:cs typeface="Andalus" pitchFamily="18" charset="-78"/>
              </a:rPr>
              <a:t>Test Scenario / Test Case Design</a:t>
            </a:r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marL="285751" indent="-285751" algn="l" fontAlgn="base">
              <a:buFont typeface="Arial" pitchFamily="34" charset="0"/>
              <a:buChar char="•"/>
            </a:pPr>
            <a:r>
              <a:rPr lang="en-IN" b="1" dirty="0">
                <a:latin typeface="Andalus" pitchFamily="18" charset="-78"/>
                <a:cs typeface="Andalus" pitchFamily="18" charset="-78"/>
              </a:rPr>
              <a:t>Test Environment Setup</a:t>
            </a:r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marL="285751" indent="-285751" algn="l" fontAlgn="base">
              <a:buFont typeface="Arial" pitchFamily="34" charset="0"/>
              <a:buChar char="•"/>
            </a:pPr>
            <a:r>
              <a:rPr lang="en-IN" b="1" dirty="0">
                <a:latin typeface="Andalus" pitchFamily="18" charset="-78"/>
                <a:cs typeface="Andalus" pitchFamily="18" charset="-78"/>
              </a:rPr>
              <a:t>Test Execution</a:t>
            </a:r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marL="285751" indent="-285751" algn="l" fontAlgn="base">
              <a:buFont typeface="Arial" pitchFamily="34" charset="0"/>
              <a:buChar char="•"/>
            </a:pPr>
            <a:r>
              <a:rPr lang="en-IN" b="1" dirty="0">
                <a:latin typeface="Andalus" pitchFamily="18" charset="-78"/>
                <a:cs typeface="Andalus" pitchFamily="18" charset="-78"/>
              </a:rPr>
              <a:t>Test Closure</a:t>
            </a:r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ctrTitle" idx="4294967295"/>
          </p:nvPr>
        </p:nvSpPr>
        <p:spPr>
          <a:xfrm>
            <a:off x="0" y="744538"/>
            <a:ext cx="7843838" cy="981075"/>
          </a:xfrm>
        </p:spPr>
        <p:txBody>
          <a:bodyPr>
            <a:normAutofit/>
          </a:bodyPr>
          <a:lstStyle/>
          <a:p>
            <a:r>
              <a:rPr lang="en-US" dirty="0"/>
              <a:t>Software Testing Life Cycle</a:t>
            </a:r>
          </a:p>
        </p:txBody>
      </p:sp>
      <p:pic>
        <p:nvPicPr>
          <p:cNvPr id="2051" name="Picture 3" descr="C:\Users\apple\Downloads\testing material swhizz\Software-Testing-Life-Cyc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39" y="7"/>
            <a:ext cx="8705461" cy="440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372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653EC-6A19-4C03-8CD8-59B70F211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49" y="634126"/>
            <a:ext cx="2305051" cy="715800"/>
          </a:xfrm>
        </p:spPr>
        <p:txBody>
          <a:bodyPr/>
          <a:lstStyle/>
          <a:p>
            <a:r>
              <a:rPr lang="en-GB" sz="2800" dirty="0">
                <a:solidFill>
                  <a:schemeClr val="accent4"/>
                </a:solidFill>
              </a:rPr>
              <a:t>Test Scenario</a:t>
            </a:r>
            <a:endParaRPr lang="en-IN" sz="2800" dirty="0">
              <a:solidFill>
                <a:schemeClr val="accent4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49734-A9EA-4C5B-9E73-0D6FA4CA5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849" y="1200150"/>
            <a:ext cx="6996601" cy="3200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chemeClr val="accent2"/>
                </a:solidFill>
              </a:rPr>
              <a:t>Functionality</a:t>
            </a:r>
          </a:p>
          <a:p>
            <a:pPr marL="101603" indent="0">
              <a:buNone/>
            </a:pPr>
            <a:r>
              <a:rPr lang="en-GB" sz="2800" b="1" dirty="0">
                <a:solidFill>
                  <a:schemeClr val="accent4"/>
                </a:solidFill>
                <a:latin typeface="Oswald" panose="00000500000000000000" pitchFamily="2" charset="0"/>
              </a:rPr>
              <a:t>Test Case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list , To validate functionality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to test  and how to test</a:t>
            </a:r>
          </a:p>
          <a:p>
            <a:pPr marL="101603" indent="0">
              <a:buNone/>
            </a:pPr>
            <a:r>
              <a:rPr lang="en-GB" sz="2800" b="1" dirty="0">
                <a:solidFill>
                  <a:schemeClr val="accent4"/>
                </a:solidFill>
                <a:latin typeface="Oswald" panose="00000500000000000000" pitchFamily="2" charset="0"/>
              </a:rPr>
              <a:t>Use Case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document consists of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65750-24E4-43CE-983A-BA3F3A7FFE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0246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CD82E-278C-4EAB-B7B6-64545AF9B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49" y="285750"/>
            <a:ext cx="1924051" cy="838200"/>
          </a:xfrm>
        </p:spPr>
        <p:txBody>
          <a:bodyPr/>
          <a:lstStyle/>
          <a:p>
            <a:r>
              <a:rPr lang="en-GB" sz="2800" dirty="0">
                <a:solidFill>
                  <a:schemeClr val="accent2"/>
                </a:solidFill>
              </a:rPr>
              <a:t>Stages in STLC:</a:t>
            </a:r>
            <a:endParaRPr lang="en-IN" sz="2800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ABD52-CDEB-4B1C-80AD-8AED7F876F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C31A662-6042-433A-BC11-3FD7CE55B2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836922"/>
              </p:ext>
            </p:extLst>
          </p:nvPr>
        </p:nvGraphicFramePr>
        <p:xfrm>
          <a:off x="3352800" y="57150"/>
          <a:ext cx="4051300" cy="452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838760" imgH="5418000" progId="Paint.Picture">
                  <p:embed/>
                </p:oleObj>
              </mc:Choice>
              <mc:Fallback>
                <p:oleObj name="Bitmap Image" r:id="rId2" imgW="4838760" imgH="54180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52800" y="57150"/>
                        <a:ext cx="4051300" cy="452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3289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2432E-2694-47E9-B509-96B630831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Test plan Template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54E59-3E50-4359-9A02-0BBAC6D0A4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53709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03252-DD1D-4796-8972-9EF0CCD1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1" y="285750"/>
            <a:ext cx="3352799" cy="685800"/>
          </a:xfrm>
        </p:spPr>
        <p:txBody>
          <a:bodyPr/>
          <a:lstStyle/>
          <a:p>
            <a:r>
              <a:rPr lang="en-GB" sz="2800" dirty="0">
                <a:solidFill>
                  <a:schemeClr val="accent2"/>
                </a:solidFill>
              </a:rPr>
              <a:t>Test plan objectives</a:t>
            </a:r>
            <a:endParaRPr lang="en-IN" sz="2800" dirty="0">
              <a:solidFill>
                <a:schemeClr val="accent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D8AED-3E7C-49C7-8A92-9E4843866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819151"/>
            <a:ext cx="7386650" cy="2438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rgbClr val="7030A0"/>
                </a:solidFill>
              </a:rPr>
              <a:t>Scope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rgbClr val="7030A0"/>
                </a:solidFill>
              </a:rPr>
              <a:t>Approaches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7030A0"/>
                </a:solidFill>
              </a:rPr>
              <a:t>Resources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7030A0"/>
                </a:solidFill>
              </a:rPr>
              <a:t>Schedules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7030A0"/>
                </a:solidFill>
              </a:rPr>
              <a:t>What , How, When, Whom?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DCFEF-D347-4CB5-B3F2-4F8A3C7705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7711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5A924-8FED-4155-A0E4-0A85C8C2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49" y="590550"/>
            <a:ext cx="2381251" cy="609600"/>
          </a:xfrm>
        </p:spPr>
        <p:txBody>
          <a:bodyPr/>
          <a:lstStyle/>
          <a:p>
            <a:br>
              <a:rPr lang="en-GB" sz="2400" b="1" dirty="0">
                <a:solidFill>
                  <a:schemeClr val="accent2"/>
                </a:solidFill>
              </a:rPr>
            </a:br>
            <a:br>
              <a:rPr lang="en-IN" sz="2000" dirty="0">
                <a:solidFill>
                  <a:srgbClr val="7030A0"/>
                </a:solidFill>
              </a:rPr>
            </a:br>
            <a:r>
              <a:rPr lang="en-GB" sz="2800" b="1" dirty="0">
                <a:solidFill>
                  <a:schemeClr val="accent2"/>
                </a:solidFill>
              </a:rPr>
              <a:t>Test Strategy</a:t>
            </a:r>
            <a:endParaRPr lang="en-IN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9F4EC-71E4-43BC-8047-3E6805DCF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3699" y="1200150"/>
            <a:ext cx="6996601" cy="2226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7030A0"/>
                </a:solidFill>
              </a:rPr>
              <a:t>Testing approaches to achieve the testing objectives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7030A0"/>
                </a:solidFill>
              </a:rPr>
              <a:t>Project manager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7030A0"/>
                </a:solidFill>
              </a:rPr>
              <a:t>Organisation level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2BD2B-D47D-422A-9D85-5B6443FBB4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8060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CE895-1674-4A03-8A43-0507C99C8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01" y="438150"/>
            <a:ext cx="6996600" cy="685800"/>
          </a:xfrm>
        </p:spPr>
        <p:txBody>
          <a:bodyPr/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Requirement Traceability Matrix(RTM)</a:t>
            </a:r>
            <a:b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CE99D-ABE2-4151-88B2-4879CDC4F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3699" y="895350"/>
            <a:ext cx="6996601" cy="3733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accent4"/>
                </a:solidFill>
              </a:rPr>
              <a:t>Forward Traceability Matrix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accent4"/>
                </a:solidFill>
              </a:rPr>
              <a:t>Backward Traceability Matrix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accent4"/>
                </a:solidFill>
              </a:rPr>
              <a:t>Bi-directional Traceability Matrix</a:t>
            </a:r>
          </a:p>
          <a:p>
            <a:pPr marL="101603" indent="0">
              <a:buNone/>
            </a:pPr>
            <a:r>
              <a:rPr lang="en-GB" dirty="0">
                <a:solidFill>
                  <a:srgbClr val="FFC000"/>
                </a:solidFill>
              </a:rPr>
              <a:t>Advantages of RTM</a:t>
            </a:r>
          </a:p>
          <a:p>
            <a:pPr marL="844555" lvl="1" indent="-2857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7030A0"/>
                </a:solidFill>
              </a:rPr>
              <a:t>Test coverage</a:t>
            </a:r>
          </a:p>
          <a:p>
            <a:pPr marL="844555" lvl="1" indent="-2857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7030A0"/>
                </a:solidFill>
              </a:rPr>
              <a:t>Gaps ,document inconsistency</a:t>
            </a:r>
          </a:p>
          <a:p>
            <a:pPr marL="844555" lvl="1" indent="-2857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7030A0"/>
                </a:solidFill>
              </a:rPr>
              <a:t>Execution Status</a:t>
            </a:r>
          </a:p>
          <a:p>
            <a:pPr marL="101603" indent="0">
              <a:buNone/>
            </a:pP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AAB74-0905-43A5-B03A-02E17B0E29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66520055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</TotalTime>
  <Words>211</Words>
  <Application>Microsoft Office PowerPoint</Application>
  <PresentationFormat>On-screen Show (16:9)</PresentationFormat>
  <Paragraphs>69</Paragraphs>
  <Slides>12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Source Sans Pro</vt:lpstr>
      <vt:lpstr>Open Sans</vt:lpstr>
      <vt:lpstr>Wingdings</vt:lpstr>
      <vt:lpstr>Arial</vt:lpstr>
      <vt:lpstr>Times New Roman</vt:lpstr>
      <vt:lpstr>Andalus</vt:lpstr>
      <vt:lpstr>Open Sans Extra Bold</vt:lpstr>
      <vt:lpstr>Oswald</vt:lpstr>
      <vt:lpstr>Quince template</vt:lpstr>
      <vt:lpstr>Bitmap Image</vt:lpstr>
      <vt:lpstr> </vt:lpstr>
      <vt:lpstr>Agenda</vt:lpstr>
      <vt:lpstr>Software Testing Life Cycle</vt:lpstr>
      <vt:lpstr>Test Scenario</vt:lpstr>
      <vt:lpstr>Stages in STLC:</vt:lpstr>
      <vt:lpstr>PowerPoint Presentation</vt:lpstr>
      <vt:lpstr>Test plan objectives</vt:lpstr>
      <vt:lpstr>  Test Strategy</vt:lpstr>
      <vt:lpstr>Requirement Traceability Matrix(RTM) </vt:lpstr>
      <vt:lpstr>PowerPoint Presentation</vt:lpstr>
      <vt:lpstr>PowerPoint Presentation</vt:lpstr>
      <vt:lpstr>Thank You Mr.SubbaRao (Relationship Manager) Contact:9059002244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cp:lastModifiedBy>Jarvis</cp:lastModifiedBy>
  <cp:revision>98</cp:revision>
  <dcterms:modified xsi:type="dcterms:W3CDTF">2022-07-13T07:49:54Z</dcterms:modified>
</cp:coreProperties>
</file>