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95" r:id="rId2"/>
    <p:sldId id="298" r:id="rId3"/>
    <p:sldId id="287" r:id="rId4"/>
    <p:sldId id="318" r:id="rId5"/>
    <p:sldId id="317" r:id="rId6"/>
    <p:sldId id="296" r:id="rId7"/>
    <p:sldId id="316" r:id="rId8"/>
    <p:sldId id="320" r:id="rId9"/>
    <p:sldId id="297" r:id="rId10"/>
    <p:sldId id="300" r:id="rId11"/>
    <p:sldId id="321" r:id="rId12"/>
    <p:sldId id="299" r:id="rId13"/>
    <p:sldId id="269" r:id="rId14"/>
    <p:sldId id="315" r:id="rId15"/>
    <p:sldId id="313" r:id="rId16"/>
  </p:sldIdLst>
  <p:sldSz cx="9144000" cy="5143500" type="screen16x9"/>
  <p:notesSz cx="9144000" cy="6858000"/>
  <p:embeddedFontLst>
    <p:embeddedFont>
      <p:font typeface="Abadi" panose="020B0604020104020204" pitchFamily="34" charset="0"/>
      <p:regular r:id="rId19"/>
    </p:embeddedFont>
    <p:embeddedFont>
      <p:font typeface="Candara" panose="020E0502030303020204" pitchFamily="34" charset="0"/>
      <p:regular r:id="rId20"/>
      <p:bold r:id="rId21"/>
      <p:italic r:id="rId22"/>
      <p:boldItalic r:id="rId23"/>
    </p:embeddedFont>
    <p:embeddedFont>
      <p:font typeface="Footlight MT Light" panose="0204060206030A020304" pitchFamily="18" charset="0"/>
      <p:regular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Oswald" panose="00000500000000000000" pitchFamily="2" charset="0"/>
      <p:regular r:id="rId29"/>
      <p:bold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Bellamkonda" initials="SB" lastIdx="1" clrIdx="0">
    <p:extLst>
      <p:ext uri="{19B8F6BF-5375-455C-9EA6-DF929625EA0E}">
        <p15:presenceInfo xmlns:p15="http://schemas.microsoft.com/office/powerpoint/2012/main" userId="55ad22a0feed9d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6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B716E8-0C06-4801-857A-275DBF0E93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811B1-5341-44BE-AC10-337DEF2F55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1978-C3CD-42C7-BB4F-6474DA14EB51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6EBCC-E61B-42F1-96C9-33788EA0D3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78F26-7399-4910-AB50-0D1C00FD5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D08F0-918B-4E65-BBEF-553705ED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2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0190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4" lvl="0" indent="-419104" algn="ctr" rtl="0">
              <a:spcBef>
                <a:spcPts val="601"/>
              </a:spcBef>
              <a:spcAft>
                <a:spcPts val="0"/>
              </a:spcAft>
              <a:buSzPts val="3000"/>
              <a:buChar char="◉"/>
              <a:defRPr sz="3001" i="1"/>
            </a:lvl1pPr>
            <a:lvl2pPr marL="914406" lvl="1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1" i="1"/>
            </a:lvl2pPr>
            <a:lvl3pPr marL="1371612" lvl="2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3pPr>
            <a:lvl4pPr marL="1828816" lvl="3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1" i="1"/>
            </a:lvl4pPr>
            <a:lvl5pPr marL="2286018" lvl="4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1" i="1"/>
            </a:lvl5pPr>
            <a:lvl6pPr marL="2743220" lvl="5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6pPr>
            <a:lvl7pPr marL="3200426" lvl="6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1" i="1"/>
            </a:lvl7pPr>
            <a:lvl8pPr marL="3657628" lvl="7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1" i="1"/>
            </a:lvl8pPr>
            <a:lvl9pPr marL="4114832" lvl="8" indent="-419104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5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98">
                <a:solidFill>
                  <a:schemeClr val="accent1"/>
                </a:solidFill>
              </a:rPr>
              <a:t>“</a:t>
            </a:r>
            <a:endParaRPr sz="9598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6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6" name="Google Shape;156;p4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7" name="Google Shape;157;p4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6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7" name="Google Shape;197;p5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8" name="Google Shape;198;p5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49" y="634126"/>
            <a:ext cx="6996601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49" y="1540175"/>
            <a:ext cx="6996601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4" lvl="0" indent="-355601">
              <a:spcBef>
                <a:spcPts val="601"/>
              </a:spcBef>
              <a:spcAft>
                <a:spcPts val="0"/>
              </a:spcAft>
              <a:buSzPts val="2000"/>
              <a:buChar char="◉"/>
              <a:defRPr/>
            </a:lvl1pPr>
            <a:lvl2pPr marL="914406" lvl="1" indent="-342902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12" lvl="2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16" lvl="3" indent="-34290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18" lvl="4" indent="-34290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20" lvl="5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26" lvl="6" indent="-34290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28" lvl="7" indent="-34290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32" lvl="8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6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3" name="Google Shape;413;p10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4" name="Google Shape;414;p10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2" name="Google Shape;63;p14">
            <a:extLst>
              <a:ext uri="{FF2B5EF4-FFF2-40B4-BE49-F238E27FC236}">
                <a16:creationId xmlns:a16="http://schemas.microsoft.com/office/drawing/2014/main" id="{965642B1-3385-40F0-AD83-118BD74B542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207" y="74584"/>
            <a:ext cx="1653275" cy="7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1" y="2150851"/>
            <a:ext cx="85206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9738-0AA2-4BF8-AE04-0A16453D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IYVIS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A4E9-4265-4A0B-8483-1D99FFEB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BCE1-3665-43EB-97F0-BF9B1429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9B1F9-C6BE-47B6-AD9E-F95051878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70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15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5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49" y="634126"/>
            <a:ext cx="6996601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49" y="1540175"/>
            <a:ext cx="6996601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3" name="Google Shape;63;p14">
            <a:extLst>
              <a:ext uri="{FF2B5EF4-FFF2-40B4-BE49-F238E27FC236}">
                <a16:creationId xmlns:a16="http://schemas.microsoft.com/office/drawing/2014/main" id="{6C1DC287-B193-4E98-B814-75F174A702D5}"/>
              </a:ext>
            </a:extLst>
          </p:cNvPr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0002" y="62876"/>
            <a:ext cx="1508313" cy="6800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62" r:id="rId4"/>
    <p:sldLayoutId id="2147483663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0" y="1277939"/>
            <a:ext cx="6594475" cy="1160462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br>
              <a:rPr lang="en-US" sz="9598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600204" y="971551"/>
            <a:ext cx="6019801" cy="1985963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indent="0" algn="ctr">
              <a:buNone/>
            </a:pPr>
            <a:r>
              <a:rPr lang="en-GB" sz="8800" dirty="0">
                <a:solidFill>
                  <a:srgbClr val="0070C0"/>
                </a:solidFill>
              </a:rPr>
              <a:t>Testing Session-8</a:t>
            </a:r>
            <a:endParaRPr sz="8800" b="1" dirty="0">
              <a:solidFill>
                <a:srgbClr val="0070C0"/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1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31" y="2417866"/>
            <a:ext cx="184731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1" dirty="0"/>
          </a:p>
        </p:txBody>
      </p:sp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"/>
            <a:ext cx="9143999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6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0725" y="0"/>
            <a:ext cx="1653275" cy="7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505F18-43D5-4F00-81A9-AED27F05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619125"/>
            <a:ext cx="8848725" cy="39052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8715D7-7292-46ED-87F9-8B1EA296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0"/>
            <a:ext cx="6996601" cy="720675"/>
          </a:xfrm>
        </p:spPr>
        <p:txBody>
          <a:bodyPr/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Agile-Scrum frame work </a:t>
            </a:r>
          </a:p>
        </p:txBody>
      </p:sp>
    </p:spTree>
    <p:extLst>
      <p:ext uri="{BB962C8B-B14F-4D97-AF65-F5344CB8AC3E}">
        <p14:creationId xmlns:p14="http://schemas.microsoft.com/office/powerpoint/2010/main" val="77821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5751"/>
            <a:ext cx="8520600" cy="6096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Scrum Burn Down Chart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1108364"/>
            <a:ext cx="7827818" cy="33683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73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7045" y="285750"/>
            <a:ext cx="7286356" cy="4128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2875" indent="-142875" algn="ctr">
              <a:lnSpc>
                <a:spcPts val="2715"/>
              </a:lnSpc>
              <a:buFont typeface="Arial" panose="020B0604020202020204" pitchFamily="34" charset="0"/>
              <a:buChar char="•"/>
            </a:pPr>
            <a:endParaRPr sz="7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Following the project-oriented training By working on user stories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Real time people will deliver the classes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Hands on experience.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One to One monitoring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Interaction sessions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Doubts Clarification Session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Expertise in resume preparation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Mock interviews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Job assistance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Associated with 50+ Clients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900+ students got placed</a:t>
            </a:r>
            <a:endParaRPr lang="en-US" sz="1939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1" y="-32609"/>
            <a:ext cx="2971800" cy="69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Why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Swhizz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824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398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9" y="84776"/>
            <a:ext cx="1653275" cy="720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40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1" y="1752179"/>
            <a:ext cx="8520601" cy="819600"/>
          </a:xfrm>
          <a:prstGeom prst="rect">
            <a:avLst/>
          </a:prstGeom>
        </p:spPr>
        <p:txBody>
          <a:bodyPr spcFirstLastPara="1" wrap="square" lIns="91426" tIns="91426" rIns="91426" bIns="91426" anchor="ctr" anchorCtr="0">
            <a:noAutofit/>
          </a:bodyPr>
          <a:lstStyle/>
          <a:p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r>
              <a:rPr lang="en-GB" sz="1900" dirty="0"/>
              <a:t>Contact:9059002244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9" y="285756"/>
            <a:ext cx="5886450" cy="685794"/>
          </a:xfrm>
        </p:spPr>
        <p:txBody>
          <a:bodyPr/>
          <a:lstStyle/>
          <a:p>
            <a:pPr lvl="0" algn="l"/>
            <a:r>
              <a:rPr lang="en-US" sz="48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2" y="971550"/>
            <a:ext cx="6996601" cy="3276601"/>
          </a:xfrm>
        </p:spPr>
        <p:txBody>
          <a:bodyPr/>
          <a:lstStyle/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Agile Model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  <a:ea typeface="+mj-ea"/>
                <a:cs typeface="+mj-cs"/>
              </a:rPr>
              <a:t>Agile development methodology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Scrum Methodology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Scrum Methodology Working Progress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Agile-Scrum frame work</a:t>
            </a:r>
          </a:p>
          <a:p>
            <a:pPr marL="99219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br>
              <a:rPr lang="en-US" sz="24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</a:br>
            <a:br>
              <a:rPr lang="en-US" sz="2400" dirty="0">
                <a:latin typeface="Abadi" panose="020B0604020202020204" pitchFamily="34" charset="0"/>
              </a:rPr>
            </a:br>
            <a:br>
              <a:rPr lang="en-US" sz="2400" dirty="0">
                <a:latin typeface="Abadi" panose="020B0604020202020204" pitchFamily="34" charset="0"/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  <a:latin typeface="Abadi" panose="020B0604020202020204" pitchFamily="34" charset="0"/>
              <a:cs typeface="Times New Roman" pitchFamily="18" charset="0"/>
            </a:endParaRPr>
          </a:p>
          <a:p>
            <a:pPr marL="99221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4744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311700" y="0"/>
            <a:ext cx="2888700" cy="666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7981">
              <a:lnSpc>
                <a:spcPct val="150000"/>
              </a:lnSpc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Agile Model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311700" y="666751"/>
            <a:ext cx="8520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Extreme Programming(XP)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Dynamic System Development Method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Kanban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3200" b="1" dirty="0">
                <a:solidFill>
                  <a:srgbClr val="00B050"/>
                </a:solidFill>
              </a:rPr>
              <a:t>Scrum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Crystal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FDD(Feature Driven Development)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Lean</a:t>
            </a:r>
          </a:p>
          <a:p>
            <a:pPr marL="99219" lvl="0" indent="0">
              <a:lnSpc>
                <a:spcPct val="150000"/>
              </a:lnSpc>
              <a:buSzPct val="100000"/>
              <a:buNone/>
            </a:pP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6D8E1-20DF-4C42-86ED-D0A674294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42" y="805450"/>
            <a:ext cx="3611007" cy="35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63652-6FC5-45B8-93A7-D6B4820E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285750"/>
            <a:ext cx="6267451" cy="533400"/>
          </a:xfrm>
        </p:spPr>
        <p:txBody>
          <a:bodyPr/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Footlight MT Light" panose="0204060206030A020304" pitchFamily="18" charset="0"/>
                <a:ea typeface="+mj-ea"/>
                <a:cs typeface="+mj-cs"/>
              </a:rPr>
              <a:t>Agile development methodology</a:t>
            </a:r>
            <a:endParaRPr lang="en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8DB4B-B809-4295-B1DF-5ECCF101E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A6251-59DE-46E6-94CE-EFD5B5BA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00" y="971550"/>
            <a:ext cx="66051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9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0D223-78FF-423D-8E88-B3AB78B4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209550"/>
            <a:ext cx="6419851" cy="685800"/>
          </a:xfrm>
        </p:spPr>
        <p:txBody>
          <a:bodyPr/>
          <a:lstStyle/>
          <a:p>
            <a:r>
              <a:rPr lang="en-IN" sz="3200" dirty="0">
                <a:solidFill>
                  <a:srgbClr val="7030A0"/>
                </a:solidFill>
              </a:rPr>
              <a:t>Traditional software development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C1D11D-1A2F-433A-B465-AFB739A19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278A3-C36F-42C4-A975-3B7E295A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147762"/>
            <a:ext cx="72580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0440E2-73F6-4A9C-8CF1-9334EE5D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3350"/>
            <a:ext cx="7282350" cy="533400"/>
          </a:xfrm>
        </p:spPr>
        <p:txBody>
          <a:bodyPr/>
          <a:lstStyle/>
          <a:p>
            <a:pPr algn="l"/>
            <a:br>
              <a:rPr lang="en-US" sz="20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Candara" pitchFamily="34" charset="0"/>
                <a:ea typeface="+mj-ea"/>
                <a:cs typeface="+mj-cs"/>
              </a:rPr>
            </a:b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Footlight MT Light" panose="0204060206030A020304" pitchFamily="18" charset="0"/>
                <a:ea typeface="+mj-ea"/>
                <a:cs typeface="+mj-cs"/>
              </a:rPr>
              <a:t>Agile development methodology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973425-4645-481F-BD0D-0F66D221C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52E83E-4617-4A89-A379-5FDDF934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42950"/>
            <a:ext cx="7696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4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7096-3B49-4099-B807-BCF9C070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9552"/>
            <a:ext cx="7924800" cy="685798"/>
          </a:xfrm>
        </p:spPr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  <a:latin typeface="Candara" pitchFamily="34" charset="0"/>
              </a:rPr>
              <a:t>An example of how software may evolve through iterations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182EC-FD6A-4D05-A1C8-FEFA5F5327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5" name="Picture 4" descr="Iteration 1.jpg">
            <a:extLst>
              <a:ext uri="{FF2B5EF4-FFF2-40B4-BE49-F238E27FC236}">
                <a16:creationId xmlns:a16="http://schemas.microsoft.com/office/drawing/2014/main" id="{226CBED3-4AA3-47CA-9990-C4ED3DE8A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5" y="954157"/>
            <a:ext cx="2456768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teration - 2.jpg">
            <a:extLst>
              <a:ext uri="{FF2B5EF4-FFF2-40B4-BE49-F238E27FC236}">
                <a16:creationId xmlns:a16="http://schemas.microsoft.com/office/drawing/2014/main" id="{210DBC72-C146-43E6-A8F4-BBE8FFC89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8" y="971550"/>
            <a:ext cx="3258232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teration - 3.jpg">
            <a:extLst>
              <a:ext uri="{FF2B5EF4-FFF2-40B4-BE49-F238E27FC236}">
                <a16:creationId xmlns:a16="http://schemas.microsoft.com/office/drawing/2014/main" id="{FD838EFA-6052-4FA4-B88C-4DBC7D51B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25" y="971550"/>
            <a:ext cx="3022616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85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9" y="285750"/>
            <a:ext cx="6996601" cy="762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Scrum Methodology</a:t>
            </a:r>
            <a:br>
              <a:rPr lang="en-US" b="1" dirty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0" y="942197"/>
            <a:ext cx="7829939" cy="325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76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9" y="-95250"/>
            <a:ext cx="6648451" cy="1295400"/>
          </a:xfrm>
        </p:spPr>
        <p:txBody>
          <a:bodyPr>
            <a:no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Scrum Methodology Working Progress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84B56-A9CA-4EB3-9A6C-EFD58F2EF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917418"/>
            <a:ext cx="8650514" cy="333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38928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149</Words>
  <Application>Microsoft Office PowerPoint</Application>
  <PresentationFormat>On-screen Show (16:9)</PresentationFormat>
  <Paragraphs>50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Wingdings</vt:lpstr>
      <vt:lpstr>Abadi</vt:lpstr>
      <vt:lpstr>Source Sans Pro</vt:lpstr>
      <vt:lpstr>Open Sans</vt:lpstr>
      <vt:lpstr>Candara</vt:lpstr>
      <vt:lpstr>Open Sans Extra Bold</vt:lpstr>
      <vt:lpstr>Oswald</vt:lpstr>
      <vt:lpstr>Footlight MT Light</vt:lpstr>
      <vt:lpstr>Quince template</vt:lpstr>
      <vt:lpstr> </vt:lpstr>
      <vt:lpstr>Agenda</vt:lpstr>
      <vt:lpstr>Agile Model </vt:lpstr>
      <vt:lpstr>Agile development methodology</vt:lpstr>
      <vt:lpstr>Traditional software development</vt:lpstr>
      <vt:lpstr> Agile development methodology</vt:lpstr>
      <vt:lpstr>An example of how software may evolve through iterations</vt:lpstr>
      <vt:lpstr>Scrum Methodology </vt:lpstr>
      <vt:lpstr>Scrum Methodology Working Progress </vt:lpstr>
      <vt:lpstr>PowerPoint Presentation</vt:lpstr>
      <vt:lpstr>Agile-Scrum frame work </vt:lpstr>
      <vt:lpstr>Scrum Burn Down Chart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117</cp:revision>
  <dcterms:modified xsi:type="dcterms:W3CDTF">2022-07-13T07:53:38Z</dcterms:modified>
</cp:coreProperties>
</file>