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8" r:id="rId3"/>
    <p:sldId id="292" r:id="rId4"/>
    <p:sldId id="293" r:id="rId5"/>
    <p:sldId id="316" r:id="rId6"/>
    <p:sldId id="318" r:id="rId7"/>
    <p:sldId id="317" r:id="rId8"/>
    <p:sldId id="319" r:id="rId9"/>
    <p:sldId id="321" r:id="rId10"/>
    <p:sldId id="315" r:id="rId11"/>
    <p:sldId id="269" r:id="rId12"/>
    <p:sldId id="313" r:id="rId13"/>
  </p:sldIdLst>
  <p:sldSz cx="9144000" cy="5143500" type="screen16x9"/>
  <p:notesSz cx="9144000" cy="6858000"/>
  <p:embeddedFontLst>
    <p:embeddedFont>
      <p:font typeface="Abadi" panose="020B0604020104020204" pitchFamily="34" charset="0"/>
      <p:regular r:id="rId16"/>
    </p:embeddedFont>
    <p:embeddedFont>
      <p:font typeface="Baskerville Old Face" panose="02020602080505020303" pitchFamily="18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Bellamkonda" initials="SB" lastIdx="1" clrIdx="0">
    <p:extLst>
      <p:ext uri="{19B8F6BF-5375-455C-9EA6-DF929625EA0E}">
        <p15:presenceInfo xmlns:p15="http://schemas.microsoft.com/office/powerpoint/2012/main" userId="55ad22a0feed9d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6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56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B716E8-0C06-4801-857A-275DBF0E93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811B1-5341-44BE-AC10-337DEF2F55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1978-C3CD-42C7-BB4F-6474DA14EB51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6EBCC-E61B-42F1-96C9-33788EA0D3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78F26-7399-4910-AB50-0D1C00FD5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D08F0-918B-4E65-BBEF-553705ED1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2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0190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7" name="Google Shape;197;p5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8" name="Google Shape;198;p5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4" lvl="0" indent="-355601">
              <a:spcBef>
                <a:spcPts val="601"/>
              </a:spcBef>
              <a:spcAft>
                <a:spcPts val="0"/>
              </a:spcAft>
              <a:buSzPts val="2000"/>
              <a:buChar char="◉"/>
              <a:defRPr/>
            </a:lvl1pPr>
            <a:lvl2pPr marL="914406" lvl="1" indent="-342902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12" lvl="2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16" lvl="3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18" lvl="4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20" lvl="5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26" lvl="6" indent="-34290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28" lvl="7" indent="-34290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32" lvl="8" indent="-34290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6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3" name="Google Shape;413;p10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4" name="Google Shape;414;p10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2" name="Google Shape;63;p14">
            <a:extLst>
              <a:ext uri="{FF2B5EF4-FFF2-40B4-BE49-F238E27FC236}">
                <a16:creationId xmlns:a16="http://schemas.microsoft.com/office/drawing/2014/main" id="{965642B1-3385-40F0-AD83-118BD74B542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207" y="74584"/>
            <a:ext cx="1653275" cy="7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1" y="2150851"/>
            <a:ext cx="852060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9738-0AA2-4BF8-AE04-0A16453D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IYVIS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A4E9-4265-4A0B-8483-1D99FFEB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BCE1-3665-43EB-97F0-BF9B1429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9B1F9-C6BE-47B6-AD9E-F95051878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70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1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59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4" lvl="0" indent="-419104" algn="ctr" rtl="0">
              <a:spcBef>
                <a:spcPts val="601"/>
              </a:spcBef>
              <a:spcAft>
                <a:spcPts val="0"/>
              </a:spcAft>
              <a:buSzPts val="3000"/>
              <a:buChar char="◉"/>
              <a:defRPr sz="3001" i="1"/>
            </a:lvl1pPr>
            <a:lvl2pPr marL="914406" lvl="1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1" i="1"/>
            </a:lvl2pPr>
            <a:lvl3pPr marL="1371612" lvl="2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3pPr>
            <a:lvl4pPr marL="1828816" lvl="3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4pPr>
            <a:lvl5pPr marL="2286018" lvl="4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5pPr>
            <a:lvl6pPr marL="2743220" lvl="5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6pPr>
            <a:lvl7pPr marL="3200426" lvl="6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1" i="1"/>
            </a:lvl7pPr>
            <a:lvl8pPr marL="3657628" lvl="7" indent="-419104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1" i="1"/>
            </a:lvl8pPr>
            <a:lvl9pPr marL="4114832" lvl="8" indent="-419104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1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5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98">
                <a:solidFill>
                  <a:schemeClr val="accent1"/>
                </a:solidFill>
              </a:rPr>
              <a:t>“</a:t>
            </a:r>
            <a:endParaRPr sz="9598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3" y="4446775"/>
            <a:ext cx="9191627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3" y="4578115"/>
            <a:ext cx="9191627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5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6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4" y="4462475"/>
            <a:ext cx="9167826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6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5" y="458620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6" name="Google Shape;156;p4"/>
          <p:cNvSpPr/>
          <p:nvPr/>
        </p:nvSpPr>
        <p:spPr>
          <a:xfrm>
            <a:off x="1085704" y="4871951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7" name="Google Shape;157;p4"/>
          <p:cNvSpPr/>
          <p:nvPr/>
        </p:nvSpPr>
        <p:spPr>
          <a:xfrm>
            <a:off x="4895704" y="4516033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53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505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5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49" y="634126"/>
            <a:ext cx="6996601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49" y="1540175"/>
            <a:ext cx="6996601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33" name="Google Shape;63;p14">
            <a:extLst>
              <a:ext uri="{FF2B5EF4-FFF2-40B4-BE49-F238E27FC236}">
                <a16:creationId xmlns:a16="http://schemas.microsoft.com/office/drawing/2014/main" id="{6C1DC287-B193-4E98-B814-75F174A702D5}"/>
              </a:ext>
            </a:extLst>
          </p:cNvPr>
          <p:cNvPicPr preferRelativeResize="0"/>
          <p:nvPr userDrawn="1"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0002" y="62876"/>
            <a:ext cx="1508313" cy="6800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0" y="1277939"/>
            <a:ext cx="6594475" cy="1160462"/>
          </a:xfrm>
          <a:prstGeom prst="rect">
            <a:avLst/>
          </a:prstGeom>
        </p:spPr>
        <p:txBody>
          <a:bodyPr spcFirstLastPara="1" wrap="square" lIns="91426" tIns="91426" rIns="91426" bIns="91426" anchor="b" anchorCtr="0">
            <a:noAutofit/>
          </a:bodyPr>
          <a:lstStyle/>
          <a:p>
            <a:br>
              <a:rPr lang="en-US" sz="9598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600204" y="971551"/>
            <a:ext cx="6019801" cy="1985963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pPr marL="0" indent="0" algn="ctr">
              <a:buNone/>
            </a:pPr>
            <a:r>
              <a:rPr lang="en-GB" sz="8800" dirty="0">
                <a:solidFill>
                  <a:srgbClr val="0070C0"/>
                </a:solidFill>
              </a:rPr>
              <a:t>Testing Session-9</a:t>
            </a:r>
            <a:endParaRPr sz="8800" b="1" dirty="0">
              <a:solidFill>
                <a:srgbClr val="0070C0"/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1"/>
          </a:xfrm>
          <a:prstGeom prst="rect">
            <a:avLst/>
          </a:prstGeom>
        </p:spPr>
        <p:txBody>
          <a:bodyPr spcFirstLastPara="1" wrap="square" lIns="91426" tIns="91426" rIns="91426" bIns="91426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31" y="2417866"/>
            <a:ext cx="184731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398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9" y="84776"/>
            <a:ext cx="1653275" cy="720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81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7045" y="285750"/>
            <a:ext cx="7286356" cy="4128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2875" indent="-142875" algn="ctr">
              <a:lnSpc>
                <a:spcPts val="2715"/>
              </a:lnSpc>
              <a:buFont typeface="Arial" panose="020B0604020202020204" pitchFamily="34" charset="0"/>
              <a:buChar char="•"/>
            </a:pPr>
            <a:endParaRPr sz="7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Following the project-oriented training By working on user stories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Real time people will deliver the classes 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Hands on experience.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One to One monitoring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Interaction sessions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Doubts Clarification Session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Expertise in resume preparation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Mock interviews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Job assistance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Associated with 50+ Clients</a:t>
            </a:r>
          </a:p>
          <a:p>
            <a:pPr marL="285750" indent="-285750">
              <a:lnSpc>
                <a:spcPts val="271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Open Sans"/>
              </a:rPr>
              <a:t>900+ students got placed</a:t>
            </a:r>
            <a:endParaRPr lang="en-US" sz="1939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1001" y="-32609"/>
            <a:ext cx="2971800" cy="6993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Why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Swhizz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ns Extra Bo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824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1" y="1752179"/>
            <a:ext cx="8520601" cy="819600"/>
          </a:xfrm>
          <a:prstGeom prst="rect">
            <a:avLst/>
          </a:prstGeom>
        </p:spPr>
        <p:txBody>
          <a:bodyPr spcFirstLastPara="1" wrap="square" lIns="91426" tIns="91426" rIns="91426" bIns="91426" anchor="ctr" anchorCtr="0">
            <a:noAutofit/>
          </a:bodyPr>
          <a:lstStyle/>
          <a:p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r>
              <a:rPr lang="en-GB" sz="1900" dirty="0"/>
              <a:t>Contact:9059002244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9" y="285756"/>
            <a:ext cx="5886450" cy="685794"/>
          </a:xfrm>
        </p:spPr>
        <p:txBody>
          <a:bodyPr/>
          <a:lstStyle/>
          <a:p>
            <a:pPr lvl="0" algn="l"/>
            <a:r>
              <a:rPr lang="en-US" sz="48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52" y="819150"/>
            <a:ext cx="6996601" cy="3429001"/>
          </a:xfrm>
        </p:spPr>
        <p:txBody>
          <a:bodyPr/>
          <a:lstStyle/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Agile Manifesto/Values</a:t>
            </a:r>
            <a:r>
              <a:rPr lang="en-IN" sz="22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 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Agile Principles 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User Story, Epic, Task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Definition of Ready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Definition of done</a:t>
            </a:r>
          </a:p>
          <a:p>
            <a:pPr indent="-357985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v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  <a:t>Product Increment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</a:br>
            <a:br>
              <a:rPr lang="en-US" dirty="0">
                <a:latin typeface="Abadi" panose="020B0604020202020204" pitchFamily="34" charset="0"/>
              </a:rPr>
            </a:br>
            <a:br>
              <a:rPr lang="en-US" dirty="0">
                <a:latin typeface="Abadi" panose="020B0604020202020204" pitchFamily="34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Abadi" panose="020B0604020202020204" pitchFamily="34" charset="0"/>
              <a:cs typeface="Times New Roman" pitchFamily="18" charset="0"/>
            </a:endParaRPr>
          </a:p>
          <a:p>
            <a:pPr marL="99221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badi" panose="020B0604020202020204" pitchFamily="34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47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7050"/>
            <a:ext cx="8520600" cy="7206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Agile Manifesto/Values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3" y="1200150"/>
            <a:ext cx="746601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27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0479"/>
            <a:ext cx="8520600" cy="7206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Agile Principles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881154"/>
            <a:ext cx="8520600" cy="3812144"/>
          </a:xfrm>
          <a:ln>
            <a:solidFill>
              <a:srgbClr val="002060"/>
            </a:solidFill>
          </a:ln>
        </p:spPr>
        <p:txBody>
          <a:bodyPr>
            <a:normAutofit lnSpcReduction="10000"/>
          </a:bodyPr>
          <a:lstStyle/>
          <a:p>
            <a:pPr marL="114300" indent="0" algn="l">
              <a:buNone/>
            </a:pP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1.Highest priority is to satisfy the customer. </a:t>
            </a:r>
            <a:br>
              <a:rPr lang="en-US" dirty="0">
                <a:solidFill>
                  <a:srgbClr val="7030A0"/>
                </a:solidFill>
                <a:latin typeface="Baskerville Old Face" pitchFamily="18" charset="0"/>
              </a:rPr>
            </a:b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2.Changes in requirements are Allowed.</a:t>
            </a:r>
            <a:br>
              <a:rPr lang="en-US" dirty="0">
                <a:solidFill>
                  <a:srgbClr val="7030A0"/>
                </a:solidFill>
                <a:latin typeface="Baskerville Old Face" pitchFamily="18" charset="0"/>
              </a:rPr>
            </a:b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3.Deliver working software frequently.</a:t>
            </a:r>
          </a:p>
          <a:p>
            <a:pPr marL="114300" indent="0" algn="l">
              <a:buNone/>
            </a:pP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4.Continuous Interaction between Business people and Agile team.  </a:t>
            </a:r>
          </a:p>
          <a:p>
            <a:pPr marL="114300" indent="0" algn="l">
              <a:buNone/>
            </a:pP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5.Every Individuals Build the projects As responsible. </a:t>
            </a:r>
          </a:p>
          <a:p>
            <a:pPr marL="114300" indent="0" algn="l">
              <a:buNone/>
            </a:pP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6.Self-organizing teams.</a:t>
            </a:r>
          </a:p>
          <a:p>
            <a:pPr marL="114300" indent="0" algn="l">
              <a:buNone/>
            </a:pP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7.Agile team do prefer face-to-face conversation.</a:t>
            </a:r>
            <a:br>
              <a:rPr lang="en-US" dirty="0">
                <a:solidFill>
                  <a:srgbClr val="7030A0"/>
                </a:solidFill>
                <a:latin typeface="Baskerville Old Face" pitchFamily="18" charset="0"/>
              </a:rPr>
            </a:b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8.Working software is the primary object.</a:t>
            </a:r>
          </a:p>
          <a:p>
            <a:pPr marL="114300" indent="0" algn="l">
              <a:buNone/>
            </a:pP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9.Able to maintain a constant working pace(40hours in a week).</a:t>
            </a:r>
            <a:br>
              <a:rPr lang="en-US" dirty="0">
                <a:solidFill>
                  <a:srgbClr val="7030A0"/>
                </a:solidFill>
                <a:latin typeface="Baskerville Old Face" pitchFamily="18" charset="0"/>
              </a:rPr>
            </a:b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10.Continuous attention to technical excellence.</a:t>
            </a:r>
            <a:br>
              <a:rPr lang="en-US" dirty="0">
                <a:solidFill>
                  <a:srgbClr val="7030A0"/>
                </a:solidFill>
                <a:latin typeface="Baskerville Old Face" pitchFamily="18" charset="0"/>
              </a:rPr>
            </a:b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11.Simplicity – the art of maximizing the amount of work not done – is essential.</a:t>
            </a:r>
            <a:br>
              <a:rPr lang="en-US" dirty="0">
                <a:solidFill>
                  <a:srgbClr val="7030A0"/>
                </a:solidFill>
                <a:latin typeface="Baskerville Old Face" pitchFamily="18" charset="0"/>
              </a:rPr>
            </a:br>
            <a:r>
              <a:rPr lang="en-US" dirty="0">
                <a:solidFill>
                  <a:srgbClr val="7030A0"/>
                </a:solidFill>
                <a:latin typeface="Baskerville Old Face" pitchFamily="18" charset="0"/>
              </a:rPr>
              <a:t>12.The team reflects on how to become more effective.</a:t>
            </a:r>
          </a:p>
        </p:txBody>
      </p:sp>
      <p:pic>
        <p:nvPicPr>
          <p:cNvPr id="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3600" y="160479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60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7749" y="438150"/>
            <a:ext cx="1619251" cy="685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202020204" pitchFamily="34" charset="0"/>
              </a:rPr>
              <a:t>User Story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  <a:latin typeface="Abadi" panose="020B0604020202020204" pitchFamily="34" charset="0"/>
              </a:rPr>
            </a:b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75849" y="819150"/>
            <a:ext cx="6996601" cy="3200400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feature or module in a software/small unit in the product development</a:t>
            </a:r>
          </a:p>
          <a:p>
            <a:pPr marL="10160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202020204" charset="0"/>
              </a:rPr>
              <a:t>Epic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Epic is collection  of the of all user stories/large requirement software development</a:t>
            </a:r>
          </a:p>
          <a:p>
            <a:pPr marL="101603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202020204" charset="0"/>
              </a:rPr>
              <a:t>Task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" panose="020B0604020202020204" charset="0"/>
              </a:rPr>
              <a:t>An action to be perform on user stories by Scrum team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badi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49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9" y="133350"/>
            <a:ext cx="3371851" cy="685800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Scrum Task board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9150"/>
            <a:ext cx="7239000" cy="350520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408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350"/>
            <a:ext cx="5791200" cy="6858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Definition of Ready(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DoR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49" y="819150"/>
            <a:ext cx="6996601" cy="3048000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User Story Should be Clear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User story is testable &amp; Feasible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User Story should be with acceptance criteria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Team as a good idea what will mean to Demo the  user story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</a:rPr>
              <a:t>Dependencies of user story should be clear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Note: This is user story  level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293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350"/>
            <a:ext cx="5029199" cy="6096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Definition of Done(DoD)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849" y="666750"/>
            <a:ext cx="6996601" cy="381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7030A0"/>
                </a:solidFill>
              </a:rPr>
              <a:t>User Story Should be developed by developer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7030A0"/>
                </a:solidFill>
              </a:rPr>
              <a:t>Unit testing should be completed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7030A0"/>
                </a:solidFill>
              </a:rPr>
              <a:t>Integration testing should be completed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7030A0"/>
                </a:solidFill>
              </a:rPr>
              <a:t>Test cases were created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7030A0"/>
                </a:solidFill>
              </a:rPr>
              <a:t>Smoke ,sanity &amp; regression testing completed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7030A0"/>
                </a:solidFill>
              </a:rPr>
              <a:t>Bugs should be fixed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7030A0"/>
                </a:solidFill>
              </a:rPr>
              <a:t>Testing phase also completed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7030A0"/>
                </a:solidFill>
              </a:rPr>
              <a:t>Demo about the software working should ready and completed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Note: This about to delivery of the build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7030A0"/>
              </a:solidFill>
            </a:endParaRPr>
          </a:p>
          <a:p>
            <a:pPr marL="10160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10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3350"/>
            <a:ext cx="5029199" cy="609600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Product Increment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742950"/>
            <a:ext cx="6858001" cy="3733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059185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396</Words>
  <Application>Microsoft Office PowerPoint</Application>
  <PresentationFormat>On-screen Show (16:9)</PresentationFormat>
  <Paragraphs>69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Abadi</vt:lpstr>
      <vt:lpstr>Open Sans</vt:lpstr>
      <vt:lpstr>Source Sans Pro</vt:lpstr>
      <vt:lpstr>Open Sans Extra Bold</vt:lpstr>
      <vt:lpstr>Baskerville Old Face</vt:lpstr>
      <vt:lpstr>Oswald</vt:lpstr>
      <vt:lpstr>Wingdings</vt:lpstr>
      <vt:lpstr>Arial</vt:lpstr>
      <vt:lpstr>Quince template</vt:lpstr>
      <vt:lpstr> </vt:lpstr>
      <vt:lpstr>Agenda</vt:lpstr>
      <vt:lpstr>Agile Manifesto/Values</vt:lpstr>
      <vt:lpstr>Agile Principles </vt:lpstr>
      <vt:lpstr>User Story </vt:lpstr>
      <vt:lpstr>Scrum Task board</vt:lpstr>
      <vt:lpstr>Definition of Ready(DoR)</vt:lpstr>
      <vt:lpstr>Definition of Done(DoD)</vt:lpstr>
      <vt:lpstr>Product Increment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134</cp:revision>
  <dcterms:modified xsi:type="dcterms:W3CDTF">2022-07-21T05:49:32Z</dcterms:modified>
</cp:coreProperties>
</file>