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95" r:id="rId2"/>
    <p:sldId id="298" r:id="rId3"/>
    <p:sldId id="299" r:id="rId4"/>
    <p:sldId id="300" r:id="rId5"/>
    <p:sldId id="314" r:id="rId6"/>
    <p:sldId id="302" r:id="rId7"/>
    <p:sldId id="316" r:id="rId8"/>
    <p:sldId id="303" r:id="rId9"/>
    <p:sldId id="305" r:id="rId10"/>
    <p:sldId id="304" r:id="rId11"/>
    <p:sldId id="308" r:id="rId12"/>
    <p:sldId id="312" r:id="rId13"/>
    <p:sldId id="315" r:id="rId14"/>
    <p:sldId id="313" r:id="rId15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7"/>
      <p:bold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85" d="100"/>
          <a:sy n="85" d="100"/>
        </p:scale>
        <p:origin x="74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38095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94d763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94d7635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94d7635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494d7635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576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6" r:id="rId4"/>
    <p:sldLayoutId id="214748366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sz="9600" dirty="0"/>
            </a:br>
            <a:endParaRPr sz="100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295400" y="742950"/>
            <a:ext cx="6593700" cy="3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GB" sz="8800" dirty="0">
                <a:solidFill>
                  <a:srgbClr val="0070C0"/>
                </a:solidFill>
              </a:rPr>
              <a:t>Testing Session-1</a:t>
            </a:r>
            <a:endParaRPr sz="8800" b="1" dirty="0">
              <a:solidFill>
                <a:srgbClr val="0070C0"/>
              </a:solidFill>
            </a:endParaRPr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763124" y="241786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6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800" y="133350"/>
            <a:ext cx="1653275" cy="761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22305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8149"/>
            <a:ext cx="6996600" cy="685801"/>
          </a:xfrm>
        </p:spPr>
        <p:txBody>
          <a:bodyPr/>
          <a:lstStyle/>
          <a:p>
            <a:pPr algn="l"/>
            <a:r>
              <a:rPr lang="en-US" sz="2400" dirty="0"/>
              <a:t>Water fall model </a:t>
            </a:r>
            <a:br>
              <a:rPr lang="en-US" sz="1800" dirty="0"/>
            </a:br>
            <a:r>
              <a:rPr lang="en-US" sz="1600" dirty="0">
                <a:solidFill>
                  <a:schemeClr val="accent4"/>
                </a:solidFill>
              </a:rPr>
              <a:t>Advantages and </a:t>
            </a:r>
            <a:br>
              <a:rPr lang="en-US" sz="1600" dirty="0">
                <a:solidFill>
                  <a:schemeClr val="accent4"/>
                </a:solidFill>
              </a:rPr>
            </a:br>
            <a:r>
              <a:rPr lang="en-US" sz="1600" dirty="0">
                <a:solidFill>
                  <a:schemeClr val="accent4"/>
                </a:solidFill>
              </a:rPr>
              <a:t>Dis-Advantages of water fall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47750"/>
            <a:ext cx="825832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0771" y="2508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46945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62000" y="1552950"/>
            <a:ext cx="3709400" cy="2665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Advantages of V-Model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Dis-Advantages of V-Model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87292"/>
            <a:ext cx="4861248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438150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580620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763050" y="1059775"/>
            <a:ext cx="760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457200" y="285751"/>
            <a:ext cx="8077200" cy="535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</a:rPr>
              <a:t>Why Swhizz?</a:t>
            </a:r>
          </a:p>
          <a:p>
            <a:pPr marL="914400" indent="-374650">
              <a:buSzPts val="2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Following the project-oriented training By working on user stories </a:t>
            </a:r>
          </a:p>
          <a:p>
            <a:pPr marL="914400" lvl="0" indent="-374650">
              <a:buSzPts val="2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Real time people will deliver the classes </a:t>
            </a:r>
          </a:p>
          <a:p>
            <a:pPr marL="914400" lvl="0" indent="-374650">
              <a:buSzPts val="2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Hands on experience.</a:t>
            </a: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One to One monitoring</a:t>
            </a: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Interaction sessions</a:t>
            </a: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Doubts Clarification Session</a:t>
            </a: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Expertise in resume preparation</a:t>
            </a: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Mock interviews</a:t>
            </a: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Job assistance</a:t>
            </a: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Associated with 50+ Clients</a:t>
            </a: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900+ students got placed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4000" dirty="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489031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Any Queries?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Google Shape;11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140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1752175"/>
            <a:ext cx="8520600" cy="8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 dirty="0">
                <a:solidFill>
                  <a:schemeClr val="accent4"/>
                </a:solidFill>
              </a:rPr>
              <a:t>Thank You</a:t>
            </a:r>
            <a:endParaRPr sz="43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/>
              <a:t>Mr.SubbaRao</a:t>
            </a:r>
            <a:r>
              <a:rPr lang="en-GB" sz="1900" dirty="0"/>
              <a:t> (Relationship Manager)</a:t>
            </a:r>
            <a:endParaRPr sz="1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/>
              <a:t>Contact:9059002244</a:t>
            </a:r>
            <a:endParaRPr sz="1900" dirty="0"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7166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850" y="1276350"/>
            <a:ext cx="6996600" cy="3233025"/>
          </a:xfrm>
        </p:spPr>
        <p:txBody>
          <a:bodyPr/>
          <a:lstStyle/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Basic Terminology of Testing</a:t>
            </a:r>
          </a:p>
          <a:p>
            <a:pPr indent="-357981">
              <a:lnSpc>
                <a:spcPct val="150000"/>
              </a:lnSpc>
              <a:buSzPct val="100000"/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Architecture</a:t>
            </a: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SDLC</a:t>
            </a: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SDLC Terminology</a:t>
            </a: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Types of SDLC</a:t>
            </a: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39000" y="209550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847445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0" y="514350"/>
            <a:ext cx="6996600" cy="685800"/>
          </a:xfrm>
        </p:spPr>
        <p:txBody>
          <a:bodyPr/>
          <a:lstStyle/>
          <a:p>
            <a:pPr algn="l"/>
            <a:br>
              <a:rPr lang="en-US" sz="3600" dirty="0">
                <a:solidFill>
                  <a:schemeClr val="accent3"/>
                </a:solidFill>
              </a:rPr>
            </a:br>
            <a:br>
              <a:rPr lang="en-US" sz="3600" dirty="0">
                <a:solidFill>
                  <a:schemeClr val="accent3"/>
                </a:solidFill>
              </a:rPr>
            </a:br>
            <a:br>
              <a:rPr lang="en-US" sz="3600" dirty="0">
                <a:solidFill>
                  <a:schemeClr val="accent3"/>
                </a:solidFill>
              </a:rPr>
            </a:br>
            <a:r>
              <a:rPr lang="en-US" sz="3600" dirty="0">
                <a:solidFill>
                  <a:schemeClr val="accent3"/>
                </a:solidFill>
              </a:rPr>
              <a:t>Basic Terminology of Testing</a:t>
            </a:r>
            <a:br>
              <a:rPr lang="en-US" dirty="0">
                <a:solidFill>
                  <a:schemeClr val="accent3"/>
                </a:solidFill>
              </a:rPr>
            </a:b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850" y="84775"/>
            <a:ext cx="6996600" cy="4391975"/>
          </a:xfrm>
        </p:spPr>
        <p:txBody>
          <a:bodyPr/>
          <a:lstStyle/>
          <a:p>
            <a:pPr marL="384969" lvl="0" indent="-285750">
              <a:lnSpc>
                <a:spcPct val="150000"/>
              </a:lnSpc>
              <a:buSzPct val="100000"/>
              <a:buFont typeface="Arial" pitchFamily="34" charset="0"/>
              <a:buChar char="•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384969" lvl="0" indent="-285750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Project vs Product</a:t>
            </a: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Verification And validation</a:t>
            </a:r>
          </a:p>
          <a:p>
            <a:pPr indent="-357981">
              <a:lnSpc>
                <a:spcPct val="150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Software Testing?</a:t>
            </a: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Testing?</a:t>
            </a: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Build /AUT</a:t>
            </a: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Test case</a:t>
            </a: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Company?</a:t>
            </a: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Client?</a:t>
            </a: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26540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solidFill>
                  <a:schemeClr val="accent3"/>
                </a:solidFill>
              </a:rPr>
              <a:t>Basic Terminology of Testing</a:t>
            </a:r>
            <a:br>
              <a:rPr lang="en-US" dirty="0">
                <a:solidFill>
                  <a:schemeClr val="accent3"/>
                </a:solidFill>
              </a:rPr>
            </a:b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850" y="666750"/>
            <a:ext cx="6996600" cy="2656825"/>
          </a:xfrm>
        </p:spPr>
        <p:txBody>
          <a:bodyPr/>
          <a:lstStyle/>
          <a:p>
            <a:pPr marL="99219" lvl="0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indent="-357981">
              <a:lnSpc>
                <a:spcPct val="150000"/>
              </a:lnSpc>
              <a:spcBef>
                <a:spcPts val="0"/>
              </a:spcBef>
              <a:buSzPct val="100000"/>
              <a:buFont typeface="Source Sans Pro"/>
              <a:buChar char="●"/>
            </a:pPr>
            <a:r>
              <a:rPr lang="en-US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end User?</a:t>
            </a: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Error/mistake, Defect &amp; Bug/Fault/Incident/Ticket/Change Request</a:t>
            </a: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Failure</a:t>
            </a: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Expected results</a:t>
            </a: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Actual results</a:t>
            </a: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 Quality</a:t>
            </a: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Objectives of Testing</a:t>
            </a: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lvl="0" indent="-357981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28929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3350"/>
            <a:ext cx="6996600" cy="457200"/>
          </a:xfrm>
        </p:spPr>
        <p:txBody>
          <a:bodyPr/>
          <a:lstStyle/>
          <a:p>
            <a:pPr algn="l"/>
            <a:r>
              <a:rPr lang="en-US" sz="2400" dirty="0"/>
              <a:t>System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69831" y="57151"/>
            <a:ext cx="16532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885210-F4A4-5ABE-1FBE-3919F8A54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590549"/>
            <a:ext cx="8801100" cy="38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8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0" y="285749"/>
            <a:ext cx="6996600" cy="457201"/>
          </a:xfrm>
        </p:spPr>
        <p:txBody>
          <a:bodyPr/>
          <a:lstStyle/>
          <a:p>
            <a:pPr lvl="0" algn="l"/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SDLC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850" y="514350"/>
            <a:ext cx="6996600" cy="2947925"/>
          </a:xfrm>
        </p:spPr>
        <p:txBody>
          <a:bodyPr/>
          <a:lstStyle/>
          <a:p>
            <a:pPr lvl="0" indent="-357981">
              <a:lnSpc>
                <a:spcPct val="150000"/>
              </a:lnSpc>
              <a:buSzPct val="100000"/>
              <a:buFont typeface="Wingdings" pitchFamily="2" charset="2"/>
              <a:buChar char="v"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Importance of SDLC</a:t>
            </a:r>
          </a:p>
          <a:p>
            <a:pPr lvl="0" indent="-357981">
              <a:lnSpc>
                <a:spcPct val="150000"/>
              </a:lnSpc>
              <a:buSzPct val="100000"/>
              <a:buFont typeface="Wingdings" pitchFamily="2" charset="2"/>
              <a:buChar char="v"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Terminology in SDLC</a:t>
            </a:r>
          </a:p>
          <a:p>
            <a:pPr lvl="1" indent="-357981">
              <a:lnSpc>
                <a:spcPct val="150000"/>
              </a:lnSpc>
              <a:buSzPct val="100000"/>
              <a:buChar char="●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BRS</a:t>
            </a:r>
          </a:p>
          <a:p>
            <a:pPr lvl="1" indent="-357981">
              <a:lnSpc>
                <a:spcPct val="150000"/>
              </a:lnSpc>
              <a:buSzPct val="100000"/>
              <a:buChar char="●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FRS/SRS</a:t>
            </a:r>
          </a:p>
          <a:p>
            <a:pPr lvl="1" indent="-357981">
              <a:lnSpc>
                <a:spcPct val="150000"/>
              </a:lnSpc>
              <a:buSzPct val="100000"/>
              <a:buChar char="●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BD(Business Document)</a:t>
            </a:r>
          </a:p>
          <a:p>
            <a:pPr lvl="1" indent="-357981">
              <a:lnSpc>
                <a:spcPct val="150000"/>
              </a:lnSpc>
              <a:buSzPct val="100000"/>
              <a:buChar char="●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DFD(Data Flow Diagrams)</a:t>
            </a:r>
          </a:p>
          <a:p>
            <a:pPr lvl="1" indent="-357981">
              <a:lnSpc>
                <a:spcPct val="150000"/>
              </a:lnSpc>
              <a:buSzPct val="100000"/>
              <a:buChar char="●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WBT</a:t>
            </a:r>
          </a:p>
          <a:p>
            <a:pPr lvl="1" indent="-357981">
              <a:lnSpc>
                <a:spcPct val="150000"/>
              </a:lnSpc>
              <a:buSzPct val="100000"/>
              <a:buChar char="●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BBT</a:t>
            </a:r>
          </a:p>
          <a:p>
            <a:pPr lvl="1" indent="-357981">
              <a:lnSpc>
                <a:spcPct val="150000"/>
              </a:lnSpc>
              <a:buSzPct val="100000"/>
              <a:buChar char="●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UAT</a:t>
            </a:r>
          </a:p>
          <a:p>
            <a:pPr lvl="1" indent="-357981">
              <a:lnSpc>
                <a:spcPct val="150000"/>
              </a:lnSpc>
              <a:buSzPct val="100000"/>
              <a:buChar char="●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AUT</a:t>
            </a:r>
          </a:p>
          <a:p>
            <a:pPr lvl="1" indent="-357981">
              <a:lnSpc>
                <a:spcPct val="150000"/>
              </a:lnSpc>
              <a:buSzPct val="100000"/>
              <a:buChar char="●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0771" y="199831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41239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FADA-AF32-4096-96E8-E7EC7C33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Sdl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709DE-E301-482D-930E-9E38965208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D903F-B0D7-40CC-9189-324391773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5321066" cy="4705350"/>
          </a:xfrm>
          <a:prstGeom prst="rect">
            <a:avLst/>
          </a:prstGeom>
        </p:spPr>
      </p:pic>
      <p:pic>
        <p:nvPicPr>
          <p:cNvPr id="7" name="Google Shape;63;p14">
            <a:extLst>
              <a:ext uri="{FF2B5EF4-FFF2-40B4-BE49-F238E27FC236}">
                <a16:creationId xmlns:a16="http://schemas.microsoft.com/office/drawing/2014/main" id="{C524F3DE-1BCB-45B7-871C-E9ACF88F2A9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1316" y="133350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130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9831"/>
            <a:ext cx="7739550" cy="619319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accent2"/>
                </a:solidFill>
              </a:rPr>
              <a:t>Types of SDLC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850" y="819150"/>
            <a:ext cx="6996600" cy="2643125"/>
          </a:xfrm>
        </p:spPr>
        <p:txBody>
          <a:bodyPr/>
          <a:lstStyle/>
          <a:p>
            <a:pPr lvl="0" indent="-357981">
              <a:lnSpc>
                <a:spcPct val="150000"/>
              </a:lnSpc>
              <a:buSzPct val="100000"/>
              <a:buFont typeface="Wingdings" pitchFamily="2" charset="2"/>
              <a:buChar char="v"/>
            </a:pPr>
            <a:r>
              <a:rPr lang="en-US" b="1" dirty="0">
                <a:solidFill>
                  <a:schemeClr val="accent3"/>
                </a:solidFill>
              </a:rPr>
              <a:t>Sequential model</a:t>
            </a:r>
          </a:p>
          <a:p>
            <a:pPr lvl="1" indent="-357981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b="1" dirty="0">
                <a:solidFill>
                  <a:schemeClr val="accent3"/>
                </a:solidFill>
              </a:rPr>
              <a:t>Water fall model</a:t>
            </a:r>
          </a:p>
          <a:p>
            <a:pPr lvl="1" indent="-357981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b="1" dirty="0">
                <a:solidFill>
                  <a:schemeClr val="accent3"/>
                </a:solidFill>
              </a:rPr>
              <a:t>V-V model</a:t>
            </a:r>
          </a:p>
          <a:p>
            <a:pPr lvl="0" indent="-357981">
              <a:lnSpc>
                <a:spcPct val="150000"/>
              </a:lnSpc>
              <a:buSzPct val="100000"/>
              <a:buFont typeface="Wingdings" pitchFamily="2" charset="2"/>
              <a:buChar char="v"/>
            </a:pPr>
            <a:r>
              <a:rPr lang="en-US" b="1" dirty="0">
                <a:solidFill>
                  <a:schemeClr val="accent3"/>
                </a:solidFill>
              </a:rPr>
              <a:t> Incremental/Iterative model</a:t>
            </a:r>
          </a:p>
          <a:p>
            <a:pPr marL="800100" lvl="1">
              <a:spcBef>
                <a:spcPts val="1200"/>
              </a:spcBef>
              <a:buFont typeface="+mj-lt"/>
              <a:buAutoNum type="arabicParenR"/>
            </a:pPr>
            <a:r>
              <a:rPr lang="en-US" b="1" dirty="0">
                <a:solidFill>
                  <a:schemeClr val="accent3"/>
                </a:solidFill>
              </a:rPr>
              <a:t>Rapid Application Model(RAD)</a:t>
            </a:r>
          </a:p>
          <a:p>
            <a:pPr marL="800100" lvl="1">
              <a:spcBef>
                <a:spcPts val="1200"/>
              </a:spcBef>
              <a:buFont typeface="+mj-lt"/>
              <a:buAutoNum type="arabicParenR"/>
            </a:pPr>
            <a:r>
              <a:rPr lang="en-US" b="1" dirty="0">
                <a:solidFill>
                  <a:schemeClr val="accent3"/>
                </a:solidFill>
              </a:rPr>
              <a:t>	Prototype model</a:t>
            </a:r>
          </a:p>
          <a:p>
            <a:pPr marL="800100" lvl="1">
              <a:spcBef>
                <a:spcPts val="1200"/>
              </a:spcBef>
              <a:buFont typeface="+mj-lt"/>
              <a:buAutoNum type="arabicParenR"/>
            </a:pPr>
            <a:r>
              <a:rPr lang="en-US" b="1" dirty="0">
                <a:solidFill>
                  <a:schemeClr val="accent3"/>
                </a:solidFill>
              </a:rPr>
              <a:t>	Spiral model</a:t>
            </a:r>
          </a:p>
          <a:p>
            <a:endParaRPr lang="en-US" sz="1800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0771" y="199831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016838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850" y="920506"/>
            <a:ext cx="6996600" cy="2541769"/>
          </a:xfrm>
        </p:spPr>
        <p:txBody>
          <a:bodyPr/>
          <a:lstStyle/>
          <a:p>
            <a:pPr lvl="0" indent="-357981">
              <a:lnSpc>
                <a:spcPct val="150000"/>
              </a:lnSpc>
              <a:buSzPct val="100000"/>
            </a:pPr>
            <a:r>
              <a:rPr lang="en-US" sz="1600" b="1" dirty="0">
                <a:solidFill>
                  <a:schemeClr val="accent3"/>
                </a:solidFill>
              </a:rPr>
              <a:t>Agile Model</a:t>
            </a:r>
          </a:p>
          <a:p>
            <a:pPr lvl="1" indent="-357981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accent3"/>
                </a:solidFill>
              </a:rPr>
              <a:t>Extreme Programming(XP)</a:t>
            </a:r>
          </a:p>
          <a:p>
            <a:pPr lvl="1" indent="-357981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accent3"/>
                </a:solidFill>
              </a:rPr>
              <a:t>DSDM(Dynamic System Development Method)</a:t>
            </a:r>
          </a:p>
          <a:p>
            <a:pPr lvl="1" indent="-357981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dirty="0" err="1">
                <a:solidFill>
                  <a:schemeClr val="accent3"/>
                </a:solidFill>
              </a:rPr>
              <a:t>Kanban</a:t>
            </a:r>
            <a:endParaRPr lang="en-US" dirty="0">
              <a:solidFill>
                <a:schemeClr val="accent3"/>
              </a:solidFill>
            </a:endParaRPr>
          </a:p>
          <a:p>
            <a:pPr lvl="1" indent="-357981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b="1" dirty="0">
                <a:solidFill>
                  <a:schemeClr val="accent4"/>
                </a:solidFill>
              </a:rPr>
              <a:t>Scrum</a:t>
            </a:r>
          </a:p>
          <a:p>
            <a:pPr lvl="1" indent="-357981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accent3"/>
                </a:solidFill>
              </a:rPr>
              <a:t>Crystal</a:t>
            </a:r>
          </a:p>
          <a:p>
            <a:pPr lvl="1" indent="-357981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accent3"/>
                </a:solidFill>
              </a:rPr>
              <a:t>FDD(Feature Driven Development)</a:t>
            </a:r>
          </a:p>
          <a:p>
            <a:pPr lvl="1" indent="-357981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accent3"/>
                </a:solidFill>
              </a:rPr>
              <a:t>Lean</a:t>
            </a:r>
          </a:p>
          <a:p>
            <a:pPr marL="99219" lvl="0" indent="0">
              <a:lnSpc>
                <a:spcPct val="150000"/>
              </a:lnSpc>
              <a:buSzPct val="100000"/>
              <a:buNone/>
            </a:pPr>
            <a:endParaRPr lang="en-US" sz="1600" b="1" dirty="0">
              <a:solidFill>
                <a:schemeClr val="accent3"/>
              </a:solidFill>
            </a:endParaRPr>
          </a:p>
          <a:p>
            <a:pPr marL="0" lvl="0" indent="0">
              <a:spcBef>
                <a:spcPts val="1200"/>
              </a:spcBef>
              <a:buNone/>
            </a:pPr>
            <a:endParaRPr lang="en-US" sz="1600" b="1" dirty="0">
              <a:solidFill>
                <a:schemeClr val="accent3"/>
              </a:solidFill>
            </a:endParaRP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1600" b="1" dirty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0771" y="199831"/>
            <a:ext cx="1653275" cy="7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28600" y="199831"/>
            <a:ext cx="7739550" cy="619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en-US" sz="2800" dirty="0">
                <a:solidFill>
                  <a:schemeClr val="accent2"/>
                </a:solidFill>
              </a:rPr>
              <a:t>Types of SDLC</a:t>
            </a:r>
          </a:p>
        </p:txBody>
      </p:sp>
    </p:spTree>
    <p:extLst>
      <p:ext uri="{BB962C8B-B14F-4D97-AF65-F5344CB8AC3E}">
        <p14:creationId xmlns:p14="http://schemas.microsoft.com/office/powerpoint/2010/main" val="324898384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271</Words>
  <Application>Microsoft Office PowerPoint</Application>
  <PresentationFormat>On-screen Show (16:9)</PresentationFormat>
  <Paragraphs>96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Source Sans Pro</vt:lpstr>
      <vt:lpstr>Oswald</vt:lpstr>
      <vt:lpstr>Times New Roman</vt:lpstr>
      <vt:lpstr>Arial</vt:lpstr>
      <vt:lpstr>Wingdings</vt:lpstr>
      <vt:lpstr>Quince template</vt:lpstr>
      <vt:lpstr> </vt:lpstr>
      <vt:lpstr>Agenda</vt:lpstr>
      <vt:lpstr>   Basic Terminology of Testing </vt:lpstr>
      <vt:lpstr>Basic Terminology of Testing </vt:lpstr>
      <vt:lpstr>System Architecture</vt:lpstr>
      <vt:lpstr> SDLC</vt:lpstr>
      <vt:lpstr>Sdl</vt:lpstr>
      <vt:lpstr>Types of SDLC</vt:lpstr>
      <vt:lpstr>PowerPoint Presentation</vt:lpstr>
      <vt:lpstr>Water fall model  Advantages and  Dis-Advantages of water fall model</vt:lpstr>
      <vt:lpstr>PowerPoint Presentation</vt:lpstr>
      <vt:lpstr>PowerPoint Presentation</vt:lpstr>
      <vt:lpstr>PowerPoint Presentation</vt:lpstr>
      <vt:lpstr>Thank You Mr.SubbaRao (Relationship Manager) Contact:9059002244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Jarvis</cp:lastModifiedBy>
  <cp:revision>40</cp:revision>
  <dcterms:modified xsi:type="dcterms:W3CDTF">2022-06-23T11:19:16Z</dcterms:modified>
</cp:coreProperties>
</file>